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notesSlides/notesSlide6.xml" ContentType="application/vnd.openxmlformats-officedocument.presentationml.notesSlide+xml"/>
  <Override PartName="/ppt/charts/chart39.xml" ContentType="application/vnd.openxmlformats-officedocument.drawingml.chart+xml"/>
  <Override PartName="/ppt/charts/style2.xml" ContentType="application/vnd.ms-office.chartstyle+xml"/>
  <Override PartName="/ppt/charts/colors2.xml" ContentType="application/vnd.ms-office.chartcolorstyl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7.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8.xml" ContentType="application/vnd.openxmlformats-officedocument.presentationml.notesSlide+xml"/>
  <Override PartName="/ppt/charts/chart71.xml" ContentType="application/vnd.openxmlformats-officedocument.drawingml.chart+xml"/>
  <Override PartName="/ppt/notesSlides/notesSlide9.xml" ContentType="application/vnd.openxmlformats-officedocument.presentationml.notesSlide+xml"/>
  <Override PartName="/ppt/charts/chart72.xml" ContentType="application/vnd.openxmlformats-officedocument.drawingml.chart+xml"/>
  <Override PartName="/ppt/notesSlides/notesSlide10.xml" ContentType="application/vnd.openxmlformats-officedocument.presentationml.notesSlide+xml"/>
  <Override PartName="/ppt/charts/chart7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9" r:id="rId3"/>
    <p:sldMasterId id="2147483685" r:id="rId4"/>
  </p:sldMasterIdLst>
  <p:notesMasterIdLst>
    <p:notesMasterId r:id="rId68"/>
  </p:notesMasterIdLst>
  <p:handoutMasterIdLst>
    <p:handoutMasterId r:id="rId69"/>
  </p:handoutMasterIdLst>
  <p:sldIdLst>
    <p:sldId id="256" r:id="rId5"/>
    <p:sldId id="257" r:id="rId6"/>
    <p:sldId id="894" r:id="rId7"/>
    <p:sldId id="280" r:id="rId8"/>
    <p:sldId id="278" r:id="rId9"/>
    <p:sldId id="279" r:id="rId10"/>
    <p:sldId id="258" r:id="rId11"/>
    <p:sldId id="282" r:id="rId12"/>
    <p:sldId id="899" r:id="rId13"/>
    <p:sldId id="900" r:id="rId14"/>
    <p:sldId id="902" r:id="rId15"/>
    <p:sldId id="901" r:id="rId16"/>
    <p:sldId id="903" r:id="rId17"/>
    <p:sldId id="316" r:id="rId18"/>
    <p:sldId id="904" r:id="rId19"/>
    <p:sldId id="277" r:id="rId20"/>
    <p:sldId id="317" r:id="rId21"/>
    <p:sldId id="287" r:id="rId22"/>
    <p:sldId id="284" r:id="rId23"/>
    <p:sldId id="291" r:id="rId24"/>
    <p:sldId id="290" r:id="rId25"/>
    <p:sldId id="318" r:id="rId26"/>
    <p:sldId id="286" r:id="rId27"/>
    <p:sldId id="263" r:id="rId28"/>
    <p:sldId id="292" r:id="rId29"/>
    <p:sldId id="293" r:id="rId30"/>
    <p:sldId id="265" r:id="rId31"/>
    <p:sldId id="295" r:id="rId32"/>
    <p:sldId id="296" r:id="rId33"/>
    <p:sldId id="297" r:id="rId34"/>
    <p:sldId id="259" r:id="rId35"/>
    <p:sldId id="298" r:id="rId36"/>
    <p:sldId id="267" r:id="rId37"/>
    <p:sldId id="294" r:id="rId38"/>
    <p:sldId id="266" r:id="rId39"/>
    <p:sldId id="299" r:id="rId40"/>
    <p:sldId id="302" r:id="rId41"/>
    <p:sldId id="260" r:id="rId42"/>
    <p:sldId id="269" r:id="rId43"/>
    <p:sldId id="300" r:id="rId44"/>
    <p:sldId id="270" r:id="rId45"/>
    <p:sldId id="319" r:id="rId46"/>
    <p:sldId id="271" r:id="rId47"/>
    <p:sldId id="273" r:id="rId48"/>
    <p:sldId id="314" r:id="rId49"/>
    <p:sldId id="264" r:id="rId50"/>
    <p:sldId id="304" r:id="rId51"/>
    <p:sldId id="305" r:id="rId52"/>
    <p:sldId id="306" r:id="rId53"/>
    <p:sldId id="312" r:id="rId54"/>
    <p:sldId id="320" r:id="rId55"/>
    <p:sldId id="308" r:id="rId56"/>
    <p:sldId id="309" r:id="rId57"/>
    <p:sldId id="898" r:id="rId58"/>
    <p:sldId id="313" r:id="rId59"/>
    <p:sldId id="310" r:id="rId60"/>
    <p:sldId id="321" r:id="rId61"/>
    <p:sldId id="275" r:id="rId62"/>
    <p:sldId id="276" r:id="rId63"/>
    <p:sldId id="895" r:id="rId64"/>
    <p:sldId id="315" r:id="rId65"/>
    <p:sldId id="897" r:id="rId66"/>
    <p:sldId id="261" r:id="rId67"/>
  </p:sldIdLst>
  <p:sldSz cx="12192000" cy="6858000"/>
  <p:notesSz cx="6794500" cy="9982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BRETON" initials="MB" lastIdx="2" clrIdx="0">
    <p:extLst>
      <p:ext uri="{19B8F6BF-5375-455C-9EA6-DF929625EA0E}">
        <p15:presenceInfo xmlns:p15="http://schemas.microsoft.com/office/powerpoint/2012/main" userId="S::m.breton@cohda.fr::c5b4a298-00d3-4130-b083-050667b04a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DE0"/>
    <a:srgbClr val="948B86"/>
    <a:srgbClr val="75E6FF"/>
    <a:srgbClr val="F7DCE8"/>
    <a:srgbClr val="CCCCFF"/>
    <a:srgbClr val="FADEEA"/>
    <a:srgbClr val="CDECCC"/>
    <a:srgbClr val="FFC9CA"/>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8947" autoAdjust="0"/>
  </p:normalViewPr>
  <p:slideViewPr>
    <p:cSldViewPr snapToGrid="0">
      <p:cViewPr varScale="1">
        <p:scale>
          <a:sx n="87" d="100"/>
          <a:sy n="87" d="100"/>
        </p:scale>
        <p:origin x="1422" y="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xml"/><Relationship Id="rId1" Type="http://schemas.microsoft.com/office/2011/relationships/chartStyle" Target="style1.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5958794752485"/>
          <c:y val="7.1524342297308169E-2"/>
          <c:w val="0.49476550464666402"/>
          <c:h val="0.83023600248363705"/>
        </c:manualLayout>
      </c:layout>
      <c:barChart>
        <c:barDir val="bar"/>
        <c:grouping val="clustered"/>
        <c:varyColors val="0"/>
        <c:ser>
          <c:idx val="0"/>
          <c:order val="0"/>
          <c:tx>
            <c:strRef>
              <c:f>Feuil1!$B$1</c:f>
              <c:strCache>
                <c:ptCount val="1"/>
                <c:pt idx="0">
                  <c:v>2022 (N=371)</c:v>
                </c:pt>
              </c:strCache>
            </c:strRef>
          </c:tx>
          <c:spPr>
            <a:solidFill>
              <a:srgbClr val="00B0F0"/>
            </a:solidFill>
          </c:spPr>
          <c:invertIfNegative val="0"/>
          <c:dLbls>
            <c:dLbl>
              <c:idx val="0"/>
              <c:layout>
                <c:manualLayout>
                  <c:x val="4.5969547527534285E-3"/>
                  <c:y val="3.6298141193924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D-49F0-BCC7-33915CDF085E}"/>
                </c:ext>
              </c:extLst>
            </c:dLbl>
            <c:dLbl>
              <c:idx val="1"/>
              <c:layout>
                <c:manualLayout>
                  <c:x val="2.4517090535630899E-2"/>
                  <c:y val="-2.10581749493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D-49F0-BCC7-33915CDF085E}"/>
                </c:ext>
              </c:extLst>
            </c:dLbl>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Un prestataire ou agence de communication</c:v>
                </c:pt>
                <c:pt idx="1">
                  <c:v>Une entreprise ou association</c:v>
                </c:pt>
                <c:pt idx="2">
                  <c:v>Un établissement du secteur public</c:v>
                </c:pt>
              </c:strCache>
            </c:strRef>
          </c:cat>
          <c:val>
            <c:numRef>
              <c:f>Feuil1!$B$2:$B$4</c:f>
              <c:numCache>
                <c:formatCode>0%;\-0%;"-"</c:formatCode>
                <c:ptCount val="3"/>
                <c:pt idx="0">
                  <c:v>0.42299999999999999</c:v>
                </c:pt>
                <c:pt idx="1">
                  <c:v>0.42</c:v>
                </c:pt>
                <c:pt idx="2">
                  <c:v>0.156</c:v>
                </c:pt>
              </c:numCache>
            </c:numRef>
          </c:val>
          <c:extLst>
            <c:ext xmlns:c16="http://schemas.microsoft.com/office/drawing/2014/chart" uri="{C3380CC4-5D6E-409C-BE32-E72D297353CC}">
              <c16:uniqueId val="{00000000-F17D-4F96-886A-C1FFCFE7E7D8}"/>
            </c:ext>
          </c:extLst>
        </c:ser>
        <c:dLbls>
          <c:showLegendKey val="0"/>
          <c:showVal val="0"/>
          <c:showCatName val="0"/>
          <c:showSerName val="0"/>
          <c:showPercent val="0"/>
          <c:showBubbleSize val="0"/>
        </c:dLbls>
        <c:gapWidth val="75"/>
        <c:axId val="496152712"/>
        <c:axId val="496160552"/>
      </c:barChart>
      <c:catAx>
        <c:axId val="496152712"/>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496160552"/>
        <c:crosses val="autoZero"/>
        <c:auto val="1"/>
        <c:lblAlgn val="ctr"/>
        <c:lblOffset val="300"/>
        <c:noMultiLvlLbl val="0"/>
      </c:catAx>
      <c:valAx>
        <c:axId val="496160552"/>
        <c:scaling>
          <c:orientation val="minMax"/>
          <c:max val="1.6"/>
          <c:min val="0"/>
        </c:scaling>
        <c:delete val="1"/>
        <c:axPos val="t"/>
        <c:numFmt formatCode="0%;\-0%;&quot;-&quot;" sourceLinked="1"/>
        <c:majorTickMark val="out"/>
        <c:minorTickMark val="none"/>
        <c:tickLblPos val="nextTo"/>
        <c:crossAx val="496152712"/>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34907118936903E-2"/>
          <c:y val="0.13239711356679401"/>
          <c:w val="0.92326191042950001"/>
          <c:h val="0.83592337463337296"/>
        </c:manualLayout>
      </c:layout>
      <c:barChart>
        <c:barDir val="bar"/>
        <c:grouping val="stacked"/>
        <c:varyColors val="0"/>
        <c:ser>
          <c:idx val="0"/>
          <c:order val="0"/>
          <c:tx>
            <c:strRef>
              <c:f>Feuil1!$B$1</c:f>
              <c:strCache>
                <c:ptCount val="1"/>
                <c:pt idx="0">
                  <c:v>légère diminution</c:v>
                </c:pt>
              </c:strCache>
            </c:strRef>
          </c:tx>
          <c:spPr>
            <a:solidFill>
              <a:srgbClr val="FFC000"/>
            </a:solidFill>
          </c:spPr>
          <c:invertIfNegative val="0"/>
          <c:dLbls>
            <c:dLbl>
              <c:idx val="1"/>
              <c:layout>
                <c:manualLayout>
                  <c:x val="1.8195681806524599E-3"/>
                  <c:y val="-2.05699273600819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F3-41A1-A24B-1461EBF164BE}"/>
                </c:ext>
              </c:extLst>
            </c:dLbl>
            <c:numFmt formatCode="0%;0%" sourceLinked="0"/>
            <c:spPr>
              <a:noFill/>
              <a:ln w="28575">
                <a:noFill/>
              </a:ln>
            </c:spPr>
            <c:txPr>
              <a:bodyPr/>
              <a:lstStyle/>
              <a:p>
                <a:pPr>
                  <a:defRPr sz="1600" b="0">
                    <a:solidFill>
                      <a:schemeClr val="bg1"/>
                    </a:solidFill>
                    <a:latin typeface="Helvetica Neue UltraLight"/>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Feuil1!$B$2:$B$4</c:f>
              <c:numCache>
                <c:formatCode>0%;\-0%;"-"</c:formatCode>
                <c:ptCount val="3"/>
                <c:pt idx="0">
                  <c:v>-0.13100000000000001</c:v>
                </c:pt>
                <c:pt idx="1">
                  <c:v>-0.154</c:v>
                </c:pt>
                <c:pt idx="2">
                  <c:v>-0.111</c:v>
                </c:pt>
              </c:numCache>
            </c:numRef>
          </c:val>
          <c:extLst>
            <c:ext xmlns:c16="http://schemas.microsoft.com/office/drawing/2014/chart" uri="{C3380CC4-5D6E-409C-BE32-E72D297353CC}">
              <c16:uniqueId val="{00000006-53F2-461D-BD54-5504803EB409}"/>
            </c:ext>
          </c:extLst>
        </c:ser>
        <c:ser>
          <c:idx val="1"/>
          <c:order val="1"/>
          <c:tx>
            <c:strRef>
              <c:f>Feuil1!$C$1</c:f>
              <c:strCache>
                <c:ptCount val="1"/>
                <c:pt idx="0">
                  <c:v>forte diminution</c:v>
                </c:pt>
              </c:strCache>
            </c:strRef>
          </c:tx>
          <c:spPr>
            <a:solidFill>
              <a:schemeClr val="accent2"/>
            </a:solidFill>
          </c:spPr>
          <c:invertIfNegative val="0"/>
          <c:dLbls>
            <c:dLbl>
              <c:idx val="1"/>
              <c:layout>
                <c:manualLayout>
                  <c:x val="1.091740908391476E-2"/>
                  <c:y val="2.39982485867623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F3-41A1-A24B-1461EBF164BE}"/>
                </c:ext>
              </c:extLst>
            </c:dLbl>
            <c:numFmt formatCode="0%;0%" sourceLinked="0"/>
            <c:spPr>
              <a:noFill/>
              <a:ln>
                <a:noFill/>
              </a:ln>
              <a:effectLst/>
            </c:spPr>
            <c:txPr>
              <a:bodyPr/>
              <a:lstStyle/>
              <a:p>
                <a:pPr>
                  <a:defRPr sz="1100" b="0">
                    <a:solidFill>
                      <a:schemeClr val="bg1"/>
                    </a:solidFill>
                    <a:latin typeface="Helvetica Neue UltraLight"/>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Feuil1!$C$2:$C$4</c:f>
              <c:numCache>
                <c:formatCode>0%;\-0%;"-"</c:formatCode>
                <c:ptCount val="3"/>
                <c:pt idx="0">
                  <c:v>-6.9000000000000006E-2</c:v>
                </c:pt>
                <c:pt idx="1">
                  <c:v>-4.5999999999999999E-2</c:v>
                </c:pt>
                <c:pt idx="2">
                  <c:v>-0.09</c:v>
                </c:pt>
              </c:numCache>
            </c:numRef>
          </c:val>
          <c:extLst>
            <c:ext xmlns:c16="http://schemas.microsoft.com/office/drawing/2014/chart" uri="{C3380CC4-5D6E-409C-BE32-E72D297353CC}">
              <c16:uniqueId val="{0000000D-53F2-461D-BD54-5504803EB409}"/>
            </c:ext>
          </c:extLst>
        </c:ser>
        <c:ser>
          <c:idx val="2"/>
          <c:order val="2"/>
          <c:tx>
            <c:strRef>
              <c:f>Feuil1!$D$1</c:f>
              <c:strCache>
                <c:ptCount val="1"/>
                <c:pt idx="0">
                  <c:v>TOTAL diminution</c:v>
                </c:pt>
              </c:strCache>
            </c:strRef>
          </c:tx>
          <c:spPr>
            <a:noFill/>
          </c:spPr>
          <c:invertIfNegative val="0"/>
          <c:dLbls>
            <c:numFmt formatCode="0%;0%" sourceLinked="0"/>
            <c:spPr>
              <a:ln w="25400">
                <a:solidFill>
                  <a:srgbClr val="FF0000"/>
                </a:solidFill>
              </a:ln>
            </c:spPr>
            <c:txPr>
              <a:bodyPr/>
              <a:lstStyle/>
              <a:p>
                <a:pPr>
                  <a:defRPr sz="1400" b="1">
                    <a:solidFill>
                      <a:srgbClr val="FF0000"/>
                    </a:solidFill>
                    <a:latin typeface="+mn-lt"/>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Feuil1!$D$2:$D$4</c:f>
              <c:numCache>
                <c:formatCode>0%</c:formatCode>
                <c:ptCount val="3"/>
                <c:pt idx="0">
                  <c:v>-0.2</c:v>
                </c:pt>
                <c:pt idx="1">
                  <c:v>-0.2</c:v>
                </c:pt>
                <c:pt idx="2">
                  <c:v>-0.20100000000000001</c:v>
                </c:pt>
              </c:numCache>
            </c:numRef>
          </c:val>
          <c:extLst>
            <c:ext xmlns:c16="http://schemas.microsoft.com/office/drawing/2014/chart" uri="{C3380CC4-5D6E-409C-BE32-E72D297353CC}">
              <c16:uniqueId val="{00000014-53F2-461D-BD54-5504803EB409}"/>
            </c:ext>
          </c:extLst>
        </c:ser>
        <c:ser>
          <c:idx val="3"/>
          <c:order val="3"/>
          <c:tx>
            <c:strRef>
              <c:f>Feuil1!$E$1</c:f>
              <c:strCache>
                <c:ptCount val="1"/>
                <c:pt idx="0">
                  <c:v>stable</c:v>
                </c:pt>
              </c:strCache>
            </c:strRef>
          </c:tx>
          <c:spPr>
            <a:solidFill>
              <a:schemeClr val="bg1">
                <a:lumMod val="75000"/>
              </a:schemeClr>
            </a:solidFill>
          </c:spPr>
          <c:invertIfNegative val="0"/>
          <c:dLbls>
            <c:spPr>
              <a:noFill/>
              <a:ln>
                <a:noFill/>
              </a:ln>
              <a:effectLst/>
            </c:spPr>
            <c:txPr>
              <a:bodyPr/>
              <a:lstStyle/>
              <a:p>
                <a:pPr>
                  <a:defRPr sz="1600" b="0">
                    <a:solidFill>
                      <a:schemeClr val="bg1"/>
                    </a:solidFill>
                    <a:latin typeface="Helvetica Neue UltraLight"/>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Feuil1!$E$2:$E$4</c:f>
              <c:numCache>
                <c:formatCode>0%;\-0%;"-"</c:formatCode>
                <c:ptCount val="3"/>
                <c:pt idx="0">
                  <c:v>0.27</c:v>
                </c:pt>
                <c:pt idx="1">
                  <c:v>0.3</c:v>
                </c:pt>
                <c:pt idx="2">
                  <c:v>0.24299999999999999</c:v>
                </c:pt>
              </c:numCache>
            </c:numRef>
          </c:val>
          <c:extLst>
            <c:ext xmlns:c16="http://schemas.microsoft.com/office/drawing/2014/chart" uri="{C3380CC4-5D6E-409C-BE32-E72D297353CC}">
              <c16:uniqueId val="{00000015-53F2-461D-BD54-5504803EB409}"/>
            </c:ext>
          </c:extLst>
        </c:ser>
        <c:ser>
          <c:idx val="4"/>
          <c:order val="4"/>
          <c:tx>
            <c:strRef>
              <c:f>Feuil1!$F$1</c:f>
              <c:strCache>
                <c:ptCount val="1"/>
                <c:pt idx="0">
                  <c:v>légère augmentation</c:v>
                </c:pt>
              </c:strCache>
            </c:strRef>
          </c:tx>
          <c:spPr>
            <a:solidFill>
              <a:srgbClr val="33CCFF"/>
            </a:solidFill>
          </c:spPr>
          <c:invertIfNegative val="0"/>
          <c:dLbls>
            <c:spPr>
              <a:noFill/>
              <a:ln>
                <a:noFill/>
              </a:ln>
              <a:effectLst/>
            </c:spPr>
            <c:txPr>
              <a:bodyPr/>
              <a:lstStyle/>
              <a:p>
                <a:pPr>
                  <a:defRPr sz="1600" b="0">
                    <a:solidFill>
                      <a:schemeClr val="bg1"/>
                    </a:solidFill>
                    <a:latin typeface="Helvetica Neue UltraLight"/>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Feuil1!$F$2:$F$4</c:f>
              <c:numCache>
                <c:formatCode>0%;\-0%;"-"</c:formatCode>
                <c:ptCount val="3"/>
                <c:pt idx="0">
                  <c:v>0.33200000000000002</c:v>
                </c:pt>
                <c:pt idx="1">
                  <c:v>0.32300000000000001</c:v>
                </c:pt>
                <c:pt idx="2">
                  <c:v>0.34</c:v>
                </c:pt>
              </c:numCache>
            </c:numRef>
          </c:val>
          <c:extLst>
            <c:ext xmlns:c16="http://schemas.microsoft.com/office/drawing/2014/chart" uri="{C3380CC4-5D6E-409C-BE32-E72D297353CC}">
              <c16:uniqueId val="{00000016-53F2-461D-BD54-5504803EB409}"/>
            </c:ext>
          </c:extLst>
        </c:ser>
        <c:ser>
          <c:idx val="5"/>
          <c:order val="5"/>
          <c:tx>
            <c:strRef>
              <c:f>Feuil1!$G$1</c:f>
              <c:strCache>
                <c:ptCount val="1"/>
                <c:pt idx="0">
                  <c:v>forte augmentation</c:v>
                </c:pt>
              </c:strCache>
            </c:strRef>
          </c:tx>
          <c:spPr>
            <a:solidFill>
              <a:srgbClr val="009DE0"/>
            </a:solidFill>
            <a:ln>
              <a:noFill/>
            </a:ln>
          </c:spPr>
          <c:invertIfNegative val="0"/>
          <c:dLbls>
            <c:spPr>
              <a:ln w="25400">
                <a:noFill/>
              </a:ln>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Feuil1!$G$2:$G$4</c:f>
              <c:numCache>
                <c:formatCode>0%;\-0%;"-"</c:formatCode>
                <c:ptCount val="3"/>
                <c:pt idx="0">
                  <c:v>0.19700000000000001</c:v>
                </c:pt>
                <c:pt idx="1">
                  <c:v>0.17699999999999999</c:v>
                </c:pt>
                <c:pt idx="2">
                  <c:v>0.215</c:v>
                </c:pt>
              </c:numCache>
            </c:numRef>
          </c:val>
          <c:extLst>
            <c:ext xmlns:c16="http://schemas.microsoft.com/office/drawing/2014/chart" uri="{C3380CC4-5D6E-409C-BE32-E72D297353CC}">
              <c16:uniqueId val="{00000017-53F2-461D-BD54-5504803EB409}"/>
            </c:ext>
          </c:extLst>
        </c:ser>
        <c:ser>
          <c:idx val="6"/>
          <c:order val="6"/>
          <c:tx>
            <c:strRef>
              <c:f>Feuil1!$H$1</c:f>
              <c:strCache>
                <c:ptCount val="1"/>
                <c:pt idx="0">
                  <c:v>TOTAL augmentation</c:v>
                </c:pt>
              </c:strCache>
            </c:strRef>
          </c:tx>
          <c:spPr>
            <a:noFill/>
          </c:spPr>
          <c:invertIfNegative val="0"/>
          <c:dLbls>
            <c:spPr>
              <a:ln w="19050">
                <a:solidFill>
                  <a:srgbClr val="009DE0"/>
                </a:solidFill>
              </a:ln>
            </c:spPr>
            <c:txPr>
              <a:bodyPr anchorCtr="0"/>
              <a:lstStyle/>
              <a:p>
                <a:pPr algn="ctr">
                  <a:defRPr sz="1400" b="1">
                    <a:solidFill>
                      <a:srgbClr val="009DE0"/>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Feuil1!$H$2:$H$4</c:f>
              <c:numCache>
                <c:formatCode>0%</c:formatCode>
                <c:ptCount val="3"/>
                <c:pt idx="0">
                  <c:v>0.52900000000000003</c:v>
                </c:pt>
                <c:pt idx="1">
                  <c:v>0.5</c:v>
                </c:pt>
                <c:pt idx="2">
                  <c:v>0.55500000000000005</c:v>
                </c:pt>
              </c:numCache>
            </c:numRef>
          </c:val>
          <c:extLst>
            <c:ext xmlns:c16="http://schemas.microsoft.com/office/drawing/2014/chart" uri="{C3380CC4-5D6E-409C-BE32-E72D297353CC}">
              <c16:uniqueId val="{0000001A-53F2-461D-BD54-5504803EB409}"/>
            </c:ext>
          </c:extLst>
        </c:ser>
        <c:dLbls>
          <c:showLegendKey val="0"/>
          <c:showVal val="1"/>
          <c:showCatName val="0"/>
          <c:showSerName val="0"/>
          <c:showPercent val="0"/>
          <c:showBubbleSize val="0"/>
        </c:dLbls>
        <c:gapWidth val="80"/>
        <c:overlap val="100"/>
        <c:axId val="499504568"/>
        <c:axId val="499505744"/>
      </c:barChart>
      <c:catAx>
        <c:axId val="499504568"/>
        <c:scaling>
          <c:orientation val="maxMin"/>
        </c:scaling>
        <c:delete val="1"/>
        <c:axPos val="l"/>
        <c:numFmt formatCode="General" sourceLinked="1"/>
        <c:majorTickMark val="out"/>
        <c:minorTickMark val="none"/>
        <c:tickLblPos val="low"/>
        <c:crossAx val="499505744"/>
        <c:crosses val="autoZero"/>
        <c:auto val="1"/>
        <c:lblAlgn val="ctr"/>
        <c:lblOffset val="0"/>
        <c:noMultiLvlLbl val="0"/>
      </c:catAx>
      <c:valAx>
        <c:axId val="499505744"/>
        <c:scaling>
          <c:orientation val="minMax"/>
          <c:max val="1.5"/>
          <c:min val="-0.6"/>
        </c:scaling>
        <c:delete val="1"/>
        <c:axPos val="t"/>
        <c:numFmt formatCode="0%;\-0%;&quot;-&quot;" sourceLinked="1"/>
        <c:majorTickMark val="out"/>
        <c:minorTickMark val="none"/>
        <c:tickLblPos val="nextTo"/>
        <c:crossAx val="499504568"/>
        <c:crosses val="autoZero"/>
        <c:crossBetween val="between"/>
      </c:valAx>
    </c:plotArea>
    <c:plotVisOnly val="1"/>
    <c:dispBlanksAs val="gap"/>
    <c:showDLblsOverMax val="0"/>
  </c:chart>
  <c:spPr>
    <a:ln>
      <a:noFill/>
    </a:ln>
    <a:effectLst/>
  </c:spPr>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97981192517412"/>
          <c:y val="0.164852881497078"/>
          <c:w val="0.76505620020607878"/>
          <c:h val="0.62335370370370402"/>
        </c:manualLayout>
      </c:layout>
      <c:barChart>
        <c:barDir val="col"/>
        <c:grouping val="percentStacked"/>
        <c:varyColors val="0"/>
        <c:ser>
          <c:idx val="0"/>
          <c:order val="0"/>
          <c:tx>
            <c:strRef>
              <c:f>Feuil1!$A$2</c:f>
              <c:strCache>
                <c:ptCount val="1"/>
                <c:pt idx="0">
                  <c:v>Femme</c:v>
                </c:pt>
              </c:strCache>
            </c:strRef>
          </c:tx>
          <c:spPr>
            <a:solidFill>
              <a:srgbClr val="948B86"/>
            </a:solidFill>
          </c:spPr>
          <c:invertIfNegative val="0"/>
          <c:dLbls>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Feuil1!$B$1:$D$1</c:f>
              <c:strCache>
                <c:ptCount val="3"/>
                <c:pt idx="0">
                  <c:v>N= 346</c:v>
                </c:pt>
                <c:pt idx="1">
                  <c:v>N= 189</c:v>
                </c:pt>
                <c:pt idx="2">
                  <c:v>N= 157</c:v>
                </c:pt>
              </c:strCache>
            </c:strRef>
          </c:cat>
          <c:val>
            <c:numRef>
              <c:f>Feuil1!$B$2:$D$2</c:f>
              <c:numCache>
                <c:formatCode>0%;\-0%;"-"</c:formatCode>
                <c:ptCount val="3"/>
                <c:pt idx="0">
                  <c:v>0.66500000000000004</c:v>
                </c:pt>
                <c:pt idx="1">
                  <c:v>0.75700000000000001</c:v>
                </c:pt>
                <c:pt idx="2">
                  <c:v>0.55400000000000005</c:v>
                </c:pt>
              </c:numCache>
            </c:numRef>
          </c:val>
          <c:extLst>
            <c:ext xmlns:c16="http://schemas.microsoft.com/office/drawing/2014/chart" uri="{C3380CC4-5D6E-409C-BE32-E72D297353CC}">
              <c16:uniqueId val="{00000000-EFEB-468B-9975-4AA6BEBDFDCD}"/>
            </c:ext>
          </c:extLst>
        </c:ser>
        <c:ser>
          <c:idx val="1"/>
          <c:order val="1"/>
          <c:tx>
            <c:strRef>
              <c:f>Feuil1!$A$3</c:f>
              <c:strCache>
                <c:ptCount val="1"/>
                <c:pt idx="0">
                  <c:v>Homme</c:v>
                </c:pt>
              </c:strCache>
            </c:strRef>
          </c:tx>
          <c:spPr>
            <a:solidFill>
              <a:srgbClr val="009DE0"/>
            </a:solidFill>
          </c:spPr>
          <c:invertIfNegative val="0"/>
          <c:dLbls>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Feuil1!$B$1:$D$1</c:f>
              <c:strCache>
                <c:ptCount val="3"/>
                <c:pt idx="0">
                  <c:v>N= 346</c:v>
                </c:pt>
                <c:pt idx="1">
                  <c:v>N= 189</c:v>
                </c:pt>
                <c:pt idx="2">
                  <c:v>N= 157</c:v>
                </c:pt>
              </c:strCache>
            </c:strRef>
          </c:cat>
          <c:val>
            <c:numRef>
              <c:f>Feuil1!$B$3:$D$3</c:f>
              <c:numCache>
                <c:formatCode>0%;\-0%;"-"</c:formatCode>
                <c:ptCount val="3"/>
                <c:pt idx="0">
                  <c:v>0.33500000000000002</c:v>
                </c:pt>
                <c:pt idx="1">
                  <c:v>0.24299999999999999</c:v>
                </c:pt>
                <c:pt idx="2">
                  <c:v>0.44600000000000001</c:v>
                </c:pt>
              </c:numCache>
            </c:numRef>
          </c:val>
          <c:extLst>
            <c:ext xmlns:c16="http://schemas.microsoft.com/office/drawing/2014/chart" uri="{C3380CC4-5D6E-409C-BE32-E72D297353CC}">
              <c16:uniqueId val="{00000001-EFEB-468B-9975-4AA6BEBDFDCD}"/>
            </c:ext>
          </c:extLst>
        </c:ser>
        <c:dLbls>
          <c:showLegendKey val="0"/>
          <c:showVal val="0"/>
          <c:showCatName val="0"/>
          <c:showSerName val="0"/>
          <c:showPercent val="0"/>
          <c:showBubbleSize val="0"/>
        </c:dLbls>
        <c:gapWidth val="150"/>
        <c:overlap val="100"/>
        <c:axId val="265313664"/>
        <c:axId val="310746112"/>
      </c:barChart>
      <c:catAx>
        <c:axId val="265313664"/>
        <c:scaling>
          <c:orientation val="minMax"/>
        </c:scaling>
        <c:delete val="1"/>
        <c:axPos val="b"/>
        <c:numFmt formatCode="General" sourceLinked="0"/>
        <c:majorTickMark val="out"/>
        <c:minorTickMark val="none"/>
        <c:tickLblPos val="low"/>
        <c:crossAx val="310746112"/>
        <c:crosses val="autoZero"/>
        <c:auto val="1"/>
        <c:lblAlgn val="ctr"/>
        <c:lblOffset val="300"/>
        <c:noMultiLvlLbl val="0"/>
      </c:catAx>
      <c:valAx>
        <c:axId val="310746112"/>
        <c:scaling>
          <c:orientation val="minMax"/>
          <c:max val="1.1000000000000001"/>
          <c:min val="-0.2"/>
        </c:scaling>
        <c:delete val="1"/>
        <c:axPos val="l"/>
        <c:numFmt formatCode="0%" sourceLinked="1"/>
        <c:majorTickMark val="out"/>
        <c:minorTickMark val="none"/>
        <c:tickLblPos val="nextTo"/>
        <c:crossAx val="265313664"/>
        <c:crosses val="autoZero"/>
        <c:crossBetween val="between"/>
      </c:valAx>
    </c:plotArea>
    <c:legend>
      <c:legendPos val="r"/>
      <c:layout>
        <c:manualLayout>
          <c:xMode val="edge"/>
          <c:yMode val="edge"/>
          <c:x val="2.8316835702296719E-2"/>
          <c:y val="0.29232550505050503"/>
          <c:w val="0.19802018518518519"/>
          <c:h val="0.17802575757575759"/>
        </c:manualLayout>
      </c:layout>
      <c:overlay val="0"/>
      <c:txPr>
        <a:bodyPr/>
        <a:lstStyle/>
        <a:p>
          <a:pPr>
            <a:defRPr>
              <a:solidFill>
                <a:schemeClr val="bg1">
                  <a:lumMod val="50000"/>
                </a:schemeClr>
              </a:solidFill>
            </a:defRPr>
          </a:pPr>
          <a:endParaRPr lang="fr-FR"/>
        </a:p>
      </c:txPr>
    </c:legend>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52976004974351"/>
          <c:y val="0.182491666666667"/>
          <c:w val="0.69050593297546004"/>
          <c:h val="0.60571481481481504"/>
        </c:manualLayout>
      </c:layout>
      <c:barChart>
        <c:barDir val="col"/>
        <c:grouping val="stacked"/>
        <c:varyColors val="0"/>
        <c:ser>
          <c:idx val="0"/>
          <c:order val="0"/>
          <c:tx>
            <c:strRef>
              <c:f>Feuil1!$A$2</c:f>
              <c:strCache>
                <c:ptCount val="1"/>
                <c:pt idx="0">
                  <c:v>Moins de 35 ans</c:v>
                </c:pt>
              </c:strCache>
            </c:strRef>
          </c:tx>
          <c:spPr>
            <a:solidFill>
              <a:schemeClr val="tx1"/>
            </a:solidFill>
          </c:spPr>
          <c:invertIfNegative val="0"/>
          <c:dLbls>
            <c:spPr>
              <a:noFill/>
              <a:ln>
                <a:noFill/>
              </a:ln>
              <a:effectLst/>
            </c:spPr>
            <c:txPr>
              <a:bodyPr/>
              <a:lstStyle/>
              <a:p>
                <a:pPr>
                  <a:defRPr sz="1600" b="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Feuil1!$B$1:$D$1</c:f>
              <c:strCache>
                <c:ptCount val="3"/>
                <c:pt idx="0">
                  <c:v>N=346</c:v>
                </c:pt>
                <c:pt idx="1">
                  <c:v>N=1892</c:v>
                </c:pt>
                <c:pt idx="2">
                  <c:v>N=157</c:v>
                </c:pt>
              </c:strCache>
            </c:strRef>
          </c:cat>
          <c:val>
            <c:numRef>
              <c:f>Feuil1!$B$2:$D$2</c:f>
              <c:numCache>
                <c:formatCode>0%;\-0%;"-"</c:formatCode>
                <c:ptCount val="3"/>
                <c:pt idx="0">
                  <c:v>0.20499999999999999</c:v>
                </c:pt>
                <c:pt idx="1">
                  <c:v>0.23799999999999999</c:v>
                </c:pt>
                <c:pt idx="2">
                  <c:v>0.16600000000000001</c:v>
                </c:pt>
              </c:numCache>
            </c:numRef>
          </c:val>
          <c:extLst>
            <c:ext xmlns:c16="http://schemas.microsoft.com/office/drawing/2014/chart" uri="{C3380CC4-5D6E-409C-BE32-E72D297353CC}">
              <c16:uniqueId val="{00000000-CABC-48E8-8596-A5C7CBD09DCD}"/>
            </c:ext>
          </c:extLst>
        </c:ser>
        <c:ser>
          <c:idx val="1"/>
          <c:order val="1"/>
          <c:tx>
            <c:strRef>
              <c:f>Feuil1!$A$3</c:f>
              <c:strCache>
                <c:ptCount val="1"/>
                <c:pt idx="0">
                  <c:v>De 35 à 44 ans</c:v>
                </c:pt>
              </c:strCache>
            </c:strRef>
          </c:tx>
          <c:spPr>
            <a:solidFill>
              <a:srgbClr val="948B86"/>
            </a:solidFill>
          </c:spPr>
          <c:invertIfNegative val="0"/>
          <c:dLbls>
            <c:spPr>
              <a:noFill/>
              <a:ln>
                <a:noFill/>
              </a:ln>
              <a:effectLst/>
            </c:spPr>
            <c:txPr>
              <a:bodyPr/>
              <a:lstStyle/>
              <a:p>
                <a:pPr>
                  <a:defRPr sz="1600" b="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Feuil1!$B$1:$D$1</c:f>
              <c:strCache>
                <c:ptCount val="3"/>
                <c:pt idx="0">
                  <c:v>N=346</c:v>
                </c:pt>
                <c:pt idx="1">
                  <c:v>N=1892</c:v>
                </c:pt>
                <c:pt idx="2">
                  <c:v>N=157</c:v>
                </c:pt>
              </c:strCache>
            </c:strRef>
          </c:cat>
          <c:val>
            <c:numRef>
              <c:f>Feuil1!$B$3:$D$3</c:f>
              <c:numCache>
                <c:formatCode>0%;\-0%;"-"</c:formatCode>
                <c:ptCount val="3"/>
                <c:pt idx="0">
                  <c:v>0.34699999999999998</c:v>
                </c:pt>
                <c:pt idx="1">
                  <c:v>0.36</c:v>
                </c:pt>
                <c:pt idx="2">
                  <c:v>0.33100000000000002</c:v>
                </c:pt>
              </c:numCache>
            </c:numRef>
          </c:val>
          <c:extLst>
            <c:ext xmlns:c16="http://schemas.microsoft.com/office/drawing/2014/chart" uri="{C3380CC4-5D6E-409C-BE32-E72D297353CC}">
              <c16:uniqueId val="{00000001-CABC-48E8-8596-A5C7CBD09DCD}"/>
            </c:ext>
          </c:extLst>
        </c:ser>
        <c:ser>
          <c:idx val="2"/>
          <c:order val="2"/>
          <c:tx>
            <c:strRef>
              <c:f>Feuil1!$A$4</c:f>
              <c:strCache>
                <c:ptCount val="1"/>
                <c:pt idx="0">
                  <c:v>De 45 à 55 ans</c:v>
                </c:pt>
              </c:strCache>
            </c:strRef>
          </c:tx>
          <c:spPr>
            <a:solidFill>
              <a:srgbClr val="00B0F0"/>
            </a:solidFill>
          </c:spPr>
          <c:invertIfNegative val="0"/>
          <c:dLbls>
            <c:spPr>
              <a:noFill/>
              <a:ln>
                <a:noFill/>
              </a:ln>
              <a:effectLst/>
            </c:spPr>
            <c:txPr>
              <a:bodyPr/>
              <a:lstStyle/>
              <a:p>
                <a:pPr>
                  <a:defRPr sz="1600" b="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Feuil1!$B$1:$D$1</c:f>
              <c:strCache>
                <c:ptCount val="3"/>
                <c:pt idx="0">
                  <c:v>N=346</c:v>
                </c:pt>
                <c:pt idx="1">
                  <c:v>N=1892</c:v>
                </c:pt>
                <c:pt idx="2">
                  <c:v>N=157</c:v>
                </c:pt>
              </c:strCache>
            </c:strRef>
          </c:cat>
          <c:val>
            <c:numRef>
              <c:f>Feuil1!$B$4:$D$4</c:f>
              <c:numCache>
                <c:formatCode>0%;\-0%;"-"</c:formatCode>
                <c:ptCount val="3"/>
                <c:pt idx="0">
                  <c:v>0.318</c:v>
                </c:pt>
                <c:pt idx="1">
                  <c:v>0.29099999999999998</c:v>
                </c:pt>
                <c:pt idx="2">
                  <c:v>0.35</c:v>
                </c:pt>
              </c:numCache>
            </c:numRef>
          </c:val>
          <c:extLst>
            <c:ext xmlns:c16="http://schemas.microsoft.com/office/drawing/2014/chart" uri="{C3380CC4-5D6E-409C-BE32-E72D297353CC}">
              <c16:uniqueId val="{00000002-CABC-48E8-8596-A5C7CBD09DCD}"/>
            </c:ext>
          </c:extLst>
        </c:ser>
        <c:ser>
          <c:idx val="3"/>
          <c:order val="3"/>
          <c:tx>
            <c:strRef>
              <c:f>Feuil1!$A$5</c:f>
              <c:strCache>
                <c:ptCount val="1"/>
                <c:pt idx="0">
                  <c:v>Plus de 55 ans</c:v>
                </c:pt>
              </c:strCache>
            </c:strRef>
          </c:tx>
          <c:spPr>
            <a:solidFill>
              <a:srgbClr val="0070C0"/>
            </a:solidFill>
          </c:spPr>
          <c:invertIfNegative val="0"/>
          <c:dLbls>
            <c:spPr>
              <a:noFill/>
              <a:ln>
                <a:noFill/>
              </a:ln>
              <a:effectLst/>
            </c:spPr>
            <c:txPr>
              <a:bodyPr/>
              <a:lstStyle/>
              <a:p>
                <a:pPr>
                  <a:defRPr sz="1600" b="0">
                    <a:solidFill>
                      <a:schemeClr val="bg1"/>
                    </a:solidFill>
                    <a:latin typeface="Helvetica Neue UltraLight"/>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Feuil1!$B$1:$D$1</c:f>
              <c:strCache>
                <c:ptCount val="3"/>
                <c:pt idx="0">
                  <c:v>N=346</c:v>
                </c:pt>
                <c:pt idx="1">
                  <c:v>N=1892</c:v>
                </c:pt>
                <c:pt idx="2">
                  <c:v>N=157</c:v>
                </c:pt>
              </c:strCache>
            </c:strRef>
          </c:cat>
          <c:val>
            <c:numRef>
              <c:f>Feuil1!$B$5:$D$5</c:f>
              <c:numCache>
                <c:formatCode>0%;\-0%;"-"</c:formatCode>
                <c:ptCount val="3"/>
                <c:pt idx="0">
                  <c:v>0.13</c:v>
                </c:pt>
                <c:pt idx="1">
                  <c:v>0.111</c:v>
                </c:pt>
                <c:pt idx="2">
                  <c:v>0.153</c:v>
                </c:pt>
              </c:numCache>
            </c:numRef>
          </c:val>
          <c:extLst>
            <c:ext xmlns:c16="http://schemas.microsoft.com/office/drawing/2014/chart" uri="{C3380CC4-5D6E-409C-BE32-E72D297353CC}">
              <c16:uniqueId val="{00000003-CABC-48E8-8596-A5C7CBD09DCD}"/>
            </c:ext>
          </c:extLst>
        </c:ser>
        <c:dLbls>
          <c:showLegendKey val="0"/>
          <c:showVal val="0"/>
          <c:showCatName val="0"/>
          <c:showSerName val="0"/>
          <c:showPercent val="0"/>
          <c:showBubbleSize val="0"/>
        </c:dLbls>
        <c:gapWidth val="150"/>
        <c:overlap val="100"/>
        <c:axId val="194265472"/>
        <c:axId val="194267008"/>
      </c:barChart>
      <c:catAx>
        <c:axId val="194265472"/>
        <c:scaling>
          <c:orientation val="minMax"/>
        </c:scaling>
        <c:delete val="1"/>
        <c:axPos val="b"/>
        <c:numFmt formatCode="General" sourceLinked="0"/>
        <c:majorTickMark val="out"/>
        <c:minorTickMark val="none"/>
        <c:tickLblPos val="nextTo"/>
        <c:crossAx val="194267008"/>
        <c:crosses val="autoZero"/>
        <c:auto val="1"/>
        <c:lblAlgn val="ctr"/>
        <c:lblOffset val="0"/>
        <c:noMultiLvlLbl val="0"/>
      </c:catAx>
      <c:valAx>
        <c:axId val="194267008"/>
        <c:scaling>
          <c:orientation val="minMax"/>
          <c:max val="1.1000000000000001"/>
          <c:min val="-0.2"/>
        </c:scaling>
        <c:delete val="1"/>
        <c:axPos val="l"/>
        <c:numFmt formatCode="0%;\-0%;&quot;-&quot;" sourceLinked="1"/>
        <c:majorTickMark val="out"/>
        <c:minorTickMark val="none"/>
        <c:tickLblPos val="nextTo"/>
        <c:crossAx val="194265472"/>
        <c:crosses val="autoZero"/>
        <c:crossBetween val="between"/>
      </c:valAx>
    </c:plotArea>
    <c:legend>
      <c:legendPos val="l"/>
      <c:layout>
        <c:manualLayout>
          <c:xMode val="edge"/>
          <c:yMode val="edge"/>
          <c:x val="0"/>
          <c:y val="0.21878939393939395"/>
          <c:w val="0.30940057409510596"/>
          <c:h val="0.46850757575757568"/>
        </c:manualLayout>
      </c:layout>
      <c:overlay val="0"/>
      <c:txPr>
        <a:bodyPr/>
        <a:lstStyle/>
        <a:p>
          <a:pPr>
            <a:defRPr sz="1400" b="0">
              <a:solidFill>
                <a:schemeClr val="bg1">
                  <a:lumMod val="50000"/>
                </a:schemeClr>
              </a:solidFill>
              <a:latin typeface="Helvetica Neue UltraLight"/>
            </a:defRPr>
          </a:pPr>
          <a:endParaRPr lang="fr-FR"/>
        </a:p>
      </c:txPr>
    </c:legend>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83494893938567"/>
          <c:y val="1.8543001878391488E-2"/>
          <c:w val="0.45188474279679297"/>
          <c:h val="0.96047756832088593"/>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Université, filière communication ou marketing</c:v>
                </c:pt>
                <c:pt idx="1">
                  <c:v>Ecole de commerce ou grande écoles spécialisée en communicat</c:v>
                </c:pt>
                <c:pt idx="2">
                  <c:v>Université, autre filière</c:v>
                </c:pt>
                <c:pt idx="3">
                  <c:v>Autre école de commerce ou grande école</c:v>
                </c:pt>
                <c:pt idx="4">
                  <c:v>Autre formation ou BTS</c:v>
                </c:pt>
              </c:strCache>
            </c:strRef>
          </c:cat>
          <c:val>
            <c:numRef>
              <c:f>Feuil1!$B$2:$B$6</c:f>
              <c:numCache>
                <c:formatCode>0%;\-0%;"-"</c:formatCode>
                <c:ptCount val="5"/>
                <c:pt idx="0">
                  <c:v>0.33300000000000002</c:v>
                </c:pt>
                <c:pt idx="1">
                  <c:v>0.39300000000000002</c:v>
                </c:pt>
                <c:pt idx="2">
                  <c:v>0.127</c:v>
                </c:pt>
                <c:pt idx="3">
                  <c:v>4.7E-2</c:v>
                </c:pt>
                <c:pt idx="4">
                  <c:v>0.1</c:v>
                </c:pt>
              </c:numCache>
            </c:numRef>
          </c:val>
          <c:extLst>
            <c:ext xmlns:c16="http://schemas.microsoft.com/office/drawing/2014/chart" uri="{C3380CC4-5D6E-409C-BE32-E72D297353CC}">
              <c16:uniqueId val="{00000000-87F1-475F-B489-7AD3CC41BE92}"/>
            </c:ext>
          </c:extLst>
        </c:ser>
        <c:dLbls>
          <c:showLegendKey val="0"/>
          <c:showVal val="0"/>
          <c:showCatName val="0"/>
          <c:showSerName val="0"/>
          <c:showPercent val="0"/>
          <c:showBubbleSize val="0"/>
        </c:dLbls>
        <c:gapWidth val="75"/>
        <c:axId val="225123328"/>
        <c:axId val="226366208"/>
      </c:barChart>
      <c:catAx>
        <c:axId val="225123328"/>
        <c:scaling>
          <c:orientation val="maxMin"/>
        </c:scaling>
        <c:delete val="1"/>
        <c:axPos val="l"/>
        <c:numFmt formatCode="General" sourceLinked="0"/>
        <c:majorTickMark val="out"/>
        <c:minorTickMark val="none"/>
        <c:tickLblPos val="low"/>
        <c:crossAx val="226366208"/>
        <c:crosses val="autoZero"/>
        <c:auto val="1"/>
        <c:lblAlgn val="ctr"/>
        <c:lblOffset val="300"/>
        <c:noMultiLvlLbl val="0"/>
      </c:catAx>
      <c:valAx>
        <c:axId val="226366208"/>
        <c:scaling>
          <c:orientation val="minMax"/>
          <c:max val="0.8"/>
          <c:min val="0"/>
        </c:scaling>
        <c:delete val="1"/>
        <c:axPos val="t"/>
        <c:numFmt formatCode="0%;\-0%;&quot;-&quot;" sourceLinked="1"/>
        <c:majorTickMark val="out"/>
        <c:minorTickMark val="none"/>
        <c:tickLblPos val="nextTo"/>
        <c:crossAx val="22512332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7893721540756"/>
          <c:y val="2.1000281536115797E-2"/>
          <c:w val="0.43295485768823899"/>
          <c:h val="0.84303430978202798"/>
        </c:manualLayout>
      </c:layout>
      <c:barChart>
        <c:barDir val="bar"/>
        <c:grouping val="clustered"/>
        <c:varyColors val="0"/>
        <c:ser>
          <c:idx val="0"/>
          <c:order val="0"/>
          <c:tx>
            <c:strRef>
              <c:f>Feuil1!$B$1</c:f>
              <c:strCache>
                <c:ptCount val="1"/>
                <c:pt idx="0">
                  <c:v>2022 (N=)</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Bac +4 et plus</c:v>
                </c:pt>
                <c:pt idx="1">
                  <c:v>Bac +1 à +3</c:v>
                </c:pt>
                <c:pt idx="2">
                  <c:v>Bac</c:v>
                </c:pt>
                <c:pt idx="3">
                  <c:v>Sans diplôme</c:v>
                </c:pt>
              </c:strCache>
            </c:strRef>
          </c:cat>
          <c:val>
            <c:numRef>
              <c:f>Feuil1!$B$2:$B$5</c:f>
              <c:numCache>
                <c:formatCode>0%;\-0%;"-"</c:formatCode>
                <c:ptCount val="4"/>
                <c:pt idx="0">
                  <c:v>0.751</c:v>
                </c:pt>
                <c:pt idx="1">
                  <c:v>0.22</c:v>
                </c:pt>
                <c:pt idx="2">
                  <c:v>2.3E-2</c:v>
                </c:pt>
                <c:pt idx="3" formatCode="0.0%;\-0.0%;&quot;-&quot;">
                  <c:v>3.0000000000000001E-3</c:v>
                </c:pt>
              </c:numCache>
            </c:numRef>
          </c:val>
          <c:extLst>
            <c:ext xmlns:c16="http://schemas.microsoft.com/office/drawing/2014/chart" uri="{C3380CC4-5D6E-409C-BE32-E72D297353CC}">
              <c16:uniqueId val="{00000000-1847-457C-9F1F-273D85DAA149}"/>
            </c:ext>
          </c:extLst>
        </c:ser>
        <c:dLbls>
          <c:showLegendKey val="0"/>
          <c:showVal val="0"/>
          <c:showCatName val="0"/>
          <c:showSerName val="0"/>
          <c:showPercent val="0"/>
          <c:showBubbleSize val="0"/>
        </c:dLbls>
        <c:gapWidth val="75"/>
        <c:axId val="194458752"/>
        <c:axId val="194460288"/>
      </c:barChart>
      <c:catAx>
        <c:axId val="194458752"/>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194460288"/>
        <c:crosses val="autoZero"/>
        <c:auto val="1"/>
        <c:lblAlgn val="ctr"/>
        <c:lblOffset val="300"/>
        <c:noMultiLvlLbl val="0"/>
      </c:catAx>
      <c:valAx>
        <c:axId val="194460288"/>
        <c:scaling>
          <c:orientation val="minMax"/>
          <c:max val="1"/>
          <c:min val="0"/>
        </c:scaling>
        <c:delete val="1"/>
        <c:axPos val="t"/>
        <c:numFmt formatCode="0%;\-0%;&quot;-&quot;" sourceLinked="1"/>
        <c:majorTickMark val="out"/>
        <c:minorTickMark val="none"/>
        <c:tickLblPos val="nextTo"/>
        <c:crossAx val="194458752"/>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83494893938567"/>
          <c:y val="1.8543001878391488E-2"/>
          <c:w val="0.45188474279679297"/>
          <c:h val="0.96047756832088593"/>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Université, filière communication ou marketing</c:v>
                </c:pt>
                <c:pt idx="1">
                  <c:v>Ecole de commerce ou grande école spécialisée en communication</c:v>
                </c:pt>
                <c:pt idx="2">
                  <c:v>Université, autre filière</c:v>
                </c:pt>
                <c:pt idx="3">
                  <c:v>Autre école de commerce ou grande école</c:v>
                </c:pt>
                <c:pt idx="4">
                  <c:v>Autre formation ou BTS</c:v>
                </c:pt>
              </c:strCache>
            </c:strRef>
          </c:cat>
          <c:val>
            <c:numRef>
              <c:f>Feuil1!$B$2:$B$6</c:f>
              <c:numCache>
                <c:formatCode>0%;\-0%;"-"</c:formatCode>
                <c:ptCount val="5"/>
                <c:pt idx="0">
                  <c:v>0.35099999999999998</c:v>
                </c:pt>
                <c:pt idx="1">
                  <c:v>0.32700000000000001</c:v>
                </c:pt>
                <c:pt idx="2">
                  <c:v>0.17299999999999999</c:v>
                </c:pt>
                <c:pt idx="3">
                  <c:v>6.8000000000000005E-2</c:v>
                </c:pt>
                <c:pt idx="4">
                  <c:v>6.8000000000000005E-2</c:v>
                </c:pt>
              </c:numCache>
            </c:numRef>
          </c:val>
          <c:extLst>
            <c:ext xmlns:c16="http://schemas.microsoft.com/office/drawing/2014/chart" uri="{C3380CC4-5D6E-409C-BE32-E72D297353CC}">
              <c16:uniqueId val="{00000000-3526-47C9-9FA6-753E2286E4F7}"/>
            </c:ext>
          </c:extLst>
        </c:ser>
        <c:dLbls>
          <c:showLegendKey val="0"/>
          <c:showVal val="0"/>
          <c:showCatName val="0"/>
          <c:showSerName val="0"/>
          <c:showPercent val="0"/>
          <c:showBubbleSize val="0"/>
        </c:dLbls>
        <c:gapWidth val="75"/>
        <c:axId val="225123328"/>
        <c:axId val="226366208"/>
      </c:barChart>
      <c:catAx>
        <c:axId val="225123328"/>
        <c:scaling>
          <c:orientation val="maxMin"/>
        </c:scaling>
        <c:delete val="0"/>
        <c:axPos val="l"/>
        <c:numFmt formatCode="General" sourceLinked="0"/>
        <c:majorTickMark val="out"/>
        <c:minorTickMark val="none"/>
        <c:tickLblPos val="low"/>
        <c:txPr>
          <a:bodyPr/>
          <a:lstStyle/>
          <a:p>
            <a:pPr>
              <a:defRPr sz="1100" b="0">
                <a:solidFill>
                  <a:schemeClr val="bg1">
                    <a:lumMod val="50000"/>
                  </a:schemeClr>
                </a:solidFill>
                <a:latin typeface="Helvetica Neue UltraLight"/>
              </a:defRPr>
            </a:pPr>
            <a:endParaRPr lang="fr-FR"/>
          </a:p>
        </c:txPr>
        <c:crossAx val="226366208"/>
        <c:crosses val="autoZero"/>
        <c:auto val="1"/>
        <c:lblAlgn val="ctr"/>
        <c:lblOffset val="300"/>
        <c:noMultiLvlLbl val="0"/>
      </c:catAx>
      <c:valAx>
        <c:axId val="226366208"/>
        <c:scaling>
          <c:orientation val="minMax"/>
          <c:max val="0.8"/>
          <c:min val="0"/>
        </c:scaling>
        <c:delete val="1"/>
        <c:axPos val="t"/>
        <c:numFmt formatCode="0%;\-0%;&quot;-&quot;" sourceLinked="1"/>
        <c:majorTickMark val="out"/>
        <c:minorTickMark val="none"/>
        <c:tickLblPos val="nextTo"/>
        <c:crossAx val="22512332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7893721540756"/>
          <c:y val="2.1000281536115797E-2"/>
          <c:w val="0.43295485768823899"/>
          <c:h val="0.84303430978202798"/>
        </c:manualLayout>
      </c:layout>
      <c:barChart>
        <c:barDir val="bar"/>
        <c:grouping val="clustered"/>
        <c:varyColors val="0"/>
        <c:ser>
          <c:idx val="0"/>
          <c:order val="0"/>
          <c:tx>
            <c:strRef>
              <c:f>Feuil1!$B$1</c:f>
              <c:strCache>
                <c:ptCount val="1"/>
                <c:pt idx="0">
                  <c:v>2022 (N=)</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Bac +4 et plus</c:v>
                </c:pt>
                <c:pt idx="1">
                  <c:v>Bac +1 à +3</c:v>
                </c:pt>
                <c:pt idx="2">
                  <c:v>Bac</c:v>
                </c:pt>
                <c:pt idx="3">
                  <c:v>Sans diplôme</c:v>
                </c:pt>
              </c:strCache>
            </c:strRef>
          </c:cat>
          <c:val>
            <c:numRef>
              <c:f>Feuil1!$B$2:$B$5</c:f>
              <c:numCache>
                <c:formatCode>0%;\-0%;"-"</c:formatCode>
                <c:ptCount val="4"/>
                <c:pt idx="0">
                  <c:v>0.751</c:v>
                </c:pt>
                <c:pt idx="1">
                  <c:v>0.23300000000000001</c:v>
                </c:pt>
                <c:pt idx="2">
                  <c:v>1.0999999999999999E-2</c:v>
                </c:pt>
                <c:pt idx="3">
                  <c:v>0</c:v>
                </c:pt>
              </c:numCache>
            </c:numRef>
          </c:val>
          <c:extLst>
            <c:ext xmlns:c16="http://schemas.microsoft.com/office/drawing/2014/chart" uri="{C3380CC4-5D6E-409C-BE32-E72D297353CC}">
              <c16:uniqueId val="{00000000-6F72-4F02-BB98-91C28ABD56FC}"/>
            </c:ext>
          </c:extLst>
        </c:ser>
        <c:dLbls>
          <c:showLegendKey val="0"/>
          <c:showVal val="0"/>
          <c:showCatName val="0"/>
          <c:showSerName val="0"/>
          <c:showPercent val="0"/>
          <c:showBubbleSize val="0"/>
        </c:dLbls>
        <c:gapWidth val="75"/>
        <c:axId val="194458752"/>
        <c:axId val="194460288"/>
      </c:barChart>
      <c:catAx>
        <c:axId val="194458752"/>
        <c:scaling>
          <c:orientation val="maxMin"/>
        </c:scaling>
        <c:delete val="1"/>
        <c:axPos val="l"/>
        <c:numFmt formatCode="General" sourceLinked="0"/>
        <c:majorTickMark val="out"/>
        <c:minorTickMark val="none"/>
        <c:tickLblPos val="low"/>
        <c:crossAx val="194460288"/>
        <c:crosses val="autoZero"/>
        <c:auto val="1"/>
        <c:lblAlgn val="ctr"/>
        <c:lblOffset val="300"/>
        <c:noMultiLvlLbl val="0"/>
      </c:catAx>
      <c:valAx>
        <c:axId val="194460288"/>
        <c:scaling>
          <c:orientation val="minMax"/>
          <c:max val="1"/>
          <c:min val="0"/>
        </c:scaling>
        <c:delete val="1"/>
        <c:axPos val="t"/>
        <c:numFmt formatCode="0%;\-0%;&quot;-&quot;" sourceLinked="1"/>
        <c:majorTickMark val="out"/>
        <c:minorTickMark val="none"/>
        <c:tickLblPos val="nextTo"/>
        <c:crossAx val="194458752"/>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7893721540756"/>
          <c:y val="2.1000281536115797E-2"/>
          <c:w val="0.43295485768823899"/>
          <c:h val="0.84303430978202798"/>
        </c:manualLayout>
      </c:layout>
      <c:barChart>
        <c:barDir val="bar"/>
        <c:grouping val="clustered"/>
        <c:varyColors val="0"/>
        <c:ser>
          <c:idx val="0"/>
          <c:order val="0"/>
          <c:tx>
            <c:strRef>
              <c:f>Feuil1!$B$1</c:f>
              <c:strCache>
                <c:ptCount val="1"/>
                <c:pt idx="0">
                  <c:v>2022 (N=)</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Bac +4 et plus</c:v>
                </c:pt>
                <c:pt idx="1">
                  <c:v>Bac +1 à +3</c:v>
                </c:pt>
                <c:pt idx="2">
                  <c:v>Bac</c:v>
                </c:pt>
                <c:pt idx="3">
                  <c:v>Sans diplôme</c:v>
                </c:pt>
              </c:strCache>
            </c:strRef>
          </c:cat>
          <c:val>
            <c:numRef>
              <c:f>Feuil1!$B$2:$B$5</c:f>
              <c:numCache>
                <c:formatCode>0%;\-0%;"-"</c:formatCode>
                <c:ptCount val="4"/>
                <c:pt idx="0">
                  <c:v>0.752</c:v>
                </c:pt>
                <c:pt idx="1">
                  <c:v>0.20399999999999999</c:v>
                </c:pt>
                <c:pt idx="2">
                  <c:v>3.7999999999999999E-2</c:v>
                </c:pt>
                <c:pt idx="3">
                  <c:v>6.0000000000000001E-3</c:v>
                </c:pt>
              </c:numCache>
            </c:numRef>
          </c:val>
          <c:extLst>
            <c:ext xmlns:c16="http://schemas.microsoft.com/office/drawing/2014/chart" uri="{C3380CC4-5D6E-409C-BE32-E72D297353CC}">
              <c16:uniqueId val="{00000000-4E47-47D7-A498-6917737278DD}"/>
            </c:ext>
          </c:extLst>
        </c:ser>
        <c:dLbls>
          <c:showLegendKey val="0"/>
          <c:showVal val="0"/>
          <c:showCatName val="0"/>
          <c:showSerName val="0"/>
          <c:showPercent val="0"/>
          <c:showBubbleSize val="0"/>
        </c:dLbls>
        <c:gapWidth val="75"/>
        <c:axId val="194458752"/>
        <c:axId val="194460288"/>
      </c:barChart>
      <c:catAx>
        <c:axId val="194458752"/>
        <c:scaling>
          <c:orientation val="maxMin"/>
        </c:scaling>
        <c:delete val="1"/>
        <c:axPos val="l"/>
        <c:numFmt formatCode="General" sourceLinked="0"/>
        <c:majorTickMark val="out"/>
        <c:minorTickMark val="none"/>
        <c:tickLblPos val="low"/>
        <c:crossAx val="194460288"/>
        <c:crosses val="autoZero"/>
        <c:auto val="1"/>
        <c:lblAlgn val="ctr"/>
        <c:lblOffset val="300"/>
        <c:noMultiLvlLbl val="0"/>
      </c:catAx>
      <c:valAx>
        <c:axId val="194460288"/>
        <c:scaling>
          <c:orientation val="minMax"/>
          <c:max val="1"/>
          <c:min val="0"/>
        </c:scaling>
        <c:delete val="1"/>
        <c:axPos val="t"/>
        <c:numFmt formatCode="0%;\-0%;&quot;-&quot;" sourceLinked="1"/>
        <c:majorTickMark val="out"/>
        <c:minorTickMark val="none"/>
        <c:tickLblPos val="nextTo"/>
        <c:crossAx val="194458752"/>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83494893938567"/>
          <c:y val="1.8543001878391488E-2"/>
          <c:w val="0.45188474279679297"/>
          <c:h val="0.96047756832088593"/>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Université, filière communication ou marketing</c:v>
                </c:pt>
                <c:pt idx="1">
                  <c:v>Ecole de commerce ou grande écoles spécialisée en communicat</c:v>
                </c:pt>
                <c:pt idx="2">
                  <c:v>Université, autre filière</c:v>
                </c:pt>
                <c:pt idx="3">
                  <c:v>Autre école de commerce ou grande école</c:v>
                </c:pt>
                <c:pt idx="4">
                  <c:v>Autre formation ou BTS</c:v>
                </c:pt>
              </c:strCache>
            </c:strRef>
          </c:cat>
          <c:val>
            <c:numRef>
              <c:f>Feuil1!$B$2:$B$6</c:f>
              <c:numCache>
                <c:formatCode>0%;\-0%;"-"</c:formatCode>
                <c:ptCount val="5"/>
                <c:pt idx="0">
                  <c:v>0.36599999999999999</c:v>
                </c:pt>
                <c:pt idx="1">
                  <c:v>0.27400000000000002</c:v>
                </c:pt>
                <c:pt idx="2">
                  <c:v>0.21</c:v>
                </c:pt>
                <c:pt idx="3">
                  <c:v>8.5999999999999993E-2</c:v>
                </c:pt>
                <c:pt idx="4">
                  <c:v>4.8000000000000001E-2</c:v>
                </c:pt>
              </c:numCache>
            </c:numRef>
          </c:val>
          <c:extLst>
            <c:ext xmlns:c16="http://schemas.microsoft.com/office/drawing/2014/chart" uri="{C3380CC4-5D6E-409C-BE32-E72D297353CC}">
              <c16:uniqueId val="{00000000-09E4-4C5E-AB08-37E9BFA54F7A}"/>
            </c:ext>
          </c:extLst>
        </c:ser>
        <c:dLbls>
          <c:showLegendKey val="0"/>
          <c:showVal val="0"/>
          <c:showCatName val="0"/>
          <c:showSerName val="0"/>
          <c:showPercent val="0"/>
          <c:showBubbleSize val="0"/>
        </c:dLbls>
        <c:gapWidth val="75"/>
        <c:axId val="225123328"/>
        <c:axId val="226366208"/>
      </c:barChart>
      <c:catAx>
        <c:axId val="225123328"/>
        <c:scaling>
          <c:orientation val="maxMin"/>
        </c:scaling>
        <c:delete val="1"/>
        <c:axPos val="l"/>
        <c:numFmt formatCode="General" sourceLinked="0"/>
        <c:majorTickMark val="out"/>
        <c:minorTickMark val="none"/>
        <c:tickLblPos val="low"/>
        <c:crossAx val="226366208"/>
        <c:crosses val="autoZero"/>
        <c:auto val="1"/>
        <c:lblAlgn val="ctr"/>
        <c:lblOffset val="300"/>
        <c:noMultiLvlLbl val="0"/>
      </c:catAx>
      <c:valAx>
        <c:axId val="226366208"/>
        <c:scaling>
          <c:orientation val="minMax"/>
          <c:max val="0.8"/>
          <c:min val="0"/>
        </c:scaling>
        <c:delete val="1"/>
        <c:axPos val="t"/>
        <c:numFmt formatCode="0%;\-0%;&quot;-&quot;" sourceLinked="1"/>
        <c:majorTickMark val="out"/>
        <c:minorTickMark val="none"/>
        <c:tickLblPos val="nextTo"/>
        <c:crossAx val="22512332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3022550217705"/>
          <c:y val="0.13693648750287901"/>
          <c:w val="0.47684660673356599"/>
          <c:h val="0.86306344048192196"/>
        </c:manualLayout>
      </c:layout>
      <c:barChart>
        <c:barDir val="bar"/>
        <c:grouping val="clustered"/>
        <c:varyColors val="0"/>
        <c:ser>
          <c:idx val="0"/>
          <c:order val="0"/>
          <c:tx>
            <c:strRef>
              <c:f>Feuil1!$B$1</c:f>
              <c:strCache>
                <c:ptCount val="1"/>
                <c:pt idx="0">
                  <c:v>PRESTATAIRES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Moins de 25K€</c:v>
                </c:pt>
                <c:pt idx="1">
                  <c:v>Entre 25 et 39K€</c:v>
                </c:pt>
                <c:pt idx="2">
                  <c:v>Entre 40 et 59K€</c:v>
                </c:pt>
                <c:pt idx="3">
                  <c:v>Entre 60 et 79K€</c:v>
                </c:pt>
                <c:pt idx="4">
                  <c:v>80K€ et +</c:v>
                </c:pt>
              </c:strCache>
            </c:strRef>
          </c:cat>
          <c:val>
            <c:numRef>
              <c:f>Feuil1!$B$2:$B$6</c:f>
              <c:numCache>
                <c:formatCode>0%;\-0%;"-"</c:formatCode>
                <c:ptCount val="5"/>
                <c:pt idx="0">
                  <c:v>0.161</c:v>
                </c:pt>
                <c:pt idx="1">
                  <c:v>0.38700000000000001</c:v>
                </c:pt>
                <c:pt idx="2">
                  <c:v>0.255</c:v>
                </c:pt>
                <c:pt idx="3">
                  <c:v>0.13100000000000001</c:v>
                </c:pt>
                <c:pt idx="4">
                  <c:v>6.6000000000000003E-2</c:v>
                </c:pt>
              </c:numCache>
            </c:numRef>
          </c:val>
          <c:extLst>
            <c:ext xmlns:c16="http://schemas.microsoft.com/office/drawing/2014/chart" uri="{C3380CC4-5D6E-409C-BE32-E72D297353CC}">
              <c16:uniqueId val="{00000000-6F14-4EFE-AB57-AC8EF8607B5E}"/>
            </c:ext>
          </c:extLst>
        </c:ser>
        <c:ser>
          <c:idx val="1"/>
          <c:order val="1"/>
          <c:tx>
            <c:strRef>
              <c:f>Feuil1!$C$1</c:f>
              <c:strCache>
                <c:ptCount val="1"/>
                <c:pt idx="0">
                  <c:v>2015 
(n = 131)</c:v>
                </c:pt>
              </c:strCache>
            </c:strRef>
          </c:tx>
          <c:spPr>
            <a:solidFill>
              <a:schemeClr val="bg1">
                <a:lumMod val="75000"/>
              </a:schemeClr>
            </a:solidFill>
          </c:spPr>
          <c:invertIfNegative val="0"/>
          <c:dLbls>
            <c:spPr>
              <a:noFill/>
              <a:ln>
                <a:noFill/>
              </a:ln>
              <a:effectLst/>
            </c:spPr>
            <c:txPr>
              <a:bodyPr/>
              <a:lstStyle/>
              <a:p>
                <a:pPr>
                  <a:defRPr sz="16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Moins de 25K€</c:v>
                </c:pt>
                <c:pt idx="1">
                  <c:v>Entre 25 et 39K€</c:v>
                </c:pt>
                <c:pt idx="2">
                  <c:v>Entre 40 et 59K€</c:v>
                </c:pt>
                <c:pt idx="3">
                  <c:v>Entre 60 et 79K€</c:v>
                </c:pt>
                <c:pt idx="4">
                  <c:v>80K€ et +</c:v>
                </c:pt>
              </c:strCache>
            </c:strRef>
          </c:cat>
          <c:val>
            <c:numRef>
              <c:f>Feuil1!$C$2:$C$6</c:f>
            </c:numRef>
          </c:val>
          <c:extLst>
            <c:ext xmlns:c16="http://schemas.microsoft.com/office/drawing/2014/chart" uri="{C3380CC4-5D6E-409C-BE32-E72D297353CC}">
              <c16:uniqueId val="{00000001-6F14-4EFE-AB57-AC8EF8607B5E}"/>
            </c:ext>
          </c:extLst>
        </c:ser>
        <c:dLbls>
          <c:showLegendKey val="0"/>
          <c:showVal val="0"/>
          <c:showCatName val="0"/>
          <c:showSerName val="0"/>
          <c:showPercent val="0"/>
          <c:showBubbleSize val="0"/>
        </c:dLbls>
        <c:gapWidth val="75"/>
        <c:axId val="497397088"/>
        <c:axId val="497406104"/>
      </c:barChart>
      <c:catAx>
        <c:axId val="497397088"/>
        <c:scaling>
          <c:orientation val="maxMin"/>
        </c:scaling>
        <c:delete val="1"/>
        <c:axPos val="l"/>
        <c:numFmt formatCode="General" sourceLinked="0"/>
        <c:majorTickMark val="out"/>
        <c:minorTickMark val="none"/>
        <c:tickLblPos val="low"/>
        <c:crossAx val="497406104"/>
        <c:crosses val="autoZero"/>
        <c:auto val="1"/>
        <c:lblAlgn val="ctr"/>
        <c:lblOffset val="300"/>
        <c:noMultiLvlLbl val="0"/>
      </c:catAx>
      <c:valAx>
        <c:axId val="497406104"/>
        <c:scaling>
          <c:orientation val="minMax"/>
          <c:max val="1"/>
          <c:min val="0"/>
        </c:scaling>
        <c:delete val="1"/>
        <c:axPos val="t"/>
        <c:numFmt formatCode="0%;\-0%;&quot;-&quot;" sourceLinked="1"/>
        <c:majorTickMark val="out"/>
        <c:minorTickMark val="none"/>
        <c:tickLblPos val="nextTo"/>
        <c:crossAx val="49739708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85566825324339"/>
          <c:y val="9.3920982908859418E-2"/>
          <c:w val="0.48486846742237699"/>
          <c:h val="0.88057687310484301"/>
        </c:manualLayout>
      </c:layout>
      <c:barChart>
        <c:barDir val="bar"/>
        <c:grouping val="clustered"/>
        <c:varyColors val="0"/>
        <c:ser>
          <c:idx val="0"/>
          <c:order val="0"/>
          <c:tx>
            <c:strRef>
              <c:f>Feuil1!$B$1</c:f>
              <c:strCache>
                <c:ptCount val="1"/>
                <c:pt idx="0">
                  <c:v>2022 (N=371)</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PDG, Directeur Général, Gérant</c:v>
                </c:pt>
                <c:pt idx="1">
                  <c:v>Directeur ou Responsable du service communication</c:v>
                </c:pt>
                <c:pt idx="2">
                  <c:v>Membre de l’équipe du service communication</c:v>
                </c:pt>
                <c:pt idx="3">
                  <c:v>Directeur ou Responsable commercial ou du développement</c:v>
                </c:pt>
                <c:pt idx="4">
                  <c:v>Directeur ou Responsable Marketing</c:v>
                </c:pt>
                <c:pt idx="5">
                  <c:v>Autre fonction</c:v>
                </c:pt>
              </c:strCache>
            </c:strRef>
          </c:cat>
          <c:val>
            <c:numRef>
              <c:f>Feuil1!$B$2:$B$7</c:f>
              <c:numCache>
                <c:formatCode>0%;\-0%;"-"</c:formatCode>
                <c:ptCount val="6"/>
                <c:pt idx="0">
                  <c:v>0.126</c:v>
                </c:pt>
                <c:pt idx="1">
                  <c:v>0.43</c:v>
                </c:pt>
                <c:pt idx="2">
                  <c:v>0.27100000000000002</c:v>
                </c:pt>
                <c:pt idx="3">
                  <c:v>2.3E-2</c:v>
                </c:pt>
                <c:pt idx="4">
                  <c:v>9.2999999999999999E-2</c:v>
                </c:pt>
                <c:pt idx="5">
                  <c:v>5.6000000000000001E-2</c:v>
                </c:pt>
              </c:numCache>
            </c:numRef>
          </c:val>
          <c:extLst>
            <c:ext xmlns:c16="http://schemas.microsoft.com/office/drawing/2014/chart" uri="{C3380CC4-5D6E-409C-BE32-E72D297353CC}">
              <c16:uniqueId val="{00000000-BCC5-44D7-8D00-653315F31549}"/>
            </c:ext>
          </c:extLst>
        </c:ser>
        <c:dLbls>
          <c:showLegendKey val="0"/>
          <c:showVal val="0"/>
          <c:showCatName val="0"/>
          <c:showSerName val="0"/>
          <c:showPercent val="0"/>
          <c:showBubbleSize val="0"/>
        </c:dLbls>
        <c:gapWidth val="75"/>
        <c:axId val="496151536"/>
        <c:axId val="496157416"/>
      </c:barChart>
      <c:catAx>
        <c:axId val="49615153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496157416"/>
        <c:crosses val="autoZero"/>
        <c:auto val="1"/>
        <c:lblAlgn val="ctr"/>
        <c:lblOffset val="300"/>
        <c:noMultiLvlLbl val="0"/>
      </c:catAx>
      <c:valAx>
        <c:axId val="496157416"/>
        <c:scaling>
          <c:orientation val="minMax"/>
          <c:max val="0.8"/>
          <c:min val="0"/>
        </c:scaling>
        <c:delete val="1"/>
        <c:axPos val="t"/>
        <c:numFmt formatCode="0%;\-0%;&quot;-&quot;" sourceLinked="1"/>
        <c:majorTickMark val="out"/>
        <c:minorTickMark val="none"/>
        <c:tickLblPos val="nextTo"/>
        <c:crossAx val="496151536"/>
        <c:crosses val="autoZero"/>
        <c:crossBetween val="between"/>
      </c:valAx>
      <c:spPr>
        <a:effectLst/>
      </c:spPr>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3022550217705"/>
          <c:y val="0.13693648750287901"/>
          <c:w val="0.47684660673356599"/>
          <c:h val="0.86306344048192196"/>
        </c:manualLayout>
      </c:layout>
      <c:barChart>
        <c:barDir val="bar"/>
        <c:grouping val="clustered"/>
        <c:varyColors val="0"/>
        <c:ser>
          <c:idx val="0"/>
          <c:order val="0"/>
          <c:tx>
            <c:strRef>
              <c:f>Feuil1!$B$1</c:f>
              <c:strCache>
                <c:ptCount val="1"/>
                <c:pt idx="0">
                  <c:v>ANNONCEURS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Moins de 25K€</c:v>
                </c:pt>
                <c:pt idx="1">
                  <c:v>Entre 25 et 39K€</c:v>
                </c:pt>
                <c:pt idx="2">
                  <c:v>Entre 40 et 59K€</c:v>
                </c:pt>
                <c:pt idx="3">
                  <c:v>Entre 60 et 79K€</c:v>
                </c:pt>
                <c:pt idx="4">
                  <c:v>80K€ et +</c:v>
                </c:pt>
              </c:strCache>
            </c:strRef>
          </c:cat>
          <c:val>
            <c:numRef>
              <c:f>Feuil1!$B$2:$B$6</c:f>
              <c:numCache>
                <c:formatCode>0%;\-0%;"-"</c:formatCode>
                <c:ptCount val="5"/>
                <c:pt idx="0">
                  <c:v>0.13</c:v>
                </c:pt>
                <c:pt idx="1">
                  <c:v>0.44600000000000001</c:v>
                </c:pt>
                <c:pt idx="2">
                  <c:v>0.27700000000000002</c:v>
                </c:pt>
                <c:pt idx="3">
                  <c:v>9.6000000000000002E-2</c:v>
                </c:pt>
                <c:pt idx="4">
                  <c:v>5.0999999999999997E-2</c:v>
                </c:pt>
              </c:numCache>
            </c:numRef>
          </c:val>
          <c:extLst>
            <c:ext xmlns:c16="http://schemas.microsoft.com/office/drawing/2014/chart" uri="{C3380CC4-5D6E-409C-BE32-E72D297353CC}">
              <c16:uniqueId val="{00000000-C71B-4D80-9951-EABA3246AF70}"/>
            </c:ext>
          </c:extLst>
        </c:ser>
        <c:ser>
          <c:idx val="1"/>
          <c:order val="1"/>
          <c:tx>
            <c:strRef>
              <c:f>Feuil1!$C$1</c:f>
              <c:strCache>
                <c:ptCount val="1"/>
                <c:pt idx="0">
                  <c:v>2015 
(n = 131)</c:v>
                </c:pt>
              </c:strCache>
            </c:strRef>
          </c:tx>
          <c:invertIfNegative val="0"/>
          <c:dLbls>
            <c:spPr>
              <a:noFill/>
              <a:ln>
                <a:noFill/>
              </a:ln>
              <a:effectLst/>
            </c:spPr>
            <c:txPr>
              <a:bodyPr/>
              <a:lstStyle/>
              <a:p>
                <a:pPr>
                  <a:defRPr sz="16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Moins de 25K€</c:v>
                </c:pt>
                <c:pt idx="1">
                  <c:v>Entre 25 et 39K€</c:v>
                </c:pt>
                <c:pt idx="2">
                  <c:v>Entre 40 et 59K€</c:v>
                </c:pt>
                <c:pt idx="3">
                  <c:v>Entre 60 et 79K€</c:v>
                </c:pt>
                <c:pt idx="4">
                  <c:v>80K€ et +</c:v>
                </c:pt>
              </c:strCache>
            </c:strRef>
          </c:cat>
          <c:val>
            <c:numRef>
              <c:f>Feuil1!$C$2:$C$6</c:f>
            </c:numRef>
          </c:val>
          <c:extLst>
            <c:ext xmlns:c16="http://schemas.microsoft.com/office/drawing/2014/chart" uri="{C3380CC4-5D6E-409C-BE32-E72D297353CC}">
              <c16:uniqueId val="{00000000-32A4-4C34-84C5-17590AAA5F51}"/>
            </c:ext>
          </c:extLst>
        </c:ser>
        <c:dLbls>
          <c:showLegendKey val="0"/>
          <c:showVal val="0"/>
          <c:showCatName val="0"/>
          <c:showSerName val="0"/>
          <c:showPercent val="0"/>
          <c:showBubbleSize val="0"/>
        </c:dLbls>
        <c:gapWidth val="75"/>
        <c:axId val="497397088"/>
        <c:axId val="497406104"/>
      </c:barChart>
      <c:catAx>
        <c:axId val="497397088"/>
        <c:scaling>
          <c:orientation val="maxMin"/>
        </c:scaling>
        <c:delete val="1"/>
        <c:axPos val="l"/>
        <c:numFmt formatCode="General" sourceLinked="0"/>
        <c:majorTickMark val="out"/>
        <c:minorTickMark val="none"/>
        <c:tickLblPos val="low"/>
        <c:crossAx val="497406104"/>
        <c:crosses val="autoZero"/>
        <c:auto val="1"/>
        <c:lblAlgn val="ctr"/>
        <c:lblOffset val="300"/>
        <c:noMultiLvlLbl val="0"/>
      </c:catAx>
      <c:valAx>
        <c:axId val="497406104"/>
        <c:scaling>
          <c:orientation val="minMax"/>
          <c:max val="1"/>
          <c:min val="0"/>
        </c:scaling>
        <c:delete val="1"/>
        <c:axPos val="t"/>
        <c:numFmt formatCode="0%;\-0%;&quot;-&quot;" sourceLinked="1"/>
        <c:majorTickMark val="out"/>
        <c:minorTickMark val="none"/>
        <c:tickLblPos val="nextTo"/>
        <c:crossAx val="49739708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3022550217705"/>
          <c:y val="0.13693648750287901"/>
          <c:w val="0.47684660673356599"/>
          <c:h val="0.86306344048192196"/>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Moins de 25K€</c:v>
                </c:pt>
                <c:pt idx="1">
                  <c:v>Entre 25 et 39K€</c:v>
                </c:pt>
                <c:pt idx="2">
                  <c:v>Entre 40 et 59K€</c:v>
                </c:pt>
                <c:pt idx="3">
                  <c:v>Entre 60 et 79K€</c:v>
                </c:pt>
                <c:pt idx="4">
                  <c:v>80K€ et +</c:v>
                </c:pt>
              </c:strCache>
            </c:strRef>
          </c:cat>
          <c:val>
            <c:numRef>
              <c:f>Feuil1!$B$2:$B$6</c:f>
              <c:numCache>
                <c:formatCode>0%;\-0%;"-"</c:formatCode>
                <c:ptCount val="5"/>
                <c:pt idx="0">
                  <c:v>0.14299999999999999</c:v>
                </c:pt>
                <c:pt idx="1">
                  <c:v>0.42</c:v>
                </c:pt>
                <c:pt idx="2">
                  <c:v>0.26800000000000002</c:v>
                </c:pt>
                <c:pt idx="3">
                  <c:v>0.111</c:v>
                </c:pt>
                <c:pt idx="4">
                  <c:v>5.7000000000000002E-2</c:v>
                </c:pt>
              </c:numCache>
            </c:numRef>
          </c:val>
          <c:extLst>
            <c:ext xmlns:c16="http://schemas.microsoft.com/office/drawing/2014/chart" uri="{C3380CC4-5D6E-409C-BE32-E72D297353CC}">
              <c16:uniqueId val="{00000001-1BD5-415B-8333-94368282F13A}"/>
            </c:ext>
          </c:extLst>
        </c:ser>
        <c:ser>
          <c:idx val="1"/>
          <c:order val="1"/>
          <c:tx>
            <c:strRef>
              <c:f>Feuil1!$C$1</c:f>
              <c:strCache>
                <c:ptCount val="1"/>
                <c:pt idx="0">
                  <c:v>2015 
(n = 131)</c:v>
                </c:pt>
              </c:strCache>
            </c:strRef>
          </c:tx>
          <c:spPr>
            <a:solidFill>
              <a:schemeClr val="bg1">
                <a:lumMod val="75000"/>
              </a:schemeClr>
            </a:solidFill>
          </c:spPr>
          <c:invertIfNegative val="0"/>
          <c:dLbls>
            <c:spPr>
              <a:noFill/>
              <a:ln>
                <a:noFill/>
              </a:ln>
              <a:effectLst/>
            </c:spPr>
            <c:txPr>
              <a:bodyPr/>
              <a:lstStyle/>
              <a:p>
                <a:pPr>
                  <a:defRPr sz="16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Moins de 25K€</c:v>
                </c:pt>
                <c:pt idx="1">
                  <c:v>Entre 25 et 39K€</c:v>
                </c:pt>
                <c:pt idx="2">
                  <c:v>Entre 40 et 59K€</c:v>
                </c:pt>
                <c:pt idx="3">
                  <c:v>Entre 60 et 79K€</c:v>
                </c:pt>
                <c:pt idx="4">
                  <c:v>80K€ et +</c:v>
                </c:pt>
              </c:strCache>
            </c:strRef>
          </c:cat>
          <c:val>
            <c:numRef>
              <c:f>Feuil1!$C$2:$C$6</c:f>
            </c:numRef>
          </c:val>
          <c:extLst>
            <c:ext xmlns:c16="http://schemas.microsoft.com/office/drawing/2014/chart" uri="{C3380CC4-5D6E-409C-BE32-E72D297353CC}">
              <c16:uniqueId val="{00000002-1BD5-415B-8333-94368282F13A}"/>
            </c:ext>
          </c:extLst>
        </c:ser>
        <c:dLbls>
          <c:showLegendKey val="0"/>
          <c:showVal val="0"/>
          <c:showCatName val="0"/>
          <c:showSerName val="0"/>
          <c:showPercent val="0"/>
          <c:showBubbleSize val="0"/>
        </c:dLbls>
        <c:gapWidth val="75"/>
        <c:axId val="497397088"/>
        <c:axId val="497406104"/>
      </c:barChart>
      <c:catAx>
        <c:axId val="497397088"/>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497406104"/>
        <c:crosses val="autoZero"/>
        <c:auto val="1"/>
        <c:lblAlgn val="ctr"/>
        <c:lblOffset val="300"/>
        <c:noMultiLvlLbl val="0"/>
      </c:catAx>
      <c:valAx>
        <c:axId val="497406104"/>
        <c:scaling>
          <c:orientation val="minMax"/>
          <c:max val="1"/>
          <c:min val="0"/>
        </c:scaling>
        <c:delete val="1"/>
        <c:axPos val="t"/>
        <c:numFmt formatCode="0%;\-0%;&quot;-&quot;" sourceLinked="1"/>
        <c:majorTickMark val="out"/>
        <c:minorTickMark val="none"/>
        <c:tickLblPos val="nextTo"/>
        <c:crossAx val="49739708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13887808506988"/>
          <c:y val="0.188865639772998"/>
          <c:w val="0.72359312219020688"/>
          <c:h val="0.77520558387299043"/>
        </c:manualLayout>
      </c:layout>
      <c:barChart>
        <c:barDir val="bar"/>
        <c:grouping val="stacked"/>
        <c:varyColors val="0"/>
        <c:ser>
          <c:idx val="0"/>
          <c:order val="0"/>
          <c:tx>
            <c:strRef>
              <c:f>Feuil1!$B$1</c:f>
              <c:strCache>
                <c:ptCount val="1"/>
                <c:pt idx="0">
                  <c:v>1-5 ans</c:v>
                </c:pt>
              </c:strCache>
            </c:strRef>
          </c:tx>
          <c:spPr>
            <a:solidFill>
              <a:schemeClr val="bg1">
                <a:lumMod val="65000"/>
              </a:schemeClr>
            </a:solidFill>
          </c:spPr>
          <c:invertIfNegative val="0"/>
          <c:dLbls>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Feuil1!$B$2:$B$4</c:f>
              <c:numCache>
                <c:formatCode>0%;\-0%;"-"</c:formatCode>
                <c:ptCount val="3"/>
                <c:pt idx="0">
                  <c:v>0.12</c:v>
                </c:pt>
                <c:pt idx="1">
                  <c:v>0.13800000000000001</c:v>
                </c:pt>
                <c:pt idx="2">
                  <c:v>9.6000000000000002E-2</c:v>
                </c:pt>
              </c:numCache>
            </c:numRef>
          </c:val>
          <c:extLst>
            <c:ext xmlns:c16="http://schemas.microsoft.com/office/drawing/2014/chart" uri="{C3380CC4-5D6E-409C-BE32-E72D297353CC}">
              <c16:uniqueId val="{00000000-CCD2-4663-8B6D-E7DCF834F012}"/>
            </c:ext>
          </c:extLst>
        </c:ser>
        <c:ser>
          <c:idx val="1"/>
          <c:order val="1"/>
          <c:tx>
            <c:strRef>
              <c:f>Feuil1!$C$1</c:f>
              <c:strCache>
                <c:ptCount val="1"/>
                <c:pt idx="0">
                  <c:v>6 à 12 ans</c:v>
                </c:pt>
              </c:strCache>
            </c:strRef>
          </c:tx>
          <c:spPr>
            <a:solidFill>
              <a:srgbClr val="33CCFF"/>
            </a:solidFill>
          </c:spPr>
          <c:invertIfNegative val="0"/>
          <c:dLbls>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Feuil1!$C$2:$C$4</c:f>
              <c:numCache>
                <c:formatCode>0%;\-0%;"-"</c:formatCode>
                <c:ptCount val="3"/>
                <c:pt idx="0">
                  <c:v>0.248</c:v>
                </c:pt>
                <c:pt idx="1">
                  <c:v>0.29599999999999999</c:v>
                </c:pt>
                <c:pt idx="2">
                  <c:v>0.185</c:v>
                </c:pt>
              </c:numCache>
            </c:numRef>
          </c:val>
          <c:extLst>
            <c:ext xmlns:c16="http://schemas.microsoft.com/office/drawing/2014/chart" uri="{C3380CC4-5D6E-409C-BE32-E72D297353CC}">
              <c16:uniqueId val="{00000001-CCD2-4663-8B6D-E7DCF834F012}"/>
            </c:ext>
          </c:extLst>
        </c:ser>
        <c:ser>
          <c:idx val="2"/>
          <c:order val="2"/>
          <c:tx>
            <c:strRef>
              <c:f>Feuil1!$D$1</c:f>
              <c:strCache>
                <c:ptCount val="1"/>
                <c:pt idx="0">
                  <c:v>13 ans et plus</c:v>
                </c:pt>
              </c:strCache>
            </c:strRef>
          </c:tx>
          <c:spPr>
            <a:solidFill>
              <a:srgbClr val="009DE0"/>
            </a:solidFill>
          </c:spPr>
          <c:invertIfNegative val="0"/>
          <c:dLbls>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Feuil1!$D$2:$D$4</c:f>
              <c:numCache>
                <c:formatCode>0%;\-0%;"-"</c:formatCode>
                <c:ptCount val="3"/>
                <c:pt idx="0">
                  <c:v>0.63300000000000001</c:v>
                </c:pt>
                <c:pt idx="1">
                  <c:v>0.55000000000000004</c:v>
                </c:pt>
                <c:pt idx="2">
                  <c:v>0.72</c:v>
                </c:pt>
              </c:numCache>
            </c:numRef>
          </c:val>
          <c:extLst>
            <c:ext xmlns:c16="http://schemas.microsoft.com/office/drawing/2014/chart" uri="{C3380CC4-5D6E-409C-BE32-E72D297353CC}">
              <c16:uniqueId val="{00000002-CCD2-4663-8B6D-E7DCF834F012}"/>
            </c:ext>
          </c:extLst>
        </c:ser>
        <c:dLbls>
          <c:showLegendKey val="0"/>
          <c:showVal val="0"/>
          <c:showCatName val="0"/>
          <c:showSerName val="0"/>
          <c:showPercent val="0"/>
          <c:showBubbleSize val="0"/>
        </c:dLbls>
        <c:gapWidth val="75"/>
        <c:overlap val="100"/>
        <c:axId val="496156632"/>
        <c:axId val="496157024"/>
      </c:barChart>
      <c:catAx>
        <c:axId val="496156632"/>
        <c:scaling>
          <c:orientation val="maxMin"/>
        </c:scaling>
        <c:delete val="1"/>
        <c:axPos val="l"/>
        <c:numFmt formatCode="General" sourceLinked="1"/>
        <c:majorTickMark val="out"/>
        <c:minorTickMark val="none"/>
        <c:tickLblPos val="low"/>
        <c:crossAx val="496157024"/>
        <c:crosses val="autoZero"/>
        <c:auto val="1"/>
        <c:lblAlgn val="ctr"/>
        <c:lblOffset val="300"/>
        <c:noMultiLvlLbl val="0"/>
      </c:catAx>
      <c:valAx>
        <c:axId val="496157024"/>
        <c:scaling>
          <c:orientation val="minMax"/>
          <c:max val="1"/>
          <c:min val="0"/>
        </c:scaling>
        <c:delete val="1"/>
        <c:axPos val="t"/>
        <c:numFmt formatCode="0%;\-0%;&quot;-&quot;" sourceLinked="1"/>
        <c:majorTickMark val="out"/>
        <c:minorTickMark val="none"/>
        <c:tickLblPos val="nextTo"/>
        <c:crossAx val="496156632"/>
        <c:crosses val="autoZero"/>
        <c:crossBetween val="between"/>
      </c:valAx>
    </c:plotArea>
    <c:legend>
      <c:legendPos val="t"/>
      <c:layout>
        <c:manualLayout>
          <c:xMode val="edge"/>
          <c:yMode val="edge"/>
          <c:x val="0.13268131178454293"/>
          <c:y val="8.0056228469129506E-2"/>
          <c:w val="0.86583679914853762"/>
          <c:h val="0.204649775012581"/>
        </c:manualLayout>
      </c:layout>
      <c:overlay val="0"/>
      <c:txPr>
        <a:bodyPr/>
        <a:lstStyle/>
        <a:p>
          <a:pPr>
            <a:defRPr sz="1400" b="0">
              <a:solidFill>
                <a:schemeClr val="bg1">
                  <a:lumMod val="50000"/>
                </a:schemeClr>
              </a:solidFill>
              <a:latin typeface="Helvetica Neue UltraLight"/>
            </a:defRPr>
          </a:pPr>
          <a:endParaRPr lang="fr-FR"/>
        </a:p>
      </c:txPr>
    </c:legend>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93188795721646"/>
          <c:y val="5.0266289187578958E-2"/>
          <c:w val="0.47684660673356599"/>
          <c:h val="0.91387067638991104"/>
        </c:manualLayout>
      </c:layout>
      <c:barChart>
        <c:barDir val="bar"/>
        <c:grouping val="clustered"/>
        <c:varyColors val="0"/>
        <c:ser>
          <c:idx val="0"/>
          <c:order val="0"/>
          <c:tx>
            <c:strRef>
              <c:f>Feuil1!$B$1</c:f>
              <c:strCache>
                <c:ptCount val="1"/>
                <c:pt idx="0">
                  <c:v>2022 (N=)</c:v>
                </c:pt>
              </c:strCache>
            </c:strRef>
          </c:tx>
          <c:spPr>
            <a:solidFill>
              <a:schemeClr val="accent2"/>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Structure trop petite</c:v>
                </c:pt>
                <c:pt idx="1">
                  <c:v>La communication est gérée par le Marketing (inclue)</c:v>
                </c:pt>
                <c:pt idx="2">
                  <c:v>Manque de moyen, budget</c:v>
                </c:pt>
                <c:pt idx="3">
                  <c:v>Autre raison</c:v>
                </c:pt>
              </c:strCache>
            </c:strRef>
          </c:cat>
          <c:val>
            <c:numRef>
              <c:f>Feuil1!$B$2:$B$5</c:f>
              <c:numCache>
                <c:formatCode>0%;\-0%;"-"</c:formatCode>
                <c:ptCount val="4"/>
                <c:pt idx="0">
                  <c:v>0.66700000000000004</c:v>
                </c:pt>
                <c:pt idx="1">
                  <c:v>0.16700000000000001</c:v>
                </c:pt>
                <c:pt idx="2">
                  <c:v>5.6000000000000001E-2</c:v>
                </c:pt>
                <c:pt idx="3">
                  <c:v>0.111</c:v>
                </c:pt>
              </c:numCache>
            </c:numRef>
          </c:val>
          <c:extLst>
            <c:ext xmlns:c16="http://schemas.microsoft.com/office/drawing/2014/chart" uri="{C3380CC4-5D6E-409C-BE32-E72D297353CC}">
              <c16:uniqueId val="{00000000-CEB5-4544-B7EC-5205967F1FF5}"/>
            </c:ext>
          </c:extLst>
        </c:ser>
        <c:dLbls>
          <c:showLegendKey val="0"/>
          <c:showVal val="0"/>
          <c:showCatName val="0"/>
          <c:showSerName val="0"/>
          <c:showPercent val="0"/>
          <c:showBubbleSize val="0"/>
        </c:dLbls>
        <c:gapWidth val="75"/>
        <c:axId val="496162120"/>
        <c:axId val="496161336"/>
      </c:barChart>
      <c:catAx>
        <c:axId val="496162120"/>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496161336"/>
        <c:crosses val="autoZero"/>
        <c:auto val="1"/>
        <c:lblAlgn val="ctr"/>
        <c:lblOffset val="300"/>
        <c:noMultiLvlLbl val="0"/>
      </c:catAx>
      <c:valAx>
        <c:axId val="496161336"/>
        <c:scaling>
          <c:orientation val="minMax"/>
          <c:max val="1"/>
          <c:min val="0"/>
        </c:scaling>
        <c:delete val="1"/>
        <c:axPos val="t"/>
        <c:numFmt formatCode="0%;\-0%;&quot;-&quot;" sourceLinked="1"/>
        <c:majorTickMark val="out"/>
        <c:minorTickMark val="none"/>
        <c:tickLblPos val="nextTo"/>
        <c:crossAx val="496162120"/>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ANNONCEURS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EE59-44E4-8B4F-6E63AA2366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EE59-44E4-8B4F-6E63AA23664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Neue UltraLight"/>
                    <a:ea typeface="+mn-ea"/>
                    <a:cs typeface="+mn-cs"/>
                  </a:defRPr>
                </a:pPr>
                <a:endParaRPr lang="fr-F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0%;\-0%;"-"</c:formatCode>
                <c:ptCount val="2"/>
                <c:pt idx="0">
                  <c:v>0.71899999999999997</c:v>
                </c:pt>
                <c:pt idx="1">
                  <c:v>0.28100000000000003</c:v>
                </c:pt>
              </c:numCache>
            </c:numRef>
          </c:val>
          <c:extLst>
            <c:ext xmlns:c16="http://schemas.microsoft.com/office/drawing/2014/chart" uri="{C3380CC4-5D6E-409C-BE32-E72D297353CC}">
              <c16:uniqueId val="{00000000-EE59-44E4-8B4F-6E63AA23664A}"/>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7.4371282523836596E-2"/>
          <c:y val="2.3036119028067528E-2"/>
          <c:w val="0.19273885319650866"/>
          <c:h val="6.73442412423231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5351182013598"/>
          <c:y val="7.3468862603341401E-2"/>
          <c:w val="0.47873290371182797"/>
          <c:h val="0.90862565049071597"/>
        </c:manualLayout>
      </c:layout>
      <c:barChart>
        <c:barDir val="bar"/>
        <c:grouping val="clustered"/>
        <c:varyColors val="0"/>
        <c:ser>
          <c:idx val="0"/>
          <c:order val="0"/>
          <c:tx>
            <c:strRef>
              <c:f>Feuil1!$B$1</c:f>
              <c:strCache>
                <c:ptCount val="1"/>
                <c:pt idx="0">
                  <c:v>Total</c:v>
                </c:pt>
              </c:strCache>
            </c:strRef>
          </c:tx>
          <c:spPr>
            <a:solidFill>
              <a:srgbClr val="00B0F0"/>
            </a:solidFill>
          </c:spPr>
          <c:invertIfNegative val="0"/>
          <c:dLbls>
            <c:dLbl>
              <c:idx val="0"/>
              <c:layout>
                <c:manualLayout>
                  <c:x val="1.0405267982351399E-2"/>
                  <c:y val="-9.72594189523988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02-429A-B487-F9260483125F}"/>
                </c:ext>
              </c:extLst>
            </c:dLbl>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Directeur ou Responsable du service communication</c:v>
                </c:pt>
                <c:pt idx="1">
                  <c:v>Directeur ou Responsable Marketing</c:v>
                </c:pt>
                <c:pt idx="2">
                  <c:v>PDG, Directeur Général, Gérant</c:v>
                </c:pt>
                <c:pt idx="3">
                  <c:v>Membre de l’équipe du service communication</c:v>
                </c:pt>
                <c:pt idx="4">
                  <c:v>Directeur ou Responsable commercial ou du Développement</c:v>
                </c:pt>
                <c:pt idx="5">
                  <c:v>Autre fonction</c:v>
                </c:pt>
              </c:strCache>
            </c:strRef>
          </c:cat>
          <c:val>
            <c:numRef>
              <c:f>Feuil1!$B$2:$B$7</c:f>
              <c:numCache>
                <c:formatCode>0%;\-0%;"-"</c:formatCode>
                <c:ptCount val="6"/>
                <c:pt idx="0">
                  <c:v>0.69599999999999995</c:v>
                </c:pt>
                <c:pt idx="1">
                  <c:v>9.8000000000000004E-2</c:v>
                </c:pt>
                <c:pt idx="2">
                  <c:v>9.2999999999999999E-2</c:v>
                </c:pt>
                <c:pt idx="3">
                  <c:v>4.7E-2</c:v>
                </c:pt>
                <c:pt idx="4">
                  <c:v>1.9E-2</c:v>
                </c:pt>
                <c:pt idx="5">
                  <c:v>4.7E-2</c:v>
                </c:pt>
              </c:numCache>
            </c:numRef>
          </c:val>
          <c:extLst>
            <c:ext xmlns:c16="http://schemas.microsoft.com/office/drawing/2014/chart" uri="{C3380CC4-5D6E-409C-BE32-E72D297353CC}">
              <c16:uniqueId val="{00000000-7D91-4560-9F25-35AEC180AC10}"/>
            </c:ext>
          </c:extLst>
        </c:ser>
        <c:dLbls>
          <c:showLegendKey val="0"/>
          <c:showVal val="0"/>
          <c:showCatName val="0"/>
          <c:showSerName val="0"/>
          <c:showPercent val="0"/>
          <c:showBubbleSize val="0"/>
        </c:dLbls>
        <c:gapWidth val="75"/>
        <c:axId val="497410416"/>
        <c:axId val="497410024"/>
      </c:barChart>
      <c:catAx>
        <c:axId val="49741041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497410024"/>
        <c:crosses val="autoZero"/>
        <c:auto val="1"/>
        <c:lblAlgn val="ctr"/>
        <c:lblOffset val="300"/>
        <c:noMultiLvlLbl val="0"/>
      </c:catAx>
      <c:valAx>
        <c:axId val="497410024"/>
        <c:scaling>
          <c:orientation val="minMax"/>
          <c:max val="0.85"/>
          <c:min val="0"/>
        </c:scaling>
        <c:delete val="1"/>
        <c:axPos val="t"/>
        <c:numFmt formatCode="0%;\-0%;&quot;-&quot;" sourceLinked="1"/>
        <c:majorTickMark val="out"/>
        <c:minorTickMark val="none"/>
        <c:tickLblPos val="nextTo"/>
        <c:crossAx val="49741041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5351182013598"/>
          <c:y val="7.3468862603341401E-2"/>
          <c:w val="0.47873290371182797"/>
          <c:h val="0.90862565049071597"/>
        </c:manualLayout>
      </c:layout>
      <c:barChart>
        <c:barDir val="bar"/>
        <c:grouping val="clustered"/>
        <c:varyColors val="0"/>
        <c:ser>
          <c:idx val="0"/>
          <c:order val="0"/>
          <c:tx>
            <c:strRef>
              <c:f>Feuil1!$B$1</c:f>
              <c:strCache>
                <c:ptCount val="1"/>
                <c:pt idx="0">
                  <c:v>TOTAL</c:v>
                </c:pt>
              </c:strCache>
            </c:strRef>
          </c:tx>
          <c:spPr>
            <a:solidFill>
              <a:srgbClr val="00B0F0"/>
            </a:solidFill>
          </c:spPr>
          <c:invertIfNegative val="0"/>
          <c:dLbls>
            <c:dLbl>
              <c:idx val="0"/>
              <c:layout>
                <c:manualLayout>
                  <c:x val="1.0405267982351399E-2"/>
                  <c:y val="-9.72594189523988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C6-46CF-9C9B-39F0FF388AEF}"/>
                </c:ext>
              </c:extLst>
            </c:dLbl>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1 ou 2 personnes</c:v>
                </c:pt>
                <c:pt idx="1">
                  <c:v>3 à 5 personnes</c:v>
                </c:pt>
                <c:pt idx="2">
                  <c:v>6 à 9 personnes</c:v>
                </c:pt>
                <c:pt idx="3">
                  <c:v>10 à 15 personnes</c:v>
                </c:pt>
                <c:pt idx="4">
                  <c:v>16 personnes et +</c:v>
                </c:pt>
              </c:strCache>
            </c:strRef>
          </c:cat>
          <c:val>
            <c:numRef>
              <c:f>Feuil1!$B$2:$B$6</c:f>
              <c:numCache>
                <c:formatCode>0%;\-0%;"-"</c:formatCode>
                <c:ptCount val="5"/>
                <c:pt idx="0">
                  <c:v>0.45900000000000002</c:v>
                </c:pt>
                <c:pt idx="1">
                  <c:v>0.20899999999999999</c:v>
                </c:pt>
                <c:pt idx="2">
                  <c:v>0.122</c:v>
                </c:pt>
                <c:pt idx="3">
                  <c:v>0.10199999999999999</c:v>
                </c:pt>
                <c:pt idx="4">
                  <c:v>0.10199999999999999</c:v>
                </c:pt>
              </c:numCache>
            </c:numRef>
          </c:val>
          <c:extLst>
            <c:ext xmlns:c16="http://schemas.microsoft.com/office/drawing/2014/chart" uri="{C3380CC4-5D6E-409C-BE32-E72D297353CC}">
              <c16:uniqueId val="{00000001-52C6-46CF-9C9B-39F0FF388AEF}"/>
            </c:ext>
          </c:extLst>
        </c:ser>
        <c:dLbls>
          <c:showLegendKey val="0"/>
          <c:showVal val="0"/>
          <c:showCatName val="0"/>
          <c:showSerName val="0"/>
          <c:showPercent val="0"/>
          <c:showBubbleSize val="0"/>
        </c:dLbls>
        <c:gapWidth val="75"/>
        <c:axId val="497410416"/>
        <c:axId val="497410024"/>
      </c:barChart>
      <c:catAx>
        <c:axId val="49741041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497410024"/>
        <c:crosses val="autoZero"/>
        <c:auto val="1"/>
        <c:lblAlgn val="ctr"/>
        <c:lblOffset val="300"/>
        <c:noMultiLvlLbl val="0"/>
      </c:catAx>
      <c:valAx>
        <c:axId val="497410024"/>
        <c:scaling>
          <c:orientation val="minMax"/>
          <c:max val="0.85"/>
          <c:min val="0"/>
        </c:scaling>
        <c:delete val="1"/>
        <c:axPos val="t"/>
        <c:numFmt formatCode="0%;\-0%;&quot;-&quot;" sourceLinked="1"/>
        <c:majorTickMark val="out"/>
        <c:minorTickMark val="none"/>
        <c:tickLblPos val="nextTo"/>
        <c:crossAx val="49741041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544132901494435E-3"/>
          <c:y val="0.17386472238311729"/>
          <c:w val="0.92326191042950001"/>
          <c:h val="0.79198288657413696"/>
        </c:manualLayout>
      </c:layout>
      <c:barChart>
        <c:barDir val="bar"/>
        <c:grouping val="percentStacked"/>
        <c:varyColors val="0"/>
        <c:ser>
          <c:idx val="0"/>
          <c:order val="0"/>
          <c:tx>
            <c:strRef>
              <c:f>Feuil1!$B$1</c:f>
              <c:strCache>
                <c:ptCount val="1"/>
                <c:pt idx="0">
                  <c:v>Oui</c:v>
                </c:pt>
              </c:strCache>
            </c:strRef>
          </c:tx>
          <c:spPr>
            <a:solidFill>
              <a:srgbClr val="00B0F0"/>
            </a:solidFill>
          </c:spPr>
          <c:invertIfNegative val="0"/>
          <c:dLbls>
            <c:dLbl>
              <c:idx val="0"/>
              <c:layout>
                <c:manualLayout>
                  <c:x val="4.8649305555555555E-3"/>
                  <c:y val="9.886904761904299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F6-4F7A-813F-D2C930DA77BD}"/>
                </c:ext>
              </c:extLst>
            </c:dLbl>
            <c:dLbl>
              <c:idx val="2"/>
              <c:layout>
                <c:manualLayout>
                  <c:x val="2.44285381527717E-3"/>
                  <c:y val="7.0547716920342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F6-4F7A-813F-D2C930DA77BD}"/>
                </c:ext>
              </c:extLst>
            </c:dLbl>
            <c:dLbl>
              <c:idx val="3"/>
              <c:layout>
                <c:manualLayout>
                  <c:x val="4.3218195287333203E-3"/>
                  <c:y val="7.0547716920342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F6-4F7A-813F-D2C930DA77BD}"/>
                </c:ext>
              </c:extLst>
            </c:dLbl>
            <c:dLbl>
              <c:idx val="4"/>
              <c:layout>
                <c:manualLayout>
                  <c:x val="-4.8654020573513403E-3"/>
                  <c:y val="1.05821575380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F6-4F7A-813F-D2C930DA77BD}"/>
                </c:ext>
              </c:extLst>
            </c:dLbl>
            <c:dLbl>
              <c:idx val="5"/>
              <c:layout>
                <c:manualLayout>
                  <c:x val="-4.8596838212194597E-3"/>
                  <c:y val="1.05821575380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F6-4F7A-813F-D2C930DA77BD}"/>
                </c:ext>
              </c:extLst>
            </c:dLbl>
            <c:numFmt formatCode="0%;0%" sourceLinked="0"/>
            <c:spPr>
              <a:noFill/>
              <a:ln w="28575">
                <a:noFill/>
              </a:ln>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TOTAL</c:v>
                </c:pt>
              </c:strCache>
            </c:strRef>
          </c:cat>
          <c:val>
            <c:numRef>
              <c:f>Feuil1!$B$2</c:f>
              <c:numCache>
                <c:formatCode>0%;\-0%;"-"</c:formatCode>
                <c:ptCount val="1"/>
                <c:pt idx="0">
                  <c:v>-0.65800000000000003</c:v>
                </c:pt>
              </c:numCache>
            </c:numRef>
          </c:val>
          <c:extLst>
            <c:ext xmlns:c16="http://schemas.microsoft.com/office/drawing/2014/chart" uri="{C3380CC4-5D6E-409C-BE32-E72D297353CC}">
              <c16:uniqueId val="{00000006-82F6-4F7A-813F-D2C930DA77BD}"/>
            </c:ext>
          </c:extLst>
        </c:ser>
        <c:ser>
          <c:idx val="1"/>
          <c:order val="1"/>
          <c:tx>
            <c:strRef>
              <c:f>Feuil1!$C$1</c:f>
              <c:strCache>
                <c:ptCount val="1"/>
                <c:pt idx="0">
                  <c:v>Non</c:v>
                </c:pt>
              </c:strCache>
            </c:strRef>
          </c:tx>
          <c:spPr>
            <a:solidFill>
              <a:schemeClr val="accent2"/>
            </a:solidFill>
          </c:spPr>
          <c:invertIfNegative val="0"/>
          <c:dLbls>
            <c:dLbl>
              <c:idx val="0"/>
              <c:layout>
                <c:manualLayout>
                  <c:x val="8.89448416050506E-3"/>
                  <c:y val="-1.41097320143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F6-4F7A-813F-D2C930DA77BD}"/>
                </c:ext>
              </c:extLst>
            </c:dLbl>
            <c:dLbl>
              <c:idx val="2"/>
              <c:layout>
                <c:manualLayout>
                  <c:x val="-8.8924406785515706E-3"/>
                  <c:y val="-1.4109543384068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F6-4F7A-813F-D2C930DA77BD}"/>
                </c:ext>
              </c:extLst>
            </c:dLbl>
            <c:dLbl>
              <c:idx val="3"/>
              <c:layout>
                <c:manualLayout>
                  <c:x val="-5.9282937857010496E-3"/>
                  <c:y val="-1.05821575380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F6-4F7A-813F-D2C930DA77BD}"/>
                </c:ext>
              </c:extLst>
            </c:dLbl>
            <c:dLbl>
              <c:idx val="4"/>
              <c:layout>
                <c:manualLayout>
                  <c:x val="-5.9282937857010496E-3"/>
                  <c:y val="-7.0547716920342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F6-4F7A-813F-D2C930DA77BD}"/>
                </c:ext>
              </c:extLst>
            </c:dLbl>
            <c:dLbl>
              <c:idx val="5"/>
              <c:layout>
                <c:manualLayout>
                  <c:x val="-5.9282937857010496E-3"/>
                  <c:y val="-3.5273858460171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F6-4F7A-813F-D2C930DA77BD}"/>
                </c:ext>
              </c:extLst>
            </c:dLbl>
            <c:numFmt formatCode="0%;0%" sourceLinked="0"/>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TOTAL</c:v>
                </c:pt>
              </c:strCache>
            </c:strRef>
          </c:cat>
          <c:val>
            <c:numRef>
              <c:f>Feuil1!$C$2</c:f>
              <c:numCache>
                <c:formatCode>0%;\-0%;"-"</c:formatCode>
                <c:ptCount val="1"/>
                <c:pt idx="0">
                  <c:v>0.23</c:v>
                </c:pt>
              </c:numCache>
            </c:numRef>
          </c:val>
          <c:extLst>
            <c:ext xmlns:c16="http://schemas.microsoft.com/office/drawing/2014/chart" uri="{C3380CC4-5D6E-409C-BE32-E72D297353CC}">
              <c16:uniqueId val="{0000000D-82F6-4F7A-813F-D2C930DA77BD}"/>
            </c:ext>
          </c:extLst>
        </c:ser>
        <c:ser>
          <c:idx val="2"/>
          <c:order val="2"/>
          <c:tx>
            <c:strRef>
              <c:f>Feuil1!$D$1</c:f>
              <c:strCache>
                <c:ptCount val="1"/>
                <c:pt idx="0">
                  <c:v>Pas de comité de Direction ou exécutif</c:v>
                </c:pt>
              </c:strCache>
            </c:strRef>
          </c:tx>
          <c:spPr>
            <a:solidFill>
              <a:schemeClr val="bg1">
                <a:lumMod val="75000"/>
              </a:schemeClr>
            </a:solidFill>
          </c:spPr>
          <c:invertIfNegative val="0"/>
          <c:dLbls>
            <c:dLbl>
              <c:idx val="0"/>
              <c:layout>
                <c:manualLayout>
                  <c:x val="0.10323450947053198"/>
                  <c:y val="3.4863141580825818E-2"/>
                </c:manualLayout>
              </c:layout>
              <c:spPr>
                <a:ln w="19050">
                  <a:noFill/>
                </a:ln>
              </c:spPr>
              <c:txPr>
                <a:bodyPr/>
                <a:lstStyle/>
                <a:p>
                  <a:pPr>
                    <a:defRPr sz="1600" b="0">
                      <a:solidFill>
                        <a:schemeClr val="bg1">
                          <a:lumMod val="50000"/>
                        </a:schemeClr>
                      </a:solidFill>
                      <a:latin typeface="Helvetica Neue UltraLight"/>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21-4D0E-A294-148ADF612092}"/>
                </c:ext>
              </c:extLst>
            </c:dLbl>
            <c:spPr>
              <a:ln w="19050">
                <a:noFill/>
              </a:ln>
            </c:spPr>
            <c:txPr>
              <a:bodyPr/>
              <a:lstStyle/>
              <a:p>
                <a:pPr>
                  <a:defRPr sz="1600" b="0">
                    <a:solidFill>
                      <a:schemeClr val="bg1"/>
                    </a:solidFill>
                    <a:latin typeface="Helvetica Neue UltraLight"/>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TOTAL</c:v>
                </c:pt>
              </c:strCache>
            </c:strRef>
          </c:cat>
          <c:val>
            <c:numRef>
              <c:f>Feuil1!$D$2</c:f>
              <c:numCache>
                <c:formatCode>0%;\-0%;"-"</c:formatCode>
                <c:ptCount val="1"/>
                <c:pt idx="0">
                  <c:v>0.112</c:v>
                </c:pt>
              </c:numCache>
            </c:numRef>
          </c:val>
          <c:extLst>
            <c:ext xmlns:c16="http://schemas.microsoft.com/office/drawing/2014/chart" uri="{C3380CC4-5D6E-409C-BE32-E72D297353CC}">
              <c16:uniqueId val="{0000000E-82F6-4F7A-813F-D2C930DA77BD}"/>
            </c:ext>
          </c:extLst>
        </c:ser>
        <c:dLbls>
          <c:showLegendKey val="0"/>
          <c:showVal val="1"/>
          <c:showCatName val="0"/>
          <c:showSerName val="0"/>
          <c:showPercent val="0"/>
          <c:showBubbleSize val="0"/>
        </c:dLbls>
        <c:gapWidth val="80"/>
        <c:overlap val="100"/>
        <c:axId val="506238128"/>
        <c:axId val="506250672"/>
      </c:barChart>
      <c:catAx>
        <c:axId val="506238128"/>
        <c:scaling>
          <c:orientation val="maxMin"/>
        </c:scaling>
        <c:delete val="1"/>
        <c:axPos val="l"/>
        <c:numFmt formatCode="General" sourceLinked="1"/>
        <c:majorTickMark val="out"/>
        <c:minorTickMark val="none"/>
        <c:tickLblPos val="low"/>
        <c:crossAx val="506250672"/>
        <c:crosses val="autoZero"/>
        <c:auto val="1"/>
        <c:lblAlgn val="ctr"/>
        <c:lblOffset val="0"/>
        <c:noMultiLvlLbl val="0"/>
      </c:catAx>
      <c:valAx>
        <c:axId val="506250672"/>
        <c:scaling>
          <c:orientation val="minMax"/>
          <c:max val="0.8"/>
          <c:min val="-0.8"/>
        </c:scaling>
        <c:delete val="1"/>
        <c:axPos val="t"/>
        <c:numFmt formatCode="0%" sourceLinked="1"/>
        <c:majorTickMark val="out"/>
        <c:minorTickMark val="none"/>
        <c:tickLblPos val="nextTo"/>
        <c:crossAx val="506238128"/>
        <c:crosses val="autoZero"/>
        <c:crossBetween val="between"/>
      </c:valAx>
    </c:plotArea>
    <c:legend>
      <c:legendPos val="r"/>
      <c:layout>
        <c:manualLayout>
          <c:xMode val="edge"/>
          <c:yMode val="edge"/>
          <c:x val="2.6765831538410289E-2"/>
          <c:y val="5.9765385567129979E-2"/>
          <c:w val="0.95654158247182319"/>
          <c:h val="8.5161309523809542E-2"/>
        </c:manualLayout>
      </c:layout>
      <c:overlay val="0"/>
      <c:txPr>
        <a:bodyPr/>
        <a:lstStyle/>
        <a:p>
          <a:pPr>
            <a:defRPr sz="1400" b="0">
              <a:solidFill>
                <a:schemeClr val="bg1">
                  <a:lumMod val="50000"/>
                </a:schemeClr>
              </a:solidFill>
              <a:latin typeface="Helvetica Neue UltraLight"/>
            </a:defRPr>
          </a:pPr>
          <a:endParaRPr lang="fr-FR"/>
        </a:p>
      </c:txPr>
    </c:legend>
    <c:plotVisOnly val="1"/>
    <c:dispBlanksAs val="gap"/>
    <c:showDLblsOverMax val="0"/>
  </c:chart>
  <c:spPr>
    <a:ln>
      <a:noFill/>
    </a:ln>
    <a:effectLst/>
  </c:spPr>
  <c:txPr>
    <a:bodyPr/>
    <a:lstStyle/>
    <a:p>
      <a:pPr>
        <a:defRPr sz="1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35751094043"/>
          <c:y val="0.21391446899446601"/>
          <c:w val="0.57941238534642203"/>
          <c:h val="0.63389833164582998"/>
        </c:manualLayout>
      </c:layout>
      <c:pieChart>
        <c:varyColors val="1"/>
        <c:ser>
          <c:idx val="0"/>
          <c:order val="0"/>
          <c:tx>
            <c:strRef>
              <c:f>Feuil1!$B$1</c:f>
              <c:strCache>
                <c:ptCount val="1"/>
                <c:pt idx="0">
                  <c:v>TOTAL</c:v>
                </c:pt>
              </c:strCache>
            </c:strRef>
          </c:tx>
          <c:spPr>
            <a:solidFill>
              <a:schemeClr val="accent2"/>
            </a:solidFill>
            <a:effectLst/>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FF65-4D9E-8BA7-00D516576B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65-4D9E-8BA7-00D516576B77}"/>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F65-4D9E-8BA7-00D516576B77}"/>
              </c:ext>
            </c:extLst>
          </c:dPt>
          <c:dLbls>
            <c:spPr>
              <a:noFill/>
              <a:ln>
                <a:noFill/>
              </a:ln>
              <a:effectLst/>
            </c:spPr>
            <c:txPr>
              <a:bodyPr wrap="square" lIns="38100" tIns="19050" rIns="38100" bIns="19050" anchor="ctr">
                <a:spAutoFit/>
              </a:bodyPr>
              <a:lstStyle/>
              <a:p>
                <a:pPr>
                  <a:defRPr sz="1600" b="0">
                    <a:solidFill>
                      <a:schemeClr val="bg1"/>
                    </a:solidFill>
                    <a:latin typeface="Helvetica Neue UltraLight"/>
                  </a:defRPr>
                </a:pPr>
                <a:endParaRPr lang="fr-FR"/>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0%;\-0%;"-"</c:formatCode>
                <c:ptCount val="2"/>
                <c:pt idx="0">
                  <c:v>0.82699999999999996</c:v>
                </c:pt>
                <c:pt idx="1">
                  <c:v>0.17299999999999999</c:v>
                </c:pt>
              </c:numCache>
            </c:numRef>
          </c:val>
          <c:extLst>
            <c:ext xmlns:c16="http://schemas.microsoft.com/office/drawing/2014/chart" uri="{C3380CC4-5D6E-409C-BE32-E72D297353CC}">
              <c16:uniqueId val="{00000006-FF65-4D9E-8BA7-00D516576B77}"/>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txPr>
        <a:bodyPr/>
        <a:lstStyle/>
        <a:p>
          <a:pPr>
            <a:defRPr sz="1400">
              <a:solidFill>
                <a:schemeClr val="bg1">
                  <a:lumMod val="50000"/>
                </a:schemeClr>
              </a:solidFill>
              <a:latin typeface="Helvetica Neue UltraLight"/>
            </a:defRPr>
          </a:pPr>
          <a:endParaRPr lang="fr-FR"/>
        </a:p>
      </c:txPr>
    </c:legend>
    <c:plotVisOnly val="1"/>
    <c:dispBlanksAs val="gap"/>
    <c:showDLblsOverMax val="0"/>
  </c:chart>
  <c:spPr>
    <a:noFill/>
    <a:ln w="12700">
      <a:noFill/>
      <a:prstDash val="solid"/>
    </a:ln>
    <a:effectLst/>
  </c:spPr>
  <c:txPr>
    <a:bodyPr/>
    <a:lstStyle/>
    <a:p>
      <a:pPr>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91941763958123"/>
          <c:y val="9.9752095679929084E-2"/>
          <c:w val="0.51475752882258219"/>
          <c:h val="0.89562794962824666"/>
        </c:manualLayout>
      </c:layout>
      <c:barChart>
        <c:barDir val="bar"/>
        <c:grouping val="clustered"/>
        <c:varyColors val="0"/>
        <c:ser>
          <c:idx val="0"/>
          <c:order val="0"/>
          <c:tx>
            <c:strRef>
              <c:f>Feuil1!$B$1</c:f>
              <c:strCache>
                <c:ptCount val="1"/>
                <c:pt idx="0">
                  <c:v>Annonceurs</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Communication institutionnelle</c:v>
                </c:pt>
                <c:pt idx="1">
                  <c:v>Communication interne</c:v>
                </c:pt>
                <c:pt idx="2">
                  <c:v>Communication commerciale – produit</c:v>
                </c:pt>
                <c:pt idx="3">
                  <c:v>Communication sur la marque</c:v>
                </c:pt>
                <c:pt idx="4">
                  <c:v>Communication RSE
(Responsabilité Sociétale des Entreprises)</c:v>
                </c:pt>
                <c:pt idx="5">
                  <c:v>Marketing (veille, études et sondages)</c:v>
                </c:pt>
                <c:pt idx="6">
                  <c:v>Communication de crise</c:v>
                </c:pt>
                <c:pt idx="7">
                  <c:v>Communication de recrutement / RH</c:v>
                </c:pt>
                <c:pt idx="8">
                  <c:v>Communication financière</c:v>
                </c:pt>
                <c:pt idx="9">
                  <c:v>Autres</c:v>
                </c:pt>
              </c:strCache>
            </c:strRef>
          </c:cat>
          <c:val>
            <c:numRef>
              <c:f>Feuil1!$B$2:$B$11</c:f>
              <c:numCache>
                <c:formatCode>0%;\-0%;"-"</c:formatCode>
                <c:ptCount val="10"/>
                <c:pt idx="0">
                  <c:v>0.82199999999999995</c:v>
                </c:pt>
                <c:pt idx="1">
                  <c:v>0.72</c:v>
                </c:pt>
                <c:pt idx="2">
                  <c:v>0.64</c:v>
                </c:pt>
                <c:pt idx="3">
                  <c:v>0.64</c:v>
                </c:pt>
                <c:pt idx="4">
                  <c:v>0.505</c:v>
                </c:pt>
                <c:pt idx="5">
                  <c:v>0.495</c:v>
                </c:pt>
                <c:pt idx="6">
                  <c:v>0.45300000000000001</c:v>
                </c:pt>
                <c:pt idx="7">
                  <c:v>0.40699999999999997</c:v>
                </c:pt>
                <c:pt idx="8">
                  <c:v>0.14499999999999999</c:v>
                </c:pt>
                <c:pt idx="9">
                  <c:v>7.4999999999999997E-2</c:v>
                </c:pt>
              </c:numCache>
            </c:numRef>
          </c:val>
          <c:extLst>
            <c:ext xmlns:c16="http://schemas.microsoft.com/office/drawing/2014/chart" uri="{C3380CC4-5D6E-409C-BE32-E72D297353CC}">
              <c16:uniqueId val="{00000000-29C8-4894-A74E-B20283B209D2}"/>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3027454122098"/>
          <c:y val="6.8480917579206199E-2"/>
          <c:w val="0.47684660673356599"/>
          <c:h val="0.90777796025884405"/>
        </c:manualLayout>
      </c:layout>
      <c:barChart>
        <c:barDir val="bar"/>
        <c:grouping val="clustered"/>
        <c:varyColors val="0"/>
        <c:ser>
          <c:idx val="0"/>
          <c:order val="0"/>
          <c:tx>
            <c:strRef>
              <c:f>Feuil1!$B$1</c:f>
              <c:strCache>
                <c:ptCount val="1"/>
                <c:pt idx="0">
                  <c:v>2022</c:v>
                </c:pt>
              </c:strCache>
            </c:strRef>
          </c:tx>
          <c:spPr>
            <a:solidFill>
              <a:srgbClr val="009DE0"/>
            </a:solidFill>
          </c:spPr>
          <c:invertIfNegative val="0"/>
          <c:dLbls>
            <c:numFmt formatCode="0%;0%;&quot;-&quot;" sourceLinked="0"/>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Feuil1!$A$2:$A$25</c:f>
              <c:strCache>
                <c:ptCount val="24"/>
                <c:pt idx="0">
                  <c:v>Collectivité – Parapublic</c:v>
                </c:pt>
                <c:pt idx="1">
                  <c:v>Services</c:v>
                </c:pt>
                <c:pt idx="2">
                  <c:v>Enseignement, Formation</c:v>
                </c:pt>
                <c:pt idx="3">
                  <c:v>Commerce - Distribution</c:v>
                </c:pt>
                <c:pt idx="4">
                  <c:v>Immobilier, BTP</c:v>
                </c:pt>
                <c:pt idx="5">
                  <c:v>Multi-secteurs</c:v>
                </c:pt>
                <c:pt idx="6">
                  <c:v>Culture, Art et Spectacles</c:v>
                </c:pt>
                <c:pt idx="7">
                  <c:v>Industrie</c:v>
                </c:pt>
                <c:pt idx="8">
                  <c:v>Tourisme, Hôtellerie</c:v>
                </c:pt>
                <c:pt idx="9">
                  <c:v>Santé, Médico-social</c:v>
                </c:pt>
                <c:pt idx="10">
                  <c:v>Agriculture – Viticulture</c:v>
                </c:pt>
                <c:pt idx="11">
                  <c:v>Transport</c:v>
                </c:pt>
                <c:pt idx="12">
                  <c:v>Assurance, Mutuelle</c:v>
                </c:pt>
                <c:pt idx="13">
                  <c:v>Edition logicielle, technologique</c:v>
                </c:pt>
                <c:pt idx="14">
                  <c:v>Médias</c:v>
                </c:pt>
                <c:pt idx="15">
                  <c:v>Scientifique (recherche et culture)</c:v>
                </c:pt>
                <c:pt idx="16">
                  <c:v>Energie</c:v>
                </c:pt>
                <c:pt idx="17">
                  <c:v>Banque, finance</c:v>
                </c:pt>
                <c:pt idx="18">
                  <c:v>Environnement</c:v>
                </c:pt>
                <c:pt idx="19">
                  <c:v>Nautisme</c:v>
                </c:pt>
                <c:pt idx="20">
                  <c:v>Associatif, Caritatif, Mécénat</c:v>
                </c:pt>
                <c:pt idx="21">
                  <c:v>Insertion</c:v>
                </c:pt>
                <c:pt idx="22">
                  <c:v>Sport</c:v>
                </c:pt>
                <c:pt idx="23">
                  <c:v>Autre secteur</c:v>
                </c:pt>
              </c:strCache>
            </c:strRef>
          </c:cat>
          <c:val>
            <c:numRef>
              <c:f>Feuil1!$B$2:$B$25</c:f>
              <c:numCache>
                <c:formatCode>0%;\-0%;"-"</c:formatCode>
                <c:ptCount val="24"/>
                <c:pt idx="0">
                  <c:v>0.154</c:v>
                </c:pt>
                <c:pt idx="1">
                  <c:v>0.14499999999999999</c:v>
                </c:pt>
                <c:pt idx="2">
                  <c:v>0.112</c:v>
                </c:pt>
                <c:pt idx="3">
                  <c:v>5.6000000000000001E-2</c:v>
                </c:pt>
                <c:pt idx="4">
                  <c:v>5.6000000000000001E-2</c:v>
                </c:pt>
                <c:pt idx="5">
                  <c:v>5.6000000000000001E-2</c:v>
                </c:pt>
                <c:pt idx="6">
                  <c:v>5.0999999999999997E-2</c:v>
                </c:pt>
                <c:pt idx="7">
                  <c:v>5.0999999999999997E-2</c:v>
                </c:pt>
                <c:pt idx="8">
                  <c:v>3.6999999999999998E-2</c:v>
                </c:pt>
                <c:pt idx="9">
                  <c:v>3.6999999999999998E-2</c:v>
                </c:pt>
                <c:pt idx="10">
                  <c:v>3.3000000000000002E-2</c:v>
                </c:pt>
                <c:pt idx="11">
                  <c:v>2.8000000000000001E-2</c:v>
                </c:pt>
                <c:pt idx="12">
                  <c:v>2.3E-2</c:v>
                </c:pt>
                <c:pt idx="13">
                  <c:v>1.9E-2</c:v>
                </c:pt>
                <c:pt idx="14">
                  <c:v>1.4E-2</c:v>
                </c:pt>
                <c:pt idx="15">
                  <c:v>1.4E-2</c:v>
                </c:pt>
                <c:pt idx="16">
                  <c:v>1.4E-2</c:v>
                </c:pt>
                <c:pt idx="17">
                  <c:v>8.9999999999999993E-3</c:v>
                </c:pt>
                <c:pt idx="18">
                  <c:v>8.9999999999999993E-3</c:v>
                </c:pt>
                <c:pt idx="19">
                  <c:v>8.9999999999999993E-3</c:v>
                </c:pt>
                <c:pt idx="20">
                  <c:v>8.9999999999999993E-3</c:v>
                </c:pt>
                <c:pt idx="21">
                  <c:v>8.9999999999999993E-3</c:v>
                </c:pt>
                <c:pt idx="22">
                  <c:v>5.0000000000000001E-3</c:v>
                </c:pt>
                <c:pt idx="23">
                  <c:v>4.7E-2</c:v>
                </c:pt>
              </c:numCache>
            </c:numRef>
          </c:val>
          <c:extLst>
            <c:ext xmlns:c16="http://schemas.microsoft.com/office/drawing/2014/chart" uri="{C3380CC4-5D6E-409C-BE32-E72D297353CC}">
              <c16:uniqueId val="{00000000-CCA3-4422-BCDE-A5D4BB7DEAEC}"/>
            </c:ext>
          </c:extLst>
        </c:ser>
        <c:dLbls>
          <c:showLegendKey val="0"/>
          <c:showVal val="0"/>
          <c:showCatName val="0"/>
          <c:showSerName val="0"/>
          <c:showPercent val="0"/>
          <c:showBubbleSize val="0"/>
        </c:dLbls>
        <c:gapWidth val="75"/>
        <c:axId val="391556912"/>
        <c:axId val="391552600"/>
      </c:barChart>
      <c:catAx>
        <c:axId val="391556912"/>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391552600"/>
        <c:crosses val="autoZero"/>
        <c:auto val="1"/>
        <c:lblAlgn val="ctr"/>
        <c:lblOffset val="300"/>
        <c:noMultiLvlLbl val="0"/>
      </c:catAx>
      <c:valAx>
        <c:axId val="391552600"/>
        <c:scaling>
          <c:orientation val="minMax"/>
          <c:max val="0.30000000000000004"/>
          <c:min val="0"/>
        </c:scaling>
        <c:delete val="1"/>
        <c:axPos val="t"/>
        <c:numFmt formatCode="0%;\-0%;&quot;-&quot;" sourceLinked="1"/>
        <c:majorTickMark val="out"/>
        <c:minorTickMark val="none"/>
        <c:tickLblPos val="nextTo"/>
        <c:crossAx val="391556912"/>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18536716962227"/>
          <c:y val="0.31413008802955511"/>
          <c:w val="0.76681473793148969"/>
          <c:h val="0.63389833164582998"/>
        </c:manualLayout>
      </c:layout>
      <c:barChart>
        <c:barDir val="bar"/>
        <c:grouping val="clustered"/>
        <c:varyColors val="0"/>
        <c:ser>
          <c:idx val="0"/>
          <c:order val="0"/>
          <c:tx>
            <c:strRef>
              <c:f>Feuil1!$B$1</c:f>
              <c:strCache>
                <c:ptCount val="1"/>
                <c:pt idx="0">
                  <c:v>Colonne1</c:v>
                </c:pt>
              </c:strCache>
            </c:strRef>
          </c:tx>
          <c:spPr>
            <a:effectLst/>
          </c:spPr>
          <c:invertIfNegative val="0"/>
          <c:dPt>
            <c:idx val="0"/>
            <c:invertIfNegative val="0"/>
            <c:bubble3D val="0"/>
            <c:spPr>
              <a:solidFill>
                <a:srgbClr val="009DE0"/>
              </a:solidFill>
              <a:ln w="19050">
                <a:solidFill>
                  <a:schemeClr val="lt1"/>
                </a:solidFill>
              </a:ln>
              <a:effectLst/>
            </c:spPr>
            <c:extLst>
              <c:ext xmlns:c16="http://schemas.microsoft.com/office/drawing/2014/chart" uri="{C3380CC4-5D6E-409C-BE32-E72D297353CC}">
                <c16:uniqueId val="{00000001-AD33-491F-B3D4-240726529742}"/>
              </c:ext>
            </c:extLst>
          </c:dPt>
          <c:dPt>
            <c:idx val="1"/>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AD33-491F-B3D4-240726529742}"/>
              </c:ext>
            </c:extLst>
          </c:dPt>
          <c:dPt>
            <c:idx val="2"/>
            <c:invertIfNegative val="0"/>
            <c:bubble3D val="0"/>
            <c:spPr>
              <a:solidFill>
                <a:schemeClr val="tx1"/>
              </a:solidFill>
              <a:ln w="19050">
                <a:solidFill>
                  <a:schemeClr val="lt1"/>
                </a:solidFill>
              </a:ln>
              <a:effectLst/>
            </c:spPr>
            <c:extLst>
              <c:ext xmlns:c16="http://schemas.microsoft.com/office/drawing/2014/chart" uri="{C3380CC4-5D6E-409C-BE32-E72D297353CC}">
                <c16:uniqueId val="{00000005-AD33-491F-B3D4-240726529742}"/>
              </c:ext>
            </c:extLst>
          </c:dPt>
          <c:dLbls>
            <c:spPr>
              <a:noFill/>
              <a:ln>
                <a:noFill/>
              </a:ln>
              <a:effectLst/>
            </c:spPr>
            <c:txPr>
              <a:bodyPr wrap="square" lIns="38100" tIns="19050" rIns="38100" bIns="19050" anchor="ctr">
                <a:spAutoFit/>
              </a:bodyPr>
              <a:lstStyle/>
              <a:p>
                <a:pPr>
                  <a:defRPr sz="1600" b="0">
                    <a:solidFill>
                      <a:schemeClr val="bg1"/>
                    </a:solidFill>
                    <a:latin typeface="Helvetica Neue UltraLight"/>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Local (départemental ou régional)</c:v>
                </c:pt>
                <c:pt idx="1">
                  <c:v>National</c:v>
                </c:pt>
                <c:pt idx="2">
                  <c:v>International</c:v>
                </c:pt>
              </c:strCache>
            </c:strRef>
          </c:cat>
          <c:val>
            <c:numRef>
              <c:f>Feuil1!$B$2:$B$4</c:f>
              <c:numCache>
                <c:formatCode>0%;\-0%;"-"</c:formatCode>
                <c:ptCount val="3"/>
                <c:pt idx="0">
                  <c:v>0.66400000000000003</c:v>
                </c:pt>
                <c:pt idx="1">
                  <c:v>0.47699999999999998</c:v>
                </c:pt>
                <c:pt idx="2">
                  <c:v>0.224</c:v>
                </c:pt>
              </c:numCache>
            </c:numRef>
          </c:val>
          <c:extLst>
            <c:ext xmlns:c16="http://schemas.microsoft.com/office/drawing/2014/chart" uri="{C3380CC4-5D6E-409C-BE32-E72D297353CC}">
              <c16:uniqueId val="{00000006-AD33-491F-B3D4-240726529742}"/>
            </c:ext>
          </c:extLst>
        </c:ser>
        <c:dLbls>
          <c:showLegendKey val="0"/>
          <c:showVal val="0"/>
          <c:showCatName val="0"/>
          <c:showSerName val="0"/>
          <c:showPercent val="0"/>
          <c:showBubbleSize val="0"/>
        </c:dLbls>
        <c:gapWidth val="100"/>
        <c:axId val="2090166208"/>
        <c:axId val="2090165792"/>
      </c:barChart>
      <c:valAx>
        <c:axId val="2090165792"/>
        <c:scaling>
          <c:orientation val="minMax"/>
        </c:scaling>
        <c:delete val="1"/>
        <c:axPos val="t"/>
        <c:numFmt formatCode="0%;\-0%;&quot;-&quot;" sourceLinked="1"/>
        <c:majorTickMark val="out"/>
        <c:minorTickMark val="none"/>
        <c:tickLblPos val="nextTo"/>
        <c:crossAx val="2090166208"/>
        <c:crosses val="autoZero"/>
        <c:crossBetween val="between"/>
      </c:valAx>
      <c:catAx>
        <c:axId val="2090166208"/>
        <c:scaling>
          <c:orientation val="maxMin"/>
        </c:scaling>
        <c:delete val="0"/>
        <c:axPos val="l"/>
        <c:numFmt formatCode="General" sourceLinked="1"/>
        <c:majorTickMark val="out"/>
        <c:minorTickMark val="none"/>
        <c:tickLblPos val="nextTo"/>
        <c:txPr>
          <a:bodyPr/>
          <a:lstStyle/>
          <a:p>
            <a:pPr>
              <a:defRPr sz="1400">
                <a:solidFill>
                  <a:schemeClr val="bg1">
                    <a:lumMod val="50000"/>
                  </a:schemeClr>
                </a:solidFill>
                <a:latin typeface="Helvetica Neue UltraLight"/>
              </a:defRPr>
            </a:pPr>
            <a:endParaRPr lang="fr-FR"/>
          </a:p>
        </c:txPr>
        <c:crossAx val="2090165792"/>
        <c:crosses val="autoZero"/>
        <c:auto val="1"/>
        <c:lblAlgn val="ctr"/>
        <c:lblOffset val="100"/>
        <c:noMultiLvlLbl val="0"/>
      </c:catAx>
      <c:spPr>
        <a:noFill/>
        <a:ln w="25400">
          <a:noFill/>
        </a:ln>
        <a:effectLst/>
      </c:spPr>
    </c:plotArea>
    <c:legend>
      <c:legendPos val="t"/>
      <c:layout>
        <c:manualLayout>
          <c:xMode val="edge"/>
          <c:yMode val="edge"/>
          <c:x val="0"/>
          <c:y val="0.11944797528577031"/>
          <c:w val="0.89248674795655281"/>
          <c:h val="6.9071948068321079E-2"/>
        </c:manualLayout>
      </c:layout>
      <c:overlay val="0"/>
      <c:txPr>
        <a:bodyPr/>
        <a:lstStyle/>
        <a:p>
          <a:pPr>
            <a:defRPr sz="1400" b="0">
              <a:solidFill>
                <a:schemeClr val="bg1">
                  <a:lumMod val="50000"/>
                </a:schemeClr>
              </a:solidFill>
              <a:latin typeface="Helvetica Neue UltraLight"/>
            </a:defRPr>
          </a:pPr>
          <a:endParaRPr lang="fr-FR"/>
        </a:p>
      </c:txPr>
    </c:legend>
    <c:plotVisOnly val="1"/>
    <c:dispBlanksAs val="gap"/>
    <c:showDLblsOverMax val="0"/>
  </c:chart>
  <c:spPr>
    <a:noFill/>
    <a:ln w="12700">
      <a:noFill/>
      <a:prstDash val="solid"/>
    </a:ln>
    <a:effectLst/>
  </c:spPr>
  <c:txPr>
    <a:bodyPr/>
    <a:lstStyle/>
    <a:p>
      <a:pPr>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0786119795512"/>
          <c:y val="2.2481944444444447E-2"/>
          <c:w val="0.51595025794918736"/>
          <c:h val="0.91538439446784603"/>
        </c:manualLayout>
      </c:layout>
      <c:barChart>
        <c:barDir val="bar"/>
        <c:grouping val="clustered"/>
        <c:varyColors val="0"/>
        <c:ser>
          <c:idx val="0"/>
          <c:order val="0"/>
          <c:tx>
            <c:strRef>
              <c:f>Feuil1!$B$1</c:f>
              <c:strCache>
                <c:ptCount val="1"/>
                <c:pt idx="0">
                  <c:v>ANNONCEURS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Feuil1!$A$2:$A$12</c:f>
              <c:strCache>
                <c:ptCount val="11"/>
                <c:pt idx="0">
                  <c:v>Réseaux sociaux</c:v>
                </c:pt>
                <c:pt idx="1">
                  <c:v>Site(s) internet</c:v>
                </c:pt>
                <c:pt idx="2">
                  <c:v>Edition de supports (1)</c:v>
                </c:pt>
                <c:pt idx="3">
                  <c:v>Relations presse</c:v>
                </c:pt>
                <c:pt idx="4">
                  <c:v>Evénementiel externe (2)</c:v>
                </c:pt>
                <c:pt idx="5">
                  <c:v>Marketing digital (3) </c:v>
                </c:pt>
                <c:pt idx="6">
                  <c:v>Evénementiel interne (4)</c:v>
                </c:pt>
                <c:pt idx="7">
                  <c:v>Objets publicitaires, goodies</c:v>
                </c:pt>
                <c:pt idx="8">
                  <c:v>Newsletter électronique externe</c:v>
                </c:pt>
                <c:pt idx="9">
                  <c:v>Relations publics</c:v>
                </c:pt>
                <c:pt idx="10">
                  <c:v>Audiovisuel d’entreprise - Vidéo</c:v>
                </c:pt>
              </c:strCache>
            </c:strRef>
          </c:cat>
          <c:val>
            <c:numRef>
              <c:f>Feuil1!$B$2:$B$12</c:f>
              <c:numCache>
                <c:formatCode>0%;\-0%;"-"</c:formatCode>
                <c:ptCount val="11"/>
                <c:pt idx="0">
                  <c:v>0.95799999999999996</c:v>
                </c:pt>
                <c:pt idx="1">
                  <c:v>0.93899999999999995</c:v>
                </c:pt>
                <c:pt idx="2">
                  <c:v>0.79900000000000004</c:v>
                </c:pt>
                <c:pt idx="3">
                  <c:v>0.79</c:v>
                </c:pt>
                <c:pt idx="4">
                  <c:v>0.72399999999999998</c:v>
                </c:pt>
                <c:pt idx="5">
                  <c:v>0.61699999999999999</c:v>
                </c:pt>
                <c:pt idx="6">
                  <c:v>0.57899999999999996</c:v>
                </c:pt>
                <c:pt idx="7">
                  <c:v>0.57899999999999996</c:v>
                </c:pt>
                <c:pt idx="8">
                  <c:v>0.56100000000000005</c:v>
                </c:pt>
                <c:pt idx="9">
                  <c:v>0.55100000000000005</c:v>
                </c:pt>
                <c:pt idx="10">
                  <c:v>0.55100000000000005</c:v>
                </c:pt>
              </c:numCache>
            </c:numRef>
          </c:val>
          <c:extLst>
            <c:ext xmlns:c16="http://schemas.microsoft.com/office/drawing/2014/chart" uri="{C3380CC4-5D6E-409C-BE32-E72D297353CC}">
              <c16:uniqueId val="{00000000-9B95-41FF-9FBF-295A5A93301A}"/>
            </c:ext>
          </c:extLst>
        </c:ser>
        <c:dLbls>
          <c:showLegendKey val="0"/>
          <c:showVal val="0"/>
          <c:showCatName val="0"/>
          <c:showSerName val="0"/>
          <c:showPercent val="0"/>
          <c:showBubbleSize val="0"/>
        </c:dLbls>
        <c:gapWidth val="75"/>
        <c:axId val="231743488"/>
        <c:axId val="231745024"/>
      </c:barChart>
      <c:catAx>
        <c:axId val="231743488"/>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231745024"/>
        <c:crosses val="autoZero"/>
        <c:auto val="1"/>
        <c:lblAlgn val="ctr"/>
        <c:lblOffset val="300"/>
        <c:noMultiLvlLbl val="0"/>
      </c:catAx>
      <c:valAx>
        <c:axId val="231745024"/>
        <c:scaling>
          <c:orientation val="minMax"/>
          <c:max val="1.2"/>
          <c:min val="0"/>
        </c:scaling>
        <c:delete val="1"/>
        <c:axPos val="t"/>
        <c:numFmt formatCode="0%;\-0%;&quot;-&quot;" sourceLinked="1"/>
        <c:majorTickMark val="out"/>
        <c:minorTickMark val="none"/>
        <c:tickLblPos val="nextTo"/>
        <c:crossAx val="23174348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43167097265464"/>
          <c:y val="2.5570924038007054E-2"/>
          <c:w val="0.4437452991452992"/>
          <c:h val="0.96141957064399164"/>
        </c:manualLayout>
      </c:layout>
      <c:barChart>
        <c:barDir val="bar"/>
        <c:grouping val="clustered"/>
        <c:varyColors val="0"/>
        <c:ser>
          <c:idx val="0"/>
          <c:order val="0"/>
          <c:tx>
            <c:strRef>
              <c:f>Feuil1!$B$1</c:f>
              <c:strCache>
                <c:ptCount val="1"/>
                <c:pt idx="0">
                  <c:v>ANNONCEURS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Feuil1!$A$2:$A$12</c:f>
              <c:strCache>
                <c:ptCount val="11"/>
                <c:pt idx="0">
                  <c:v>Publicité média traditionnelle (5)</c:v>
                </c:pt>
                <c:pt idx="1">
                  <c:v>Publicité internet (6)</c:v>
                </c:pt>
                <c:pt idx="2">
                  <c:v>Marketing direct (7)</c:v>
                </c:pt>
                <c:pt idx="3">
                  <c:v>Intranet</c:v>
                </c:pt>
                <c:pt idx="4">
                  <c:v>Journal - Magazine numérique interne</c:v>
                </c:pt>
                <c:pt idx="5">
                  <c:v>Sponsoring</c:v>
                </c:pt>
                <c:pt idx="6">
                  <c:v>Blog</c:v>
                </c:pt>
                <c:pt idx="7">
                  <c:v>Journal - Magazine papier interne</c:v>
                </c:pt>
                <c:pt idx="8">
                  <c:v>Mécénat</c:v>
                </c:pt>
                <c:pt idx="9">
                  <c:v>Newsletter papier externe</c:v>
                </c:pt>
                <c:pt idx="10">
                  <c:v>Packaging</c:v>
                </c:pt>
              </c:strCache>
            </c:strRef>
          </c:cat>
          <c:val>
            <c:numRef>
              <c:f>Feuil1!$B$2:$B$12</c:f>
              <c:numCache>
                <c:formatCode>0%;\-0%;"-"</c:formatCode>
                <c:ptCount val="11"/>
                <c:pt idx="0">
                  <c:v>0.46300000000000002</c:v>
                </c:pt>
                <c:pt idx="1">
                  <c:v>0.46300000000000002</c:v>
                </c:pt>
                <c:pt idx="2">
                  <c:v>0.38300000000000001</c:v>
                </c:pt>
                <c:pt idx="3">
                  <c:v>0.374</c:v>
                </c:pt>
                <c:pt idx="4">
                  <c:v>0.29899999999999999</c:v>
                </c:pt>
                <c:pt idx="5">
                  <c:v>0.28999999999999998</c:v>
                </c:pt>
                <c:pt idx="6">
                  <c:v>0.25700000000000001</c:v>
                </c:pt>
                <c:pt idx="7">
                  <c:v>0.24299999999999999</c:v>
                </c:pt>
                <c:pt idx="8">
                  <c:v>0.224</c:v>
                </c:pt>
                <c:pt idx="9">
                  <c:v>0.14000000000000001</c:v>
                </c:pt>
                <c:pt idx="10">
                  <c:v>4.2000000000000003E-2</c:v>
                </c:pt>
              </c:numCache>
            </c:numRef>
          </c:val>
          <c:extLst>
            <c:ext xmlns:c16="http://schemas.microsoft.com/office/drawing/2014/chart" uri="{C3380CC4-5D6E-409C-BE32-E72D297353CC}">
              <c16:uniqueId val="{00000000-29D5-4179-A8B1-42A72A3B1054}"/>
            </c:ext>
          </c:extLst>
        </c:ser>
        <c:dLbls>
          <c:showLegendKey val="0"/>
          <c:showVal val="0"/>
          <c:showCatName val="0"/>
          <c:showSerName val="0"/>
          <c:showPercent val="0"/>
          <c:showBubbleSize val="0"/>
        </c:dLbls>
        <c:gapWidth val="75"/>
        <c:axId val="233662336"/>
        <c:axId val="233663872"/>
      </c:barChart>
      <c:catAx>
        <c:axId val="23366233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233663872"/>
        <c:crosses val="autoZero"/>
        <c:auto val="1"/>
        <c:lblAlgn val="ctr"/>
        <c:lblOffset val="300"/>
        <c:noMultiLvlLbl val="0"/>
      </c:catAx>
      <c:valAx>
        <c:axId val="233663872"/>
        <c:scaling>
          <c:orientation val="minMax"/>
          <c:max val="1.2"/>
          <c:min val="0"/>
        </c:scaling>
        <c:delete val="1"/>
        <c:axPos val="t"/>
        <c:numFmt formatCode="0%;\-0%;&quot;-&quot;" sourceLinked="1"/>
        <c:majorTickMark val="out"/>
        <c:minorTickMark val="none"/>
        <c:tickLblPos val="nextTo"/>
        <c:crossAx val="23366233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8051781807598"/>
          <c:y val="5.7461533656360801E-2"/>
          <c:w val="0.47388864549641202"/>
          <c:h val="0.91879747010504143"/>
        </c:manualLayout>
      </c:layout>
      <c:barChart>
        <c:barDir val="bar"/>
        <c:grouping val="clustered"/>
        <c:varyColors val="0"/>
        <c:ser>
          <c:idx val="0"/>
          <c:order val="0"/>
          <c:tx>
            <c:strRef>
              <c:f>Feuil1!$B$1</c:f>
              <c:strCache>
                <c:ptCount val="1"/>
                <c:pt idx="0">
                  <c:v>Colonne1</c:v>
                </c:pt>
              </c:strCache>
            </c:strRef>
          </c:tx>
          <c:spPr>
            <a:solidFill>
              <a:srgbClr val="00B0F0"/>
            </a:solidFill>
          </c:spPr>
          <c:invertIfNegative val="0"/>
          <c:dPt>
            <c:idx val="5"/>
            <c:invertIfNegative val="0"/>
            <c:bubble3D val="0"/>
            <c:extLst>
              <c:ext xmlns:c16="http://schemas.microsoft.com/office/drawing/2014/chart" uri="{C3380CC4-5D6E-409C-BE32-E72D297353CC}">
                <c16:uniqueId val="{00000000-FEF4-401E-B0B1-8E1C98EFF146}"/>
              </c:ext>
            </c:extLst>
          </c:dPt>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6">
                  <c:v>Autres réseaux sociaux
(Pinterest, Snapchat, Twitch …)</c:v>
                </c:pt>
                <c:pt idx="7">
                  <c:v>Aucun de ces outils</c:v>
                </c:pt>
              </c:strCache>
            </c:strRef>
          </c:cat>
          <c:val>
            <c:numRef>
              <c:f>Feuil1!$B$2:$B$9</c:f>
              <c:numCache>
                <c:formatCode>0%;\-0%;"-"</c:formatCode>
                <c:ptCount val="8"/>
                <c:pt idx="0">
                  <c:v>0.92500000000000004</c:v>
                </c:pt>
                <c:pt idx="1">
                  <c:v>0.82199999999999995</c:v>
                </c:pt>
                <c:pt idx="2">
                  <c:v>0.73799999999999999</c:v>
                </c:pt>
                <c:pt idx="3">
                  <c:v>0.626</c:v>
                </c:pt>
                <c:pt idx="4">
                  <c:v>0.56999999999999995</c:v>
                </c:pt>
                <c:pt idx="5">
                  <c:v>0.13600000000000001</c:v>
                </c:pt>
                <c:pt idx="6">
                  <c:v>4.2000000000000003E-2</c:v>
                </c:pt>
                <c:pt idx="7">
                  <c:v>5.0000000000000001E-3</c:v>
                </c:pt>
              </c:numCache>
            </c:numRef>
          </c:val>
          <c:extLst>
            <c:ext xmlns:c16="http://schemas.microsoft.com/office/drawing/2014/chart" uri="{C3380CC4-5D6E-409C-BE32-E72D297353CC}">
              <c16:uniqueId val="{00000000-D65C-43DD-85FF-AD3B6895F0AB}"/>
            </c:ext>
          </c:extLst>
        </c:ser>
        <c:dLbls>
          <c:showLegendKey val="0"/>
          <c:showVal val="0"/>
          <c:showCatName val="0"/>
          <c:showSerName val="0"/>
          <c:showPercent val="0"/>
          <c:showBubbleSize val="0"/>
        </c:dLbls>
        <c:gapWidth val="75"/>
        <c:axId val="233869696"/>
        <c:axId val="233871232"/>
      </c:barChart>
      <c:catAx>
        <c:axId val="23386969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233871232"/>
        <c:crosses val="autoZero"/>
        <c:auto val="1"/>
        <c:lblAlgn val="ctr"/>
        <c:lblOffset val="300"/>
        <c:noMultiLvlLbl val="0"/>
      </c:catAx>
      <c:valAx>
        <c:axId val="233871232"/>
        <c:scaling>
          <c:orientation val="minMax"/>
          <c:max val="1.2"/>
          <c:min val="0"/>
        </c:scaling>
        <c:delete val="1"/>
        <c:axPos val="t"/>
        <c:numFmt formatCode="0%;\-0%;&quot;-&quot;" sourceLinked="1"/>
        <c:majorTickMark val="out"/>
        <c:minorTickMark val="none"/>
        <c:tickLblPos val="nextTo"/>
        <c:crossAx val="233869696"/>
        <c:crosses val="autoZero"/>
        <c:crossBetween val="between"/>
      </c:valAx>
      <c:spPr>
        <a:noFill/>
        <a:ln w="25400">
          <a:noFill/>
        </a:ln>
      </c:spPr>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241097407020769"/>
          <c:y val="6.4720521932545613E-2"/>
          <c:w val="0.42580595313894315"/>
          <c:h val="0.89562794962824666"/>
        </c:manualLayout>
      </c:layout>
      <c:barChart>
        <c:barDir val="bar"/>
        <c:grouping val="clustered"/>
        <c:varyColors val="0"/>
        <c:ser>
          <c:idx val="0"/>
          <c:order val="0"/>
          <c:tx>
            <c:strRef>
              <c:f>Feuil1!$B$1</c:f>
              <c:strCache>
                <c:ptCount val="1"/>
                <c:pt idx="0">
                  <c:v>PRESTATAIRES</c:v>
                </c:pt>
              </c:strCache>
            </c:strRef>
          </c:tx>
          <c:spPr>
            <a:solidFill>
              <a:srgbClr val="00B0F0"/>
            </a:solidFill>
          </c:spPr>
          <c:invertIfNegative val="0"/>
          <c:dPt>
            <c:idx val="5"/>
            <c:invertIfNegative val="0"/>
            <c:bubble3D val="0"/>
            <c:spPr>
              <a:solidFill>
                <a:schemeClr val="accent2"/>
              </a:solidFill>
            </c:spPr>
            <c:extLst>
              <c:ext xmlns:c16="http://schemas.microsoft.com/office/drawing/2014/chart" uri="{C3380CC4-5D6E-409C-BE32-E72D297353CC}">
                <c16:uniqueId val="{00000001-37EA-40C7-B3D7-F7F2AE6B5FD6}"/>
              </c:ext>
            </c:extLst>
          </c:dPt>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Formation à la communication responsable</c:v>
                </c:pt>
                <c:pt idx="1">
                  <c:v>Obtention d’une certification ou d’un label</c:v>
                </c:pt>
                <c:pt idx="2">
                  <c:v>Se doter d’une raison d’être</c:v>
                </c:pt>
                <c:pt idx="3">
                  <c:v>Formation à l’éco-socio conception</c:v>
                </c:pt>
                <c:pt idx="4">
                  <c:v>Evolution vers le statut société à mission</c:v>
                </c:pt>
                <c:pt idx="5">
                  <c:v>Aucune démarche</c:v>
                </c:pt>
              </c:strCache>
            </c:strRef>
          </c:cat>
          <c:val>
            <c:numRef>
              <c:f>Feuil1!$B$2:$B$7</c:f>
              <c:numCache>
                <c:formatCode>0%;\-0%;"-"</c:formatCode>
                <c:ptCount val="6"/>
                <c:pt idx="0">
                  <c:v>0.312</c:v>
                </c:pt>
                <c:pt idx="1">
                  <c:v>0.217</c:v>
                </c:pt>
                <c:pt idx="2">
                  <c:v>0.318</c:v>
                </c:pt>
                <c:pt idx="3">
                  <c:v>0.17799999999999999</c:v>
                </c:pt>
                <c:pt idx="4">
                  <c:v>6.4000000000000001E-2</c:v>
                </c:pt>
                <c:pt idx="5">
                  <c:v>0.45900000000000002</c:v>
                </c:pt>
              </c:numCache>
            </c:numRef>
          </c:val>
          <c:extLst>
            <c:ext xmlns:c16="http://schemas.microsoft.com/office/drawing/2014/chart" uri="{C3380CC4-5D6E-409C-BE32-E72D297353CC}">
              <c16:uniqueId val="{00000002-37EA-40C7-B3D7-F7F2AE6B5FD6}"/>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1"/>
        <c:axPos val="l"/>
        <c:numFmt formatCode="General" sourceLinked="0"/>
        <c:majorTickMark val="out"/>
        <c:minorTickMark val="none"/>
        <c:tickLblPos val="low"/>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241097407020769"/>
          <c:y val="6.4720521932545613E-2"/>
          <c:w val="0.42580595313894315"/>
          <c:h val="0.89562794962824666"/>
        </c:manualLayout>
      </c:layout>
      <c:barChart>
        <c:barDir val="bar"/>
        <c:grouping val="clustered"/>
        <c:varyColors val="0"/>
        <c:ser>
          <c:idx val="0"/>
          <c:order val="0"/>
          <c:tx>
            <c:strRef>
              <c:f>Feuil1!$B$1</c:f>
              <c:strCache>
                <c:ptCount val="1"/>
                <c:pt idx="0">
                  <c:v>ANNONCEURS</c:v>
                </c:pt>
              </c:strCache>
            </c:strRef>
          </c:tx>
          <c:spPr>
            <a:solidFill>
              <a:srgbClr val="00B0F0"/>
            </a:solidFill>
          </c:spPr>
          <c:invertIfNegative val="0"/>
          <c:dPt>
            <c:idx val="5"/>
            <c:invertIfNegative val="0"/>
            <c:bubble3D val="0"/>
            <c:spPr>
              <a:solidFill>
                <a:schemeClr val="accent2"/>
              </a:solidFill>
            </c:spPr>
            <c:extLst>
              <c:ext xmlns:c16="http://schemas.microsoft.com/office/drawing/2014/chart" uri="{C3380CC4-5D6E-409C-BE32-E72D297353CC}">
                <c16:uniqueId val="{00000000-CFBE-41DE-A7C0-08FE09529339}"/>
              </c:ext>
            </c:extLst>
          </c:dPt>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Formation à la communication responsable</c:v>
                </c:pt>
                <c:pt idx="1">
                  <c:v>Obtention d’une certification ou d’un label</c:v>
                </c:pt>
                <c:pt idx="2">
                  <c:v>Se doter d’une raison d’être</c:v>
                </c:pt>
                <c:pt idx="3">
                  <c:v>Formation à l’éco-socio conception</c:v>
                </c:pt>
                <c:pt idx="4">
                  <c:v>Evolution vers le statut société à mission</c:v>
                </c:pt>
                <c:pt idx="5">
                  <c:v>Aucune démarche</c:v>
                </c:pt>
              </c:strCache>
            </c:strRef>
          </c:cat>
          <c:val>
            <c:numRef>
              <c:f>Feuil1!$B$2:$B$7</c:f>
              <c:numCache>
                <c:formatCode>0%;\-0%;"-"</c:formatCode>
                <c:ptCount val="6"/>
                <c:pt idx="0">
                  <c:v>0.33600000000000002</c:v>
                </c:pt>
                <c:pt idx="1">
                  <c:v>0.374</c:v>
                </c:pt>
                <c:pt idx="2">
                  <c:v>0.28999999999999998</c:v>
                </c:pt>
                <c:pt idx="3">
                  <c:v>0.16800000000000001</c:v>
                </c:pt>
                <c:pt idx="4">
                  <c:v>7.9000000000000001E-2</c:v>
                </c:pt>
                <c:pt idx="5">
                  <c:v>0.35</c:v>
                </c:pt>
              </c:numCache>
            </c:numRef>
          </c:val>
          <c:extLst>
            <c:ext xmlns:c16="http://schemas.microsoft.com/office/drawing/2014/chart" uri="{C3380CC4-5D6E-409C-BE32-E72D297353CC}">
              <c16:uniqueId val="{00000000-86C6-4A69-AC46-73FAA7CF4F99}"/>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1"/>
        <c:axPos val="l"/>
        <c:numFmt formatCode="General" sourceLinked="0"/>
        <c:majorTickMark val="out"/>
        <c:minorTickMark val="none"/>
        <c:tickLblPos val="low"/>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13887808506988"/>
          <c:y val="0.188865639772998"/>
          <c:w val="0.83686115697694075"/>
          <c:h val="0.77520558387299043"/>
        </c:manualLayout>
      </c:layout>
      <c:barChart>
        <c:barDir val="bar"/>
        <c:grouping val="stacked"/>
        <c:varyColors val="0"/>
        <c:ser>
          <c:idx val="0"/>
          <c:order val="0"/>
          <c:tx>
            <c:strRef>
              <c:f>Feuil1!$B$1</c:f>
              <c:strCache>
                <c:ptCount val="1"/>
                <c:pt idx="0">
                  <c:v>Non</c:v>
                </c:pt>
              </c:strCache>
            </c:strRef>
          </c:tx>
          <c:spPr>
            <a:solidFill>
              <a:schemeClr val="accent2"/>
            </a:solidFill>
          </c:spPr>
          <c:invertIfNegative val="0"/>
          <c:dLbls>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Feuil1!$B$2:$B$4</c:f>
              <c:numCache>
                <c:formatCode>0%;\-0%;"-"</c:formatCode>
                <c:ptCount val="3"/>
                <c:pt idx="0">
                  <c:v>0.499</c:v>
                </c:pt>
                <c:pt idx="1">
                  <c:v>0.43099999999999999</c:v>
                </c:pt>
                <c:pt idx="2">
                  <c:v>0.59899999999999998</c:v>
                </c:pt>
              </c:numCache>
            </c:numRef>
          </c:val>
          <c:extLst>
            <c:ext xmlns:c16="http://schemas.microsoft.com/office/drawing/2014/chart" uri="{C3380CC4-5D6E-409C-BE32-E72D297353CC}">
              <c16:uniqueId val="{00000000-AB12-47FD-989F-9AACA7A46D0E}"/>
            </c:ext>
          </c:extLst>
        </c:ser>
        <c:ser>
          <c:idx val="1"/>
          <c:order val="1"/>
          <c:tx>
            <c:strRef>
              <c:f>Feuil1!$C$1</c:f>
              <c:strCache>
                <c:ptCount val="1"/>
                <c:pt idx="0">
                  <c:v>Oui</c:v>
                </c:pt>
              </c:strCache>
            </c:strRef>
          </c:tx>
          <c:spPr>
            <a:solidFill>
              <a:srgbClr val="00B0F0"/>
            </a:solidFill>
          </c:spPr>
          <c:invertIfNegative val="0"/>
          <c:dLbls>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TOTAL</c:v>
                </c:pt>
                <c:pt idx="1">
                  <c:v>ANNONCEURS</c:v>
                </c:pt>
                <c:pt idx="2">
                  <c:v>PRESTATAIRES</c:v>
                </c:pt>
              </c:strCache>
            </c:strRef>
          </c:cat>
          <c:val>
            <c:numRef>
              <c:f>Feuil1!$C$2:$C$4</c:f>
              <c:numCache>
                <c:formatCode>0%;\-0%;"-"</c:formatCode>
                <c:ptCount val="3"/>
                <c:pt idx="0">
                  <c:v>0.501</c:v>
                </c:pt>
                <c:pt idx="1">
                  <c:v>0.56899999999999995</c:v>
                </c:pt>
                <c:pt idx="2">
                  <c:v>0.40100000000000002</c:v>
                </c:pt>
              </c:numCache>
            </c:numRef>
          </c:val>
          <c:extLst>
            <c:ext xmlns:c16="http://schemas.microsoft.com/office/drawing/2014/chart" uri="{C3380CC4-5D6E-409C-BE32-E72D297353CC}">
              <c16:uniqueId val="{00000001-AB12-47FD-989F-9AACA7A46D0E}"/>
            </c:ext>
          </c:extLst>
        </c:ser>
        <c:dLbls>
          <c:showLegendKey val="0"/>
          <c:showVal val="0"/>
          <c:showCatName val="0"/>
          <c:showSerName val="0"/>
          <c:showPercent val="0"/>
          <c:showBubbleSize val="0"/>
        </c:dLbls>
        <c:gapWidth val="75"/>
        <c:overlap val="100"/>
        <c:axId val="496156632"/>
        <c:axId val="496157024"/>
      </c:barChart>
      <c:catAx>
        <c:axId val="496156632"/>
        <c:scaling>
          <c:orientation val="maxMin"/>
        </c:scaling>
        <c:delete val="1"/>
        <c:axPos val="l"/>
        <c:numFmt formatCode="General" sourceLinked="1"/>
        <c:majorTickMark val="out"/>
        <c:minorTickMark val="none"/>
        <c:tickLblPos val="low"/>
        <c:crossAx val="496157024"/>
        <c:crosses val="autoZero"/>
        <c:auto val="1"/>
        <c:lblAlgn val="ctr"/>
        <c:lblOffset val="300"/>
        <c:noMultiLvlLbl val="0"/>
      </c:catAx>
      <c:valAx>
        <c:axId val="496157024"/>
        <c:scaling>
          <c:orientation val="minMax"/>
          <c:max val="1"/>
          <c:min val="0"/>
        </c:scaling>
        <c:delete val="1"/>
        <c:axPos val="t"/>
        <c:numFmt formatCode="0%;\-0%;&quot;-&quot;" sourceLinked="1"/>
        <c:majorTickMark val="out"/>
        <c:minorTickMark val="none"/>
        <c:tickLblPos val="nextTo"/>
        <c:crossAx val="496156632"/>
        <c:crosses val="autoZero"/>
        <c:crossBetween val="between"/>
      </c:valAx>
    </c:plotArea>
    <c:legend>
      <c:legendPos val="t"/>
      <c:layout>
        <c:manualLayout>
          <c:xMode val="edge"/>
          <c:yMode val="edge"/>
          <c:x val="7.528929193250769E-2"/>
          <c:y val="3.980326704958155E-2"/>
          <c:w val="0.63856440053447783"/>
          <c:h val="9.730811511534726E-2"/>
        </c:manualLayout>
      </c:layout>
      <c:overlay val="0"/>
      <c:txPr>
        <a:bodyPr/>
        <a:lstStyle/>
        <a:p>
          <a:pPr>
            <a:defRPr sz="1200" b="0">
              <a:solidFill>
                <a:schemeClr val="bg1">
                  <a:lumMod val="50000"/>
                </a:schemeClr>
              </a:solidFill>
              <a:latin typeface="Helvetica Neue UltraLight"/>
            </a:defRPr>
          </a:pPr>
          <a:endParaRPr lang="fr-FR"/>
        </a:p>
      </c:txPr>
    </c:legend>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241097407020769"/>
          <c:y val="6.4720521932545613E-2"/>
          <c:w val="0.42580595313894315"/>
          <c:h val="0.89562794962824666"/>
        </c:manualLayout>
      </c:layout>
      <c:barChart>
        <c:barDir val="bar"/>
        <c:grouping val="clustered"/>
        <c:varyColors val="0"/>
        <c:ser>
          <c:idx val="0"/>
          <c:order val="0"/>
          <c:tx>
            <c:strRef>
              <c:f>Feuil1!$B$1</c:f>
              <c:strCache>
                <c:ptCount val="1"/>
                <c:pt idx="0">
                  <c:v>TOTAL</c:v>
                </c:pt>
              </c:strCache>
            </c:strRef>
          </c:tx>
          <c:spPr>
            <a:solidFill>
              <a:srgbClr val="00B0F0"/>
            </a:solidFill>
          </c:spPr>
          <c:invertIfNegative val="0"/>
          <c:dPt>
            <c:idx val="5"/>
            <c:invertIfNegative val="0"/>
            <c:bubble3D val="0"/>
            <c:spPr>
              <a:solidFill>
                <a:schemeClr val="accent2"/>
              </a:solidFill>
            </c:spPr>
            <c:extLst>
              <c:ext xmlns:c16="http://schemas.microsoft.com/office/drawing/2014/chart" uri="{C3380CC4-5D6E-409C-BE32-E72D297353CC}">
                <c16:uniqueId val="{00000000-C628-453A-8286-76CDCB497C52}"/>
              </c:ext>
            </c:extLst>
          </c:dPt>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Formation à la communication responsable</c:v>
                </c:pt>
                <c:pt idx="1">
                  <c:v>Obtention d’une certification ou d’un label</c:v>
                </c:pt>
                <c:pt idx="2">
                  <c:v>Se doter d’une raison d’être</c:v>
                </c:pt>
                <c:pt idx="3">
                  <c:v>Formation à l’éco-socio conception</c:v>
                </c:pt>
                <c:pt idx="4">
                  <c:v>Evolution vers le statut société à mission</c:v>
                </c:pt>
                <c:pt idx="5">
                  <c:v>Aucune démarche</c:v>
                </c:pt>
              </c:strCache>
            </c:strRef>
          </c:cat>
          <c:val>
            <c:numRef>
              <c:f>Feuil1!$B$2:$B$7</c:f>
              <c:numCache>
                <c:formatCode>0%;\-0%;"-"</c:formatCode>
                <c:ptCount val="6"/>
                <c:pt idx="0">
                  <c:v>0.32600000000000001</c:v>
                </c:pt>
                <c:pt idx="1">
                  <c:v>0.307</c:v>
                </c:pt>
                <c:pt idx="2">
                  <c:v>0.30199999999999999</c:v>
                </c:pt>
                <c:pt idx="3">
                  <c:v>0.17299999999999999</c:v>
                </c:pt>
                <c:pt idx="4">
                  <c:v>7.2999999999999995E-2</c:v>
                </c:pt>
                <c:pt idx="5">
                  <c:v>0.39600000000000002</c:v>
                </c:pt>
              </c:numCache>
            </c:numRef>
          </c:val>
          <c:extLst>
            <c:ext xmlns:c16="http://schemas.microsoft.com/office/drawing/2014/chart" uri="{C3380CC4-5D6E-409C-BE32-E72D297353CC}">
              <c16:uniqueId val="{00000000-EBB3-41A1-9D39-EA104B13143C}"/>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32516441096285"/>
          <c:y val="1.6333599843951961E-2"/>
          <c:w val="0.51475752882258219"/>
          <c:h val="0.96461053367143745"/>
        </c:manualLayout>
      </c:layout>
      <c:barChart>
        <c:barDir val="bar"/>
        <c:grouping val="clustered"/>
        <c:varyColors val="0"/>
        <c:ser>
          <c:idx val="0"/>
          <c:order val="0"/>
          <c:tx>
            <c:strRef>
              <c:f>Feuil1!$B$1</c:f>
              <c:strCache>
                <c:ptCount val="1"/>
                <c:pt idx="0">
                  <c:v>ANNONCEURS</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L’authenticité et la véracité des messages</c:v>
                </c:pt>
                <c:pt idx="1">
                  <c:v>L’utilisation de visuels représentatifs de la société dans sa diversité</c:v>
                </c:pt>
                <c:pt idx="2">
                  <c:v>La prise en compte de l’impact environnemental</c:v>
                </c:pt>
                <c:pt idx="3">
                  <c:v>Le respect des droits d’auteurs
(achat responsable, mention crédit photo)</c:v>
                </c:pt>
                <c:pt idx="4">
                  <c:v>La transparence des processus lors de la consultation de plusieurs agences</c:v>
                </c:pt>
                <c:pt idx="5">
                  <c:v>La protection des droits et données personnelles</c:v>
                </c:pt>
              </c:strCache>
            </c:strRef>
          </c:cat>
          <c:val>
            <c:numRef>
              <c:f>Feuil1!$B$2:$B$7</c:f>
              <c:numCache>
                <c:formatCode>0%;\-0%;"-"</c:formatCode>
                <c:ptCount val="6"/>
                <c:pt idx="0">
                  <c:v>0.86399999999999999</c:v>
                </c:pt>
                <c:pt idx="1">
                  <c:v>0.54300000000000004</c:v>
                </c:pt>
                <c:pt idx="2">
                  <c:v>0.41199999999999998</c:v>
                </c:pt>
                <c:pt idx="3">
                  <c:v>0.35699999999999998</c:v>
                </c:pt>
                <c:pt idx="4">
                  <c:v>0.29599999999999999</c:v>
                </c:pt>
                <c:pt idx="5">
                  <c:v>0.29099999999999998</c:v>
                </c:pt>
              </c:numCache>
            </c:numRef>
          </c:val>
          <c:extLst>
            <c:ext xmlns:c16="http://schemas.microsoft.com/office/drawing/2014/chart" uri="{C3380CC4-5D6E-409C-BE32-E72D297353CC}">
              <c16:uniqueId val="{00000000-D30F-47AB-A455-4CFA314485DF}"/>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Moins de 20K€</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Helvetica Neue Ultra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ANNONCEURS</c:v>
                </c:pt>
              </c:strCache>
            </c:strRef>
          </c:cat>
          <c:val>
            <c:numRef>
              <c:f>Feuil1!$B$2</c:f>
              <c:numCache>
                <c:formatCode>0%;\-0%;"-"</c:formatCode>
                <c:ptCount val="1"/>
                <c:pt idx="0">
                  <c:v>0.254</c:v>
                </c:pt>
              </c:numCache>
            </c:numRef>
          </c:val>
          <c:extLst>
            <c:ext xmlns:c16="http://schemas.microsoft.com/office/drawing/2014/chart" uri="{C3380CC4-5D6E-409C-BE32-E72D297353CC}">
              <c16:uniqueId val="{00000000-E845-4B7A-8FB8-FF205DF24686}"/>
            </c:ext>
          </c:extLst>
        </c:ser>
        <c:ser>
          <c:idx val="1"/>
          <c:order val="1"/>
          <c:tx>
            <c:strRef>
              <c:f>Feuil1!$C$1</c:f>
              <c:strCache>
                <c:ptCount val="1"/>
                <c:pt idx="0">
                  <c:v>De 20 à 49K€</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Neue Ultra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ANNONCEURS</c:v>
                </c:pt>
              </c:strCache>
            </c:strRef>
          </c:cat>
          <c:val>
            <c:numRef>
              <c:f>Feuil1!$C$2</c:f>
              <c:numCache>
                <c:formatCode>0%;\-0%;"-"</c:formatCode>
                <c:ptCount val="1"/>
                <c:pt idx="0">
                  <c:v>0.17100000000000001</c:v>
                </c:pt>
              </c:numCache>
            </c:numRef>
          </c:val>
          <c:extLst>
            <c:ext xmlns:c16="http://schemas.microsoft.com/office/drawing/2014/chart" uri="{C3380CC4-5D6E-409C-BE32-E72D297353CC}">
              <c16:uniqueId val="{00000001-E845-4B7A-8FB8-FF205DF24686}"/>
            </c:ext>
          </c:extLst>
        </c:ser>
        <c:ser>
          <c:idx val="2"/>
          <c:order val="2"/>
          <c:tx>
            <c:strRef>
              <c:f>Feuil1!$D$1</c:f>
              <c:strCache>
                <c:ptCount val="1"/>
                <c:pt idx="0">
                  <c:v>De 49 à 99K€</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Neue Ultra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ANNONCEURS</c:v>
                </c:pt>
              </c:strCache>
            </c:strRef>
          </c:cat>
          <c:val>
            <c:numRef>
              <c:f>Feuil1!$D$2</c:f>
              <c:numCache>
                <c:formatCode>0%;\-0%;"-"</c:formatCode>
                <c:ptCount val="1"/>
                <c:pt idx="0">
                  <c:v>0.11600000000000001</c:v>
                </c:pt>
              </c:numCache>
            </c:numRef>
          </c:val>
          <c:extLst>
            <c:ext xmlns:c16="http://schemas.microsoft.com/office/drawing/2014/chart" uri="{C3380CC4-5D6E-409C-BE32-E72D297353CC}">
              <c16:uniqueId val="{00000002-E845-4B7A-8FB8-FF205DF24686}"/>
            </c:ext>
          </c:extLst>
        </c:ser>
        <c:ser>
          <c:idx val="3"/>
          <c:order val="3"/>
          <c:tx>
            <c:strRef>
              <c:f>Feuil1!$E$1</c:f>
              <c:strCache>
                <c:ptCount val="1"/>
                <c:pt idx="0">
                  <c:v>De 100 à 249K€</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Neue Ultra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ANNONCEURS</c:v>
                </c:pt>
              </c:strCache>
            </c:strRef>
          </c:cat>
          <c:val>
            <c:numRef>
              <c:f>Feuil1!$E$2</c:f>
              <c:numCache>
                <c:formatCode>0%;\-0%;"-"</c:formatCode>
                <c:ptCount val="1"/>
                <c:pt idx="0">
                  <c:v>0.193</c:v>
                </c:pt>
              </c:numCache>
            </c:numRef>
          </c:val>
          <c:extLst>
            <c:ext xmlns:c16="http://schemas.microsoft.com/office/drawing/2014/chart" uri="{C3380CC4-5D6E-409C-BE32-E72D297353CC}">
              <c16:uniqueId val="{00000003-E845-4B7A-8FB8-FF205DF24686}"/>
            </c:ext>
          </c:extLst>
        </c:ser>
        <c:ser>
          <c:idx val="4"/>
          <c:order val="4"/>
          <c:tx>
            <c:strRef>
              <c:f>Feuil1!$F$1</c:f>
              <c:strCache>
                <c:ptCount val="1"/>
                <c:pt idx="0">
                  <c:v>De 250 à 749K€</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Neue Ultra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ANNONCEURS</c:v>
                </c:pt>
              </c:strCache>
            </c:strRef>
          </c:cat>
          <c:val>
            <c:numRef>
              <c:f>Feuil1!$F$2</c:f>
              <c:numCache>
                <c:formatCode>0%;\-0%;"-"</c:formatCode>
                <c:ptCount val="1"/>
                <c:pt idx="0">
                  <c:v>0.11</c:v>
                </c:pt>
              </c:numCache>
            </c:numRef>
          </c:val>
          <c:extLst>
            <c:ext xmlns:c16="http://schemas.microsoft.com/office/drawing/2014/chart" uri="{C3380CC4-5D6E-409C-BE32-E72D297353CC}">
              <c16:uniqueId val="{00000004-E845-4B7A-8FB8-FF205DF24686}"/>
            </c:ext>
          </c:extLst>
        </c:ser>
        <c:ser>
          <c:idx val="5"/>
          <c:order val="5"/>
          <c:tx>
            <c:strRef>
              <c:f>Feuil1!$G$1</c:f>
              <c:strCache>
                <c:ptCount val="1"/>
                <c:pt idx="0">
                  <c:v>De 750K€ à 1,5 M€</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Neue Ultra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ANNONCEURS</c:v>
                </c:pt>
              </c:strCache>
            </c:strRef>
          </c:cat>
          <c:val>
            <c:numRef>
              <c:f>Feuil1!$G$2</c:f>
              <c:numCache>
                <c:formatCode>0%;\-0%;"-"</c:formatCode>
                <c:ptCount val="1"/>
                <c:pt idx="0">
                  <c:v>6.0999999999999999E-2</c:v>
                </c:pt>
              </c:numCache>
            </c:numRef>
          </c:val>
          <c:extLst>
            <c:ext xmlns:c16="http://schemas.microsoft.com/office/drawing/2014/chart" uri="{C3380CC4-5D6E-409C-BE32-E72D297353CC}">
              <c16:uniqueId val="{00000005-E845-4B7A-8FB8-FF205DF24686}"/>
            </c:ext>
          </c:extLst>
        </c:ser>
        <c:ser>
          <c:idx val="6"/>
          <c:order val="6"/>
          <c:tx>
            <c:strRef>
              <c:f>Feuil1!$H$1</c:f>
              <c:strCache>
                <c:ptCount val="1"/>
                <c:pt idx="0">
                  <c:v>&gt; 1,5 M€</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Neue UltraLigh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ANNONCEURS</c:v>
                </c:pt>
              </c:strCache>
            </c:strRef>
          </c:cat>
          <c:val>
            <c:numRef>
              <c:f>Feuil1!$H$2</c:f>
              <c:numCache>
                <c:formatCode>0%;\-0%;"-"</c:formatCode>
                <c:ptCount val="1"/>
                <c:pt idx="0">
                  <c:v>9.4E-2</c:v>
                </c:pt>
              </c:numCache>
            </c:numRef>
          </c:val>
          <c:extLst>
            <c:ext xmlns:c16="http://schemas.microsoft.com/office/drawing/2014/chart" uri="{C3380CC4-5D6E-409C-BE32-E72D297353CC}">
              <c16:uniqueId val="{00000006-E845-4B7A-8FB8-FF205DF24686}"/>
            </c:ext>
          </c:extLst>
        </c:ser>
        <c:dLbls>
          <c:showLegendKey val="0"/>
          <c:showVal val="0"/>
          <c:showCatName val="0"/>
          <c:showSerName val="0"/>
          <c:showPercent val="0"/>
          <c:showBubbleSize val="0"/>
        </c:dLbls>
        <c:gapWidth val="150"/>
        <c:overlap val="100"/>
        <c:axId val="1181304304"/>
        <c:axId val="1181320528"/>
      </c:barChart>
      <c:catAx>
        <c:axId val="1181304304"/>
        <c:scaling>
          <c:orientation val="minMax"/>
        </c:scaling>
        <c:delete val="1"/>
        <c:axPos val="l"/>
        <c:numFmt formatCode="General" sourceLinked="1"/>
        <c:majorTickMark val="none"/>
        <c:minorTickMark val="none"/>
        <c:tickLblPos val="nextTo"/>
        <c:crossAx val="1181320528"/>
        <c:crosses val="autoZero"/>
        <c:auto val="1"/>
        <c:lblAlgn val="ctr"/>
        <c:lblOffset val="100"/>
        <c:noMultiLvlLbl val="0"/>
      </c:catAx>
      <c:valAx>
        <c:axId val="1181320528"/>
        <c:scaling>
          <c:orientation val="minMax"/>
        </c:scaling>
        <c:delete val="1"/>
        <c:axPos val="b"/>
        <c:numFmt formatCode="0%" sourceLinked="1"/>
        <c:majorTickMark val="none"/>
        <c:minorTickMark val="none"/>
        <c:tickLblPos val="nextTo"/>
        <c:crossAx val="1181304304"/>
        <c:crosses val="autoZero"/>
        <c:crossBetween val="between"/>
      </c:valAx>
      <c:spPr>
        <a:noFill/>
        <a:ln>
          <a:noFill/>
        </a:ln>
        <a:effectLst/>
      </c:spPr>
    </c:plotArea>
    <c:legend>
      <c:legendPos val="t"/>
      <c:layout>
        <c:manualLayout>
          <c:xMode val="edge"/>
          <c:yMode val="edge"/>
          <c:x val="1.1874753937007876E-2"/>
          <c:y val="2.3271694900139386E-2"/>
          <c:w val="0.9871879921259844"/>
          <c:h val="0.153232811013070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Neue UltraLigh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22235693048543"/>
          <c:y val="4.7926041107640378E-2"/>
          <c:w val="0.57234719122355449"/>
          <c:h val="0.85154418894013595"/>
        </c:manualLayout>
      </c:layout>
      <c:barChart>
        <c:barDir val="bar"/>
        <c:grouping val="clustered"/>
        <c:varyColors val="0"/>
        <c:ser>
          <c:idx val="0"/>
          <c:order val="0"/>
          <c:tx>
            <c:strRef>
              <c:f>Feuil1!$B$1</c:f>
              <c:strCache>
                <c:ptCount val="1"/>
                <c:pt idx="0">
                  <c:v>2022 (N=)</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Moins de 10 salariés</c:v>
                </c:pt>
                <c:pt idx="1">
                  <c:v>De 10 à 249 salariés</c:v>
                </c:pt>
                <c:pt idx="2">
                  <c:v>De 250 à 4 999 salariés</c:v>
                </c:pt>
                <c:pt idx="3">
                  <c:v>De 5 000 à 9 999 salariés</c:v>
                </c:pt>
                <c:pt idx="4">
                  <c:v>10 000 salariés et +</c:v>
                </c:pt>
              </c:strCache>
            </c:strRef>
          </c:cat>
          <c:val>
            <c:numRef>
              <c:f>Feuil1!$B$2:$B$6</c:f>
              <c:numCache>
                <c:formatCode>0%;\-0%;"-"</c:formatCode>
                <c:ptCount val="5"/>
                <c:pt idx="0">
                  <c:v>0.159</c:v>
                </c:pt>
                <c:pt idx="1">
                  <c:v>0.52300000000000002</c:v>
                </c:pt>
                <c:pt idx="2">
                  <c:v>0.22900000000000001</c:v>
                </c:pt>
                <c:pt idx="3">
                  <c:v>7.4999999999999997E-2</c:v>
                </c:pt>
                <c:pt idx="4">
                  <c:v>1.4E-2</c:v>
                </c:pt>
              </c:numCache>
            </c:numRef>
          </c:val>
          <c:extLst>
            <c:ext xmlns:c16="http://schemas.microsoft.com/office/drawing/2014/chart" uri="{C3380CC4-5D6E-409C-BE32-E72D297353CC}">
              <c16:uniqueId val="{00000000-3CB8-4208-A965-F6BCB84659C0}"/>
            </c:ext>
          </c:extLst>
        </c:ser>
        <c:dLbls>
          <c:showLegendKey val="0"/>
          <c:showVal val="0"/>
          <c:showCatName val="0"/>
          <c:showSerName val="0"/>
          <c:showPercent val="0"/>
          <c:showBubbleSize val="0"/>
        </c:dLbls>
        <c:gapWidth val="75"/>
        <c:axId val="497407280"/>
        <c:axId val="497401008"/>
      </c:barChart>
      <c:catAx>
        <c:axId val="497407280"/>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497401008"/>
        <c:crosses val="autoZero"/>
        <c:auto val="1"/>
        <c:lblAlgn val="ctr"/>
        <c:lblOffset val="300"/>
        <c:noMultiLvlLbl val="0"/>
      </c:catAx>
      <c:valAx>
        <c:axId val="497401008"/>
        <c:scaling>
          <c:orientation val="minMax"/>
          <c:max val="1"/>
          <c:min val="0"/>
        </c:scaling>
        <c:delete val="1"/>
        <c:axPos val="t"/>
        <c:numFmt formatCode="0%;\-0%;&quot;-&quot;" sourceLinked="1"/>
        <c:majorTickMark val="out"/>
        <c:minorTickMark val="none"/>
        <c:tickLblPos val="nextTo"/>
        <c:crossAx val="497407280"/>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126885225077325"/>
          <c:y val="0"/>
          <c:w val="0.65873114774922681"/>
          <c:h val="0.8906014508771577"/>
        </c:manualLayout>
      </c:layout>
      <c:barChart>
        <c:barDir val="col"/>
        <c:grouping val="percentStacked"/>
        <c:varyColors val="0"/>
        <c:ser>
          <c:idx val="0"/>
          <c:order val="0"/>
          <c:tx>
            <c:strRef>
              <c:f>Feuil1!$B$1</c:f>
              <c:strCache>
                <c:ptCount val="1"/>
                <c:pt idx="0">
                  <c:v>légère diminution</c:v>
                </c:pt>
              </c:strCache>
            </c:strRef>
          </c:tx>
          <c:spPr>
            <a:solidFill>
              <a:srgbClr val="FFC000"/>
            </a:solidFill>
          </c:spPr>
          <c:invertIfNegative val="0"/>
          <c:dLbls>
            <c:numFmt formatCode="0%;0%" sourceLinked="0"/>
            <c:spPr>
              <a:noFill/>
              <a:ln w="28575">
                <a:noFill/>
              </a:ln>
            </c:spPr>
            <c:txPr>
              <a:bodyPr/>
              <a:lstStyle/>
              <a:p>
                <a:pPr>
                  <a:defRPr sz="1600" b="0">
                    <a:solidFill>
                      <a:schemeClr val="tx1"/>
                    </a:solidFill>
                    <a:latin typeface="Helvetica Neue UltraLight"/>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ANNOCEURS</c:v>
                </c:pt>
              </c:strCache>
            </c:strRef>
          </c:cat>
          <c:val>
            <c:numRef>
              <c:f>Feuil1!$B$2</c:f>
              <c:numCache>
                <c:formatCode>0%;\-0%;"-"</c:formatCode>
                <c:ptCount val="1"/>
                <c:pt idx="0">
                  <c:v>-0.13200000000000001</c:v>
                </c:pt>
              </c:numCache>
            </c:numRef>
          </c:val>
          <c:extLst>
            <c:ext xmlns:c16="http://schemas.microsoft.com/office/drawing/2014/chart" uri="{C3380CC4-5D6E-409C-BE32-E72D297353CC}">
              <c16:uniqueId val="{00000000-11DA-4538-8115-D4519D4ADC92}"/>
            </c:ext>
          </c:extLst>
        </c:ser>
        <c:ser>
          <c:idx val="1"/>
          <c:order val="1"/>
          <c:tx>
            <c:strRef>
              <c:f>Feuil1!$C$1</c:f>
              <c:strCache>
                <c:ptCount val="1"/>
                <c:pt idx="0">
                  <c:v>forte diminution</c:v>
                </c:pt>
              </c:strCache>
            </c:strRef>
          </c:tx>
          <c:spPr>
            <a:solidFill>
              <a:schemeClr val="accent2">
                <a:lumMod val="50000"/>
              </a:schemeClr>
            </a:solidFill>
          </c:spPr>
          <c:invertIfNegative val="0"/>
          <c:dLbls>
            <c:numFmt formatCode="0%;0%" sourceLinked="0"/>
            <c:spPr>
              <a:noFill/>
              <a:ln>
                <a:noFill/>
              </a:ln>
              <a:effectLst/>
            </c:spPr>
            <c:txPr>
              <a:bodyPr/>
              <a:lstStyle/>
              <a:p>
                <a:pPr>
                  <a:defRPr sz="1600" b="0">
                    <a:latin typeface="Helvetica Neue UltraLight"/>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ANNOCEURS</c:v>
                </c:pt>
              </c:strCache>
            </c:strRef>
          </c:cat>
          <c:val>
            <c:numRef>
              <c:f>Feuil1!$C$2</c:f>
              <c:numCache>
                <c:formatCode>0%;\-0%;"-"</c:formatCode>
                <c:ptCount val="1"/>
                <c:pt idx="0">
                  <c:v>-7.9000000000000001E-2</c:v>
                </c:pt>
              </c:numCache>
            </c:numRef>
          </c:val>
          <c:extLst>
            <c:ext xmlns:c16="http://schemas.microsoft.com/office/drawing/2014/chart" uri="{C3380CC4-5D6E-409C-BE32-E72D297353CC}">
              <c16:uniqueId val="{00000001-11DA-4538-8115-D4519D4ADC92}"/>
            </c:ext>
          </c:extLst>
        </c:ser>
        <c:ser>
          <c:idx val="2"/>
          <c:order val="2"/>
          <c:tx>
            <c:strRef>
              <c:f>Feuil1!$D$1</c:f>
              <c:strCache>
                <c:ptCount val="1"/>
                <c:pt idx="0">
                  <c:v>TOTAL diminution</c:v>
                </c:pt>
              </c:strCache>
            </c:strRef>
          </c:tx>
          <c:spPr>
            <a:noFill/>
          </c:spPr>
          <c:invertIfNegative val="0"/>
          <c:dLbls>
            <c:dLbl>
              <c:idx val="0"/>
              <c:layout>
                <c:manualLayout>
                  <c:x val="2.3836721088215762E-3"/>
                  <c:y val="-3.0438525304411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DA-4538-8115-D4519D4ADC92}"/>
                </c:ext>
              </c:extLst>
            </c:dLbl>
            <c:dLbl>
              <c:idx val="1"/>
              <c:layout>
                <c:manualLayout>
                  <c:x val="9.5348761260035352E-3"/>
                  <c:y val="-2.1746572115897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DA-4538-8115-D4519D4ADC92}"/>
                </c:ext>
              </c:extLst>
            </c:dLbl>
            <c:numFmt formatCode="0%;0%" sourceLinked="0"/>
            <c:spPr>
              <a:ln w="25400">
                <a:solidFill>
                  <a:schemeClr val="accent4">
                    <a:lumMod val="50000"/>
                  </a:schemeClr>
                </a:solidFill>
              </a:ln>
            </c:spPr>
            <c:txPr>
              <a:bodyPr/>
              <a:lstStyle/>
              <a:p>
                <a:pPr>
                  <a:defRPr sz="1600" b="0">
                    <a:solidFill>
                      <a:schemeClr val="accent4">
                        <a:lumMod val="50000"/>
                      </a:schemeClr>
                    </a:solidFill>
                    <a:latin typeface="Helvetica Neue UltraLight"/>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ANNOCEURS</c:v>
                </c:pt>
              </c:strCache>
            </c:strRef>
          </c:cat>
          <c:val>
            <c:numRef>
              <c:f>Feuil1!$D$2</c:f>
              <c:numCache>
                <c:formatCode>0%</c:formatCode>
                <c:ptCount val="1"/>
                <c:pt idx="0">
                  <c:v>-0.21100000000000002</c:v>
                </c:pt>
              </c:numCache>
            </c:numRef>
          </c:val>
          <c:extLst>
            <c:ext xmlns:c16="http://schemas.microsoft.com/office/drawing/2014/chart" uri="{C3380CC4-5D6E-409C-BE32-E72D297353CC}">
              <c16:uniqueId val="{00000004-11DA-4538-8115-D4519D4ADC92}"/>
            </c:ext>
          </c:extLst>
        </c:ser>
        <c:ser>
          <c:idx val="3"/>
          <c:order val="3"/>
          <c:tx>
            <c:strRef>
              <c:f>Feuil1!$E$1</c:f>
              <c:strCache>
                <c:ptCount val="1"/>
                <c:pt idx="0">
                  <c:v>stable</c:v>
                </c:pt>
              </c:strCache>
            </c:strRef>
          </c:tx>
          <c:spPr>
            <a:solidFill>
              <a:schemeClr val="bg1">
                <a:lumMod val="75000"/>
              </a:schemeClr>
            </a:solidFill>
          </c:spPr>
          <c:invertIfNegative val="0"/>
          <c:dLbls>
            <c:spPr>
              <a:noFill/>
              <a:ln>
                <a:noFill/>
              </a:ln>
              <a:effectLst/>
            </c:spPr>
            <c:txPr>
              <a:bodyPr/>
              <a:lstStyle/>
              <a:p>
                <a:pPr>
                  <a:defRPr sz="1600" b="0">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ANNOCEURS</c:v>
                </c:pt>
              </c:strCache>
            </c:strRef>
          </c:cat>
          <c:val>
            <c:numRef>
              <c:f>Feuil1!$E$2</c:f>
              <c:numCache>
                <c:formatCode>0%;\-0%;"-"</c:formatCode>
                <c:ptCount val="1"/>
                <c:pt idx="0">
                  <c:v>0.54</c:v>
                </c:pt>
              </c:numCache>
            </c:numRef>
          </c:val>
          <c:extLst>
            <c:ext xmlns:c16="http://schemas.microsoft.com/office/drawing/2014/chart" uri="{C3380CC4-5D6E-409C-BE32-E72D297353CC}">
              <c16:uniqueId val="{00000005-11DA-4538-8115-D4519D4ADC92}"/>
            </c:ext>
          </c:extLst>
        </c:ser>
        <c:ser>
          <c:idx val="4"/>
          <c:order val="4"/>
          <c:tx>
            <c:strRef>
              <c:f>Feuil1!$F$1</c:f>
              <c:strCache>
                <c:ptCount val="1"/>
                <c:pt idx="0">
                  <c:v>légère augmentation</c:v>
                </c:pt>
              </c:strCache>
            </c:strRef>
          </c:tx>
          <c:spPr>
            <a:solidFill>
              <a:srgbClr val="00B0F0">
                <a:alpha val="69020"/>
              </a:srgbClr>
            </a:solidFill>
          </c:spPr>
          <c:invertIfNegative val="0"/>
          <c:dLbls>
            <c:spPr>
              <a:noFill/>
              <a:ln>
                <a:noFill/>
              </a:ln>
              <a:effectLst/>
            </c:spPr>
            <c:txPr>
              <a:bodyPr/>
              <a:lstStyle/>
              <a:p>
                <a:pPr>
                  <a:defRPr sz="1600" b="0">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ANNOCEURS</c:v>
                </c:pt>
              </c:strCache>
            </c:strRef>
          </c:cat>
          <c:val>
            <c:numRef>
              <c:f>Feuil1!$F$2</c:f>
              <c:numCache>
                <c:formatCode>0%;\-0%;"-"</c:formatCode>
                <c:ptCount val="1"/>
                <c:pt idx="0">
                  <c:v>0.20599999999999999</c:v>
                </c:pt>
              </c:numCache>
            </c:numRef>
          </c:val>
          <c:extLst>
            <c:ext xmlns:c16="http://schemas.microsoft.com/office/drawing/2014/chart" uri="{C3380CC4-5D6E-409C-BE32-E72D297353CC}">
              <c16:uniqueId val="{00000006-11DA-4538-8115-D4519D4ADC92}"/>
            </c:ext>
          </c:extLst>
        </c:ser>
        <c:ser>
          <c:idx val="5"/>
          <c:order val="5"/>
          <c:tx>
            <c:strRef>
              <c:f>Feuil1!$G$1</c:f>
              <c:strCache>
                <c:ptCount val="1"/>
                <c:pt idx="0">
                  <c:v>forte augmentation</c:v>
                </c:pt>
              </c:strCache>
            </c:strRef>
          </c:tx>
          <c:spPr>
            <a:solidFill>
              <a:srgbClr val="0070C0"/>
            </a:solidFill>
            <a:ln>
              <a:noFill/>
            </a:ln>
          </c:spPr>
          <c:invertIfNegative val="0"/>
          <c:dLbls>
            <c:spPr>
              <a:ln w="25400">
                <a:noFill/>
              </a:ln>
            </c:spPr>
            <c:txPr>
              <a:bodyPr/>
              <a:lstStyle/>
              <a:p>
                <a:pPr>
                  <a:defRPr sz="1600" b="0">
                    <a:solidFill>
                      <a:schemeClr val="tx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ANNOCEURS</c:v>
                </c:pt>
              </c:strCache>
            </c:strRef>
          </c:cat>
          <c:val>
            <c:numRef>
              <c:f>Feuil1!$G$2</c:f>
              <c:numCache>
                <c:formatCode>0%;\-0%;"-"</c:formatCode>
                <c:ptCount val="1"/>
                <c:pt idx="0">
                  <c:v>4.2000000000000003E-2</c:v>
                </c:pt>
              </c:numCache>
            </c:numRef>
          </c:val>
          <c:extLst>
            <c:ext xmlns:c16="http://schemas.microsoft.com/office/drawing/2014/chart" uri="{C3380CC4-5D6E-409C-BE32-E72D297353CC}">
              <c16:uniqueId val="{00000007-11DA-4538-8115-D4519D4ADC92}"/>
            </c:ext>
          </c:extLst>
        </c:ser>
        <c:ser>
          <c:idx val="6"/>
          <c:order val="6"/>
          <c:tx>
            <c:strRef>
              <c:f>Feuil1!$H$1</c:f>
              <c:strCache>
                <c:ptCount val="1"/>
                <c:pt idx="0">
                  <c:v>TOTAL augmentation</c:v>
                </c:pt>
              </c:strCache>
            </c:strRef>
          </c:tx>
          <c:spPr>
            <a:noFill/>
          </c:spPr>
          <c:invertIfNegative val="0"/>
          <c:dLbls>
            <c:dLbl>
              <c:idx val="0"/>
              <c:layout>
                <c:manualLayout>
                  <c:x val="2.3836721088215762E-3"/>
                  <c:y val="-3.7261125379872771E-2"/>
                </c:manualLayout>
              </c:layout>
              <c:spPr>
                <a:ln w="19050">
                  <a:solidFill>
                    <a:srgbClr val="00B0F0"/>
                  </a:solidFill>
                </a:ln>
              </c:spPr>
              <c:txPr>
                <a:bodyPr/>
                <a:lstStyle/>
                <a:p>
                  <a:pPr>
                    <a:defRPr sz="1600" b="0">
                      <a:solidFill>
                        <a:srgbClr val="00B0F0"/>
                      </a:solidFill>
                      <a:latin typeface="Helvetica Neue UltraLight"/>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DA-4538-8115-D4519D4ADC92}"/>
                </c:ext>
              </c:extLst>
            </c:dLbl>
            <c:dLbl>
              <c:idx val="1"/>
              <c:layout>
                <c:manualLayout>
                  <c:x val="1.5548299015336959E-2"/>
                  <c:y val="-2.68250763266281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DA-4538-8115-D4519D4ADC92}"/>
                </c:ext>
              </c:extLst>
            </c:dLbl>
            <c:spPr>
              <a:ln w="19050">
                <a:solidFill>
                  <a:srgbClr val="752650"/>
                </a:solidFill>
              </a:ln>
            </c:spPr>
            <c:txPr>
              <a:bodyPr/>
              <a:lstStyle/>
              <a:p>
                <a:pPr>
                  <a:defRPr sz="1600" b="0">
                    <a:solidFill>
                      <a:srgbClr val="752650"/>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ANNOCEURS</c:v>
                </c:pt>
              </c:strCache>
            </c:strRef>
          </c:cat>
          <c:val>
            <c:numRef>
              <c:f>Feuil1!$H$2</c:f>
              <c:numCache>
                <c:formatCode>0%</c:formatCode>
                <c:ptCount val="1"/>
                <c:pt idx="0">
                  <c:v>0.248</c:v>
                </c:pt>
              </c:numCache>
            </c:numRef>
          </c:val>
          <c:extLst>
            <c:ext xmlns:c16="http://schemas.microsoft.com/office/drawing/2014/chart" uri="{C3380CC4-5D6E-409C-BE32-E72D297353CC}">
              <c16:uniqueId val="{0000000A-11DA-4538-8115-D4519D4ADC92}"/>
            </c:ext>
          </c:extLst>
        </c:ser>
        <c:dLbls>
          <c:showLegendKey val="0"/>
          <c:showVal val="1"/>
          <c:showCatName val="0"/>
          <c:showSerName val="0"/>
          <c:showPercent val="0"/>
          <c:showBubbleSize val="0"/>
        </c:dLbls>
        <c:gapWidth val="80"/>
        <c:overlap val="100"/>
        <c:axId val="310224768"/>
        <c:axId val="310288384"/>
      </c:barChart>
      <c:catAx>
        <c:axId val="310224768"/>
        <c:scaling>
          <c:orientation val="maxMin"/>
        </c:scaling>
        <c:delete val="1"/>
        <c:axPos val="b"/>
        <c:numFmt formatCode="General" sourceLinked="1"/>
        <c:majorTickMark val="out"/>
        <c:minorTickMark val="none"/>
        <c:tickLblPos val="low"/>
        <c:crossAx val="310288384"/>
        <c:crosses val="autoZero"/>
        <c:auto val="1"/>
        <c:lblAlgn val="ctr"/>
        <c:lblOffset val="0"/>
        <c:noMultiLvlLbl val="0"/>
      </c:catAx>
      <c:valAx>
        <c:axId val="310288384"/>
        <c:scaling>
          <c:orientation val="minMax"/>
          <c:max val="1"/>
          <c:min val="-0.5"/>
        </c:scaling>
        <c:delete val="1"/>
        <c:axPos val="r"/>
        <c:numFmt formatCode="0%" sourceLinked="1"/>
        <c:majorTickMark val="out"/>
        <c:minorTickMark val="none"/>
        <c:tickLblPos val="nextTo"/>
        <c:crossAx val="310224768"/>
        <c:crosses val="autoZero"/>
        <c:crossBetween val="between"/>
      </c:valAx>
    </c:plotArea>
    <c:plotVisOnly val="1"/>
    <c:dispBlanksAs val="gap"/>
    <c:showDLblsOverMax val="0"/>
  </c:chart>
  <c:spPr>
    <a:ln>
      <a:noFill/>
    </a:ln>
    <a:effectLst/>
  </c:spPr>
  <c:txPr>
    <a:bodyPr/>
    <a:lstStyle/>
    <a:p>
      <a:pPr>
        <a:defRPr sz="1800"/>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59085470751741"/>
          <c:y val="1.9982982591220166E-2"/>
          <c:w val="0.49621513162959624"/>
          <c:h val="0.9798177308107392"/>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Pt>
            <c:idx val="10"/>
            <c:invertIfNegative val="0"/>
            <c:bubble3D val="0"/>
            <c:spPr>
              <a:solidFill>
                <a:schemeClr val="accent2"/>
              </a:solidFill>
            </c:spPr>
            <c:extLst>
              <c:ext xmlns:c16="http://schemas.microsoft.com/office/drawing/2014/chart" uri="{C3380CC4-5D6E-409C-BE32-E72D297353CC}">
                <c16:uniqueId val="{00000001-FA0E-4447-A9D3-F574C1B0F2EE}"/>
              </c:ext>
            </c:extLst>
          </c:dPt>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Feuil1!$A$2:$A$12</c:f>
              <c:strCache>
                <c:ptCount val="11"/>
                <c:pt idx="0">
                  <c:v>Statistiques site internet et réseaux sociaux</c:v>
                </c:pt>
                <c:pt idx="1">
                  <c:v>Veille du web</c:v>
                </c:pt>
                <c:pt idx="2">
                  <c:v>Performances commerciales </c:v>
                </c:pt>
                <c:pt idx="3">
                  <c:v>Veille des médias classiques </c:v>
                </c:pt>
                <c:pt idx="4">
                  <c:v>Mesure de l’e-réputation</c:v>
                </c:pt>
                <c:pt idx="5">
                  <c:v>Etude ou baromètre d’image</c:v>
                </c:pt>
                <c:pt idx="6">
                  <c:v>Pré-test ou post-test de communication</c:v>
                </c:pt>
                <c:pt idx="7">
                  <c:v>Etude de climat social </c:v>
                </c:pt>
                <c:pt idx="8">
                  <c:v>Etude de lectorat</c:v>
                </c:pt>
                <c:pt idx="9">
                  <c:v>Autres moyens</c:v>
                </c:pt>
                <c:pt idx="10">
                  <c:v>Aucun de ces moyens</c:v>
                </c:pt>
              </c:strCache>
            </c:strRef>
          </c:cat>
          <c:val>
            <c:numRef>
              <c:f>Feuil1!$B$2:$B$12</c:f>
              <c:numCache>
                <c:formatCode>0%;\-0%;"-"</c:formatCode>
                <c:ptCount val="11"/>
                <c:pt idx="0">
                  <c:v>0.83399999999999996</c:v>
                </c:pt>
                <c:pt idx="1">
                  <c:v>0.51700000000000002</c:v>
                </c:pt>
                <c:pt idx="2">
                  <c:v>0.48299999999999998</c:v>
                </c:pt>
                <c:pt idx="3">
                  <c:v>0.47299999999999998</c:v>
                </c:pt>
                <c:pt idx="4">
                  <c:v>0.32200000000000001</c:v>
                </c:pt>
                <c:pt idx="5">
                  <c:v>0.17100000000000001</c:v>
                </c:pt>
                <c:pt idx="6">
                  <c:v>0.13200000000000001</c:v>
                </c:pt>
                <c:pt idx="7">
                  <c:v>0.122</c:v>
                </c:pt>
                <c:pt idx="8">
                  <c:v>0.11700000000000001</c:v>
                </c:pt>
                <c:pt idx="9">
                  <c:v>3.4000000000000002E-2</c:v>
                </c:pt>
                <c:pt idx="10">
                  <c:v>4.9000000000000002E-2</c:v>
                </c:pt>
              </c:numCache>
            </c:numRef>
          </c:val>
          <c:extLst>
            <c:ext xmlns:c16="http://schemas.microsoft.com/office/drawing/2014/chart" uri="{C3380CC4-5D6E-409C-BE32-E72D297353CC}">
              <c16:uniqueId val="{00000000-6421-430A-BCF3-60BA16E853CC}"/>
            </c:ext>
          </c:extLst>
        </c:ser>
        <c:dLbls>
          <c:showLegendKey val="0"/>
          <c:showVal val="0"/>
          <c:showCatName val="0"/>
          <c:showSerName val="0"/>
          <c:showPercent val="0"/>
          <c:showBubbleSize val="0"/>
        </c:dLbls>
        <c:gapWidth val="75"/>
        <c:axId val="310600064"/>
        <c:axId val="310601600"/>
      </c:barChart>
      <c:catAx>
        <c:axId val="310600064"/>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310601600"/>
        <c:crosses val="autoZero"/>
        <c:auto val="1"/>
        <c:lblAlgn val="ctr"/>
        <c:lblOffset val="300"/>
        <c:noMultiLvlLbl val="0"/>
      </c:catAx>
      <c:valAx>
        <c:axId val="310601600"/>
        <c:scaling>
          <c:orientation val="minMax"/>
          <c:max val="1.2"/>
          <c:min val="0"/>
        </c:scaling>
        <c:delete val="1"/>
        <c:axPos val="t"/>
        <c:numFmt formatCode="0%;\-0%;&quot;-&quot;" sourceLinked="1"/>
        <c:majorTickMark val="out"/>
        <c:minorTickMark val="none"/>
        <c:tickLblPos val="nextTo"/>
        <c:crossAx val="310600064"/>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60792444053498"/>
          <c:y val="0.19392978469315589"/>
          <c:w val="0.47257904672176043"/>
          <c:h val="0.46346401340662141"/>
        </c:manualLayout>
      </c:layout>
      <c:pieChart>
        <c:varyColors val="1"/>
        <c:ser>
          <c:idx val="0"/>
          <c:order val="0"/>
          <c:tx>
            <c:strRef>
              <c:f>Feuil1!$B$1</c:f>
              <c:strCache>
                <c:ptCount val="1"/>
                <c:pt idx="0">
                  <c:v>ANNONCEURS</c:v>
                </c:pt>
              </c:strCache>
            </c:strRef>
          </c:tx>
          <c:spPr>
            <a:effectLst/>
          </c:spPr>
          <c:dPt>
            <c:idx val="0"/>
            <c:bubble3D val="0"/>
            <c:spPr>
              <a:solidFill>
                <a:srgbClr val="009DE0"/>
              </a:solidFill>
              <a:ln w="19050">
                <a:solidFill>
                  <a:schemeClr val="lt1"/>
                </a:solidFill>
              </a:ln>
              <a:effectLst/>
            </c:spPr>
            <c:extLst>
              <c:ext xmlns:c16="http://schemas.microsoft.com/office/drawing/2014/chart" uri="{C3380CC4-5D6E-409C-BE32-E72D297353CC}">
                <c16:uniqueId val="{00000001-8102-4817-89FE-E1F46D383AD1}"/>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8102-4817-89FE-E1F46D383AD1}"/>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8102-4817-89FE-E1F46D383AD1}"/>
              </c:ext>
            </c:extLst>
          </c:dPt>
          <c:dLbls>
            <c:dLbl>
              <c:idx val="0"/>
              <c:layout>
                <c:manualLayout>
                  <c:x val="-7.1391626536936023E-2"/>
                  <c:y val="0.1177915552198152"/>
                </c:manualLayout>
              </c:layout>
              <c:spPr>
                <a:noFill/>
                <a:ln>
                  <a:noFill/>
                </a:ln>
                <a:effectLst/>
              </c:spPr>
              <c:txPr>
                <a:bodyPr wrap="square" lIns="38100" tIns="19050" rIns="38100" bIns="19050" anchor="ctr" anchorCtr="0">
                  <a:spAutoFit/>
                </a:bodyPr>
                <a:lstStyle/>
                <a:p>
                  <a:pPr algn="ctr">
                    <a:defRPr lang="en-US" sz="1600" b="0" i="0" u="none" strike="noStrike" kern="1200" baseline="0">
                      <a:solidFill>
                        <a:schemeClr val="bg1"/>
                      </a:solidFill>
                      <a:latin typeface="Helvetica Neue UltraLigh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02-4817-89FE-E1F46D383AD1}"/>
                </c:ext>
              </c:extLst>
            </c:dLbl>
            <c:dLbl>
              <c:idx val="1"/>
              <c:spPr>
                <a:noFill/>
                <a:ln>
                  <a:noFill/>
                </a:ln>
                <a:effectLst/>
              </c:spPr>
              <c:txPr>
                <a:bodyPr wrap="square" lIns="38100" tIns="19050" rIns="38100" bIns="19050" anchor="ctr" anchorCtr="0">
                  <a:spAutoFit/>
                </a:bodyPr>
                <a:lstStyle/>
                <a:p>
                  <a:pPr algn="ctr">
                    <a:defRPr lang="en-US" sz="1600" b="0" i="0" u="none" strike="noStrike" kern="1200" baseline="0">
                      <a:solidFill>
                        <a:schemeClr val="bg1"/>
                      </a:solidFill>
                      <a:latin typeface="Helvetica Neue UltraLigh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8102-4817-89FE-E1F46D383AD1}"/>
                </c:ext>
              </c:extLst>
            </c:dLbl>
            <c:dLbl>
              <c:idx val="2"/>
              <c:layout>
                <c:manualLayout>
                  <c:x val="0.12709997605971021"/>
                  <c:y val="0.12634371680563516"/>
                </c:manualLayout>
              </c:layout>
              <c:spPr>
                <a:noFill/>
                <a:ln>
                  <a:noFill/>
                </a:ln>
                <a:effectLst/>
              </c:spPr>
              <c:txPr>
                <a:bodyPr wrap="square" lIns="38100" tIns="19050" rIns="38100" bIns="19050" anchor="ctr" anchorCtr="0">
                  <a:spAutoFit/>
                </a:bodyPr>
                <a:lstStyle/>
                <a:p>
                  <a:pPr algn="ctr">
                    <a:defRPr lang="en-US" sz="1600" b="0" i="0" u="none" strike="noStrike" kern="1200" baseline="0">
                      <a:solidFill>
                        <a:schemeClr val="bg1"/>
                      </a:solidFill>
                      <a:latin typeface="Helvetica Neue UltraLigh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02-4817-89FE-E1F46D383AD1}"/>
                </c:ext>
              </c:extLst>
            </c:dLbl>
            <c:spPr>
              <a:noFill/>
              <a:ln>
                <a:noFill/>
              </a:ln>
              <a:effectLst/>
            </c:spPr>
            <c:txPr>
              <a:bodyPr wrap="square" lIns="38100" tIns="19050" rIns="38100" bIns="19050" anchor="ctr">
                <a:spAutoFit/>
              </a:bodyPr>
              <a:lstStyle/>
              <a:p>
                <a:pPr>
                  <a:defRPr sz="1600" b="0">
                    <a:solidFill>
                      <a:schemeClr val="bg1"/>
                    </a:solidFill>
                    <a:latin typeface="Helvetica Neue UltraLight"/>
                  </a:defRPr>
                </a:pPr>
                <a:endParaRPr lang="fr-F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Systématiquement</c:v>
                </c:pt>
                <c:pt idx="1">
                  <c:v>Occasionnellement</c:v>
                </c:pt>
                <c:pt idx="2">
                  <c:v>Non, pas de recours aux prestataires</c:v>
                </c:pt>
              </c:strCache>
            </c:strRef>
          </c:cat>
          <c:val>
            <c:numRef>
              <c:f>Feuil1!$B$2:$B$4</c:f>
              <c:numCache>
                <c:formatCode>0%;\-0%;"-"</c:formatCode>
                <c:ptCount val="3"/>
                <c:pt idx="0">
                  <c:v>0.10299999999999999</c:v>
                </c:pt>
                <c:pt idx="1">
                  <c:v>0.68700000000000006</c:v>
                </c:pt>
                <c:pt idx="2">
                  <c:v>0.21</c:v>
                </c:pt>
              </c:numCache>
            </c:numRef>
          </c:val>
          <c:extLst>
            <c:ext xmlns:c16="http://schemas.microsoft.com/office/drawing/2014/chart" uri="{C3380CC4-5D6E-409C-BE32-E72D297353CC}">
              <c16:uniqueId val="{00000006-8102-4817-89FE-E1F46D383AD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txPr>
        <a:bodyPr/>
        <a:lstStyle/>
        <a:p>
          <a:pPr>
            <a:defRPr sz="1400" b="0">
              <a:solidFill>
                <a:schemeClr val="bg1">
                  <a:lumMod val="50000"/>
                </a:schemeClr>
              </a:solidFill>
              <a:latin typeface="Helvetica Neue UltraLight"/>
            </a:defRPr>
          </a:pPr>
          <a:endParaRPr lang="fr-FR"/>
        </a:p>
      </c:txPr>
    </c:legend>
    <c:plotVisOnly val="1"/>
    <c:dispBlanksAs val="gap"/>
    <c:showDLblsOverMax val="0"/>
  </c:chart>
  <c:spPr>
    <a:noFill/>
    <a:ln w="12700">
      <a:noFill/>
      <a:prstDash val="solid"/>
    </a:ln>
    <a:effectLst/>
  </c:spPr>
  <c:txPr>
    <a:bodyPr/>
    <a:lstStyle/>
    <a:p>
      <a:pPr>
        <a:defRPr/>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60792444053498"/>
          <c:y val="0.19392978469315589"/>
          <c:w val="0.47257904672176043"/>
          <c:h val="0.46346401340662141"/>
        </c:manualLayout>
      </c:layout>
      <c:pieChart>
        <c:varyColors val="1"/>
        <c:ser>
          <c:idx val="0"/>
          <c:order val="0"/>
          <c:tx>
            <c:strRef>
              <c:f>Feuil1!$B$1</c:f>
              <c:strCache>
                <c:ptCount val="1"/>
                <c:pt idx="0">
                  <c:v>ANNONCEURS</c:v>
                </c:pt>
              </c:strCache>
            </c:strRef>
          </c:tx>
          <c:spPr>
            <a:effectLst/>
          </c:spPr>
          <c:dPt>
            <c:idx val="0"/>
            <c:bubble3D val="0"/>
            <c:spPr>
              <a:solidFill>
                <a:srgbClr val="009DE0"/>
              </a:solidFill>
              <a:ln w="19050">
                <a:solidFill>
                  <a:schemeClr val="lt1"/>
                </a:solidFill>
              </a:ln>
              <a:effectLst/>
            </c:spPr>
            <c:extLst>
              <c:ext xmlns:c16="http://schemas.microsoft.com/office/drawing/2014/chart" uri="{C3380CC4-5D6E-409C-BE32-E72D297353CC}">
                <c16:uniqueId val="{00000001-2D18-494C-9135-CFE34524C7F5}"/>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2D18-494C-9135-CFE34524C7F5}"/>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2D18-494C-9135-CFE34524C7F5}"/>
              </c:ext>
            </c:extLst>
          </c:dPt>
          <c:dLbls>
            <c:dLbl>
              <c:idx val="0"/>
              <c:layout>
                <c:manualLayout>
                  <c:x val="-0.12336456332388529"/>
                  <c:y val="0.10646477952475702"/>
                </c:manualLayout>
              </c:layout>
              <c:spPr>
                <a:noFill/>
                <a:ln>
                  <a:noFill/>
                </a:ln>
                <a:effectLst/>
              </c:spPr>
              <c:txPr>
                <a:bodyPr wrap="square" lIns="38100" tIns="19050" rIns="38100" bIns="19050" anchor="ctr" anchorCtr="0">
                  <a:spAutoFit/>
                </a:bodyPr>
                <a:lstStyle/>
                <a:p>
                  <a:pPr algn="ctr">
                    <a:defRPr lang="en-US" sz="1600" b="0" i="0" u="none" strike="noStrike" kern="1200" baseline="0">
                      <a:solidFill>
                        <a:schemeClr val="bg1"/>
                      </a:solidFill>
                      <a:latin typeface="Helvetica Neue UltraLigh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18-494C-9135-CFE34524C7F5}"/>
                </c:ext>
              </c:extLst>
            </c:dLbl>
            <c:dLbl>
              <c:idx val="1"/>
              <c:spPr>
                <a:noFill/>
                <a:ln>
                  <a:noFill/>
                </a:ln>
                <a:effectLst/>
              </c:spPr>
              <c:txPr>
                <a:bodyPr wrap="square" lIns="38100" tIns="19050" rIns="38100" bIns="19050" anchor="ctr" anchorCtr="0">
                  <a:spAutoFit/>
                </a:bodyPr>
                <a:lstStyle/>
                <a:p>
                  <a:pPr algn="ctr">
                    <a:defRPr lang="en-US" sz="1600" b="0" i="0" u="none" strike="noStrike" kern="1200" baseline="0">
                      <a:solidFill>
                        <a:schemeClr val="bg1"/>
                      </a:solidFill>
                      <a:latin typeface="Helvetica Neue UltraLigh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2D18-494C-9135-CFE34524C7F5}"/>
                </c:ext>
              </c:extLst>
            </c:dLbl>
            <c:dLbl>
              <c:idx val="2"/>
              <c:layout>
                <c:manualLayout>
                  <c:x val="0.19928461048602875"/>
                  <c:y val="-8.6033327476706473E-2"/>
                </c:manualLayout>
              </c:layout>
              <c:spPr>
                <a:noFill/>
                <a:ln>
                  <a:noFill/>
                </a:ln>
                <a:effectLst/>
              </c:spPr>
              <c:txPr>
                <a:bodyPr wrap="square" lIns="38100" tIns="19050" rIns="38100" bIns="19050" anchor="ctr" anchorCtr="0">
                  <a:spAutoFit/>
                </a:bodyPr>
                <a:lstStyle/>
                <a:p>
                  <a:pPr algn="ctr">
                    <a:defRPr lang="en-US" sz="1600" b="0" i="0" u="none" strike="noStrike" kern="1200" baseline="0">
                      <a:solidFill>
                        <a:schemeClr val="bg1"/>
                      </a:solidFill>
                      <a:latin typeface="Helvetica Neue UltraLigh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18-494C-9135-CFE34524C7F5}"/>
                </c:ext>
              </c:extLst>
            </c:dLbl>
            <c:spPr>
              <a:noFill/>
              <a:ln>
                <a:noFill/>
              </a:ln>
              <a:effectLst/>
            </c:spPr>
            <c:txPr>
              <a:bodyPr wrap="square" lIns="38100" tIns="19050" rIns="38100" bIns="19050" anchor="ctr">
                <a:spAutoFit/>
              </a:bodyPr>
              <a:lstStyle/>
              <a:p>
                <a:pPr>
                  <a:defRPr sz="1600" b="0">
                    <a:solidFill>
                      <a:schemeClr val="bg1"/>
                    </a:solidFill>
                    <a:latin typeface="Helvetica Neue UltraLight"/>
                  </a:defRPr>
                </a:pPr>
                <a:endParaRPr lang="fr-F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Feuil1!$A$2:$A$4</c:f>
              <c:strCache>
                <c:ptCount val="3"/>
                <c:pt idx="0">
                  <c:v>Des agences</c:v>
                </c:pt>
                <c:pt idx="1">
                  <c:v>Des indépendants</c:v>
                </c:pt>
                <c:pt idx="2">
                  <c:v>Les 2</c:v>
                </c:pt>
              </c:strCache>
            </c:strRef>
          </c:cat>
          <c:val>
            <c:numRef>
              <c:f>Feuil1!$B$2:$B$4</c:f>
              <c:numCache>
                <c:formatCode>0%;\-0%;"-"</c:formatCode>
                <c:ptCount val="3"/>
                <c:pt idx="0">
                  <c:v>0.21299999999999999</c:v>
                </c:pt>
                <c:pt idx="1">
                  <c:v>0.11799999999999999</c:v>
                </c:pt>
                <c:pt idx="2">
                  <c:v>0.66300000000000003</c:v>
                </c:pt>
              </c:numCache>
            </c:numRef>
          </c:val>
          <c:extLst>
            <c:ext xmlns:c16="http://schemas.microsoft.com/office/drawing/2014/chart" uri="{C3380CC4-5D6E-409C-BE32-E72D297353CC}">
              <c16:uniqueId val="{00000006-2D18-494C-9135-CFE34524C7F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9999965897023109E-2"/>
          <c:y val="0.83439228280907607"/>
          <c:w val="0.89999984085277451"/>
          <c:h val="0.14861755364833662"/>
        </c:manualLayout>
      </c:layout>
      <c:overlay val="0"/>
      <c:txPr>
        <a:bodyPr/>
        <a:lstStyle/>
        <a:p>
          <a:pPr>
            <a:defRPr sz="1400" b="0">
              <a:solidFill>
                <a:schemeClr val="bg1">
                  <a:lumMod val="50000"/>
                </a:schemeClr>
              </a:solidFill>
              <a:latin typeface="Helvetica Neue UltraLight"/>
            </a:defRPr>
          </a:pPr>
          <a:endParaRPr lang="fr-FR"/>
        </a:p>
      </c:txPr>
    </c:legend>
    <c:plotVisOnly val="1"/>
    <c:dispBlanksAs val="gap"/>
    <c:showDLblsOverMax val="0"/>
  </c:chart>
  <c:spPr>
    <a:noFill/>
    <a:ln w="12700">
      <a:noFill/>
      <a:prstDash val="solid"/>
    </a:ln>
    <a:effectLst/>
  </c:spPr>
  <c:txPr>
    <a:bodyPr/>
    <a:lstStyle/>
    <a:p>
      <a:pPr>
        <a:defRPr/>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94800655404999"/>
          <c:y val="5.7508167361854566E-2"/>
          <c:w val="0.53905199344595001"/>
          <c:h val="0.79274913464213381"/>
        </c:manualLayout>
      </c:layout>
      <c:barChart>
        <c:barDir val="bar"/>
        <c:grouping val="clustered"/>
        <c:varyColors val="0"/>
        <c:ser>
          <c:idx val="0"/>
          <c:order val="0"/>
          <c:tx>
            <c:strRef>
              <c:f>Feuil1!$B$1</c:f>
              <c:strCache>
                <c:ptCount val="1"/>
                <c:pt idx="0">
                  <c:v>ANNONCEURS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Design, création graphique</c:v>
                </c:pt>
                <c:pt idx="1">
                  <c:v>Audiovisuel, vidéo</c:v>
                </c:pt>
                <c:pt idx="2">
                  <c:v>Digital (internet, intranet)</c:v>
                </c:pt>
              </c:strCache>
            </c:strRef>
          </c:cat>
          <c:val>
            <c:numRef>
              <c:f>Feuil1!$B$2:$B$4</c:f>
              <c:numCache>
                <c:formatCode>0%;\-0%;"-"</c:formatCode>
                <c:ptCount val="3"/>
                <c:pt idx="0">
                  <c:v>0.318</c:v>
                </c:pt>
                <c:pt idx="1">
                  <c:v>0.29099999999999998</c:v>
                </c:pt>
                <c:pt idx="2">
                  <c:v>0.245</c:v>
                </c:pt>
              </c:numCache>
            </c:numRef>
          </c:val>
          <c:extLst>
            <c:ext xmlns:c16="http://schemas.microsoft.com/office/drawing/2014/chart" uri="{C3380CC4-5D6E-409C-BE32-E72D297353CC}">
              <c16:uniqueId val="{00000000-C660-4DA5-9745-8861BE81EA26}"/>
            </c:ext>
          </c:extLst>
        </c:ser>
        <c:dLbls>
          <c:showLegendKey val="0"/>
          <c:showVal val="0"/>
          <c:showCatName val="0"/>
          <c:showSerName val="0"/>
          <c:showPercent val="0"/>
          <c:showBubbleSize val="0"/>
        </c:dLbls>
        <c:gapWidth val="75"/>
        <c:axId val="158346240"/>
        <c:axId val="158348032"/>
      </c:barChart>
      <c:catAx>
        <c:axId val="158346240"/>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158348032"/>
        <c:crosses val="autoZero"/>
        <c:auto val="1"/>
        <c:lblAlgn val="ctr"/>
        <c:lblOffset val="300"/>
        <c:noMultiLvlLbl val="0"/>
      </c:catAx>
      <c:valAx>
        <c:axId val="158348032"/>
        <c:scaling>
          <c:orientation val="minMax"/>
          <c:max val="1.2"/>
          <c:min val="0"/>
        </c:scaling>
        <c:delete val="1"/>
        <c:axPos val="t"/>
        <c:numFmt formatCode="0%;\-0%;&quot;-&quot;" sourceLinked="1"/>
        <c:majorTickMark val="out"/>
        <c:minorTickMark val="none"/>
        <c:tickLblPos val="nextTo"/>
        <c:crossAx val="158346240"/>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94800655404999"/>
          <c:y val="5.7508167361854566E-2"/>
          <c:w val="0.53905199344595001"/>
          <c:h val="0.79274913464213381"/>
        </c:manualLayout>
      </c:layout>
      <c:barChart>
        <c:barDir val="bar"/>
        <c:grouping val="clustered"/>
        <c:varyColors val="0"/>
        <c:ser>
          <c:idx val="0"/>
          <c:order val="0"/>
          <c:tx>
            <c:strRef>
              <c:f>Feuil1!$B$1</c:f>
              <c:strCache>
                <c:ptCount val="1"/>
                <c:pt idx="0">
                  <c:v>ANNONCEURS</c:v>
                </c:pt>
              </c:strCache>
            </c:strRef>
          </c:tx>
          <c:spPr>
            <a:solidFill>
              <a:srgbClr val="009DE0"/>
            </a:solidFill>
          </c:spPr>
          <c:invertIfNegative val="0"/>
          <c:dLbls>
            <c:spPr>
              <a:noFill/>
              <a:ln>
                <a:noFill/>
              </a:ln>
              <a:effectLst/>
            </c:spPr>
            <c:txPr>
              <a:bodyPr/>
              <a:lstStyle/>
              <a:p>
                <a:pPr>
                  <a:defRPr sz="14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Evénementiel</c:v>
                </c:pt>
                <c:pt idx="1">
                  <c:v>Achat d’espace</c:v>
                </c:pt>
                <c:pt idx="2">
                  <c:v>Relations presse</c:v>
                </c:pt>
                <c:pt idx="3">
                  <c:v>Marketing digital</c:v>
                </c:pt>
                <c:pt idx="4">
                  <c:v>Conseil en communication globale</c:v>
                </c:pt>
                <c:pt idx="5">
                  <c:v>Edition, presse d’entreprise</c:v>
                </c:pt>
                <c:pt idx="6">
                  <c:v>Stratégie média</c:v>
                </c:pt>
                <c:pt idx="7">
                  <c:v>Veille sur internet, e-réputation</c:v>
                </c:pt>
              </c:strCache>
            </c:strRef>
          </c:cat>
          <c:val>
            <c:numRef>
              <c:f>Feuil1!$B$2:$B$9</c:f>
              <c:numCache>
                <c:formatCode>0%;\-0%;"-"</c:formatCode>
                <c:ptCount val="8"/>
                <c:pt idx="0">
                  <c:v>0.20499999999999999</c:v>
                </c:pt>
                <c:pt idx="1">
                  <c:v>0.17799999999999999</c:v>
                </c:pt>
                <c:pt idx="2">
                  <c:v>0.17</c:v>
                </c:pt>
                <c:pt idx="3">
                  <c:v>0.14799999999999999</c:v>
                </c:pt>
                <c:pt idx="4">
                  <c:v>0.13200000000000001</c:v>
                </c:pt>
                <c:pt idx="5">
                  <c:v>0.129</c:v>
                </c:pt>
                <c:pt idx="6">
                  <c:v>0.124</c:v>
                </c:pt>
                <c:pt idx="7">
                  <c:v>0.10199999999999999</c:v>
                </c:pt>
              </c:numCache>
            </c:numRef>
          </c:val>
          <c:extLst>
            <c:ext xmlns:c16="http://schemas.microsoft.com/office/drawing/2014/chart" uri="{C3380CC4-5D6E-409C-BE32-E72D297353CC}">
              <c16:uniqueId val="{00000000-F8C6-4BC7-83C1-B8458334B99B}"/>
            </c:ext>
          </c:extLst>
        </c:ser>
        <c:dLbls>
          <c:showLegendKey val="0"/>
          <c:showVal val="0"/>
          <c:showCatName val="0"/>
          <c:showSerName val="0"/>
          <c:showPercent val="0"/>
          <c:showBubbleSize val="0"/>
        </c:dLbls>
        <c:gapWidth val="75"/>
        <c:axId val="158346240"/>
        <c:axId val="158348032"/>
      </c:barChart>
      <c:catAx>
        <c:axId val="158346240"/>
        <c:scaling>
          <c:orientation val="maxMin"/>
        </c:scaling>
        <c:delete val="0"/>
        <c:axPos val="l"/>
        <c:numFmt formatCode="General" sourceLinked="0"/>
        <c:majorTickMark val="out"/>
        <c:minorTickMark val="none"/>
        <c:tickLblPos val="low"/>
        <c:txPr>
          <a:bodyPr/>
          <a:lstStyle/>
          <a:p>
            <a:pPr>
              <a:defRPr sz="1100" b="0">
                <a:solidFill>
                  <a:schemeClr val="bg1">
                    <a:lumMod val="50000"/>
                  </a:schemeClr>
                </a:solidFill>
                <a:latin typeface="Helvetica Neue UltraLight"/>
              </a:defRPr>
            </a:pPr>
            <a:endParaRPr lang="fr-FR"/>
          </a:p>
        </c:txPr>
        <c:crossAx val="158348032"/>
        <c:crosses val="autoZero"/>
        <c:auto val="1"/>
        <c:lblAlgn val="ctr"/>
        <c:lblOffset val="300"/>
        <c:noMultiLvlLbl val="0"/>
      </c:catAx>
      <c:valAx>
        <c:axId val="158348032"/>
        <c:scaling>
          <c:orientation val="minMax"/>
          <c:max val="1.2"/>
          <c:min val="0"/>
        </c:scaling>
        <c:delete val="1"/>
        <c:axPos val="t"/>
        <c:numFmt formatCode="0%;\-0%;&quot;-&quot;" sourceLinked="1"/>
        <c:majorTickMark val="out"/>
        <c:minorTickMark val="none"/>
        <c:tickLblPos val="nextTo"/>
        <c:crossAx val="158346240"/>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13887808506988"/>
          <c:y val="0.188865639772998"/>
          <c:w val="0.83686115697694075"/>
          <c:h val="0.77520558387299043"/>
        </c:manualLayout>
      </c:layout>
      <c:barChart>
        <c:barDir val="bar"/>
        <c:grouping val="stacked"/>
        <c:varyColors val="0"/>
        <c:ser>
          <c:idx val="0"/>
          <c:order val="0"/>
          <c:tx>
            <c:strRef>
              <c:f>Feuil1!$B$1</c:f>
              <c:strCache>
                <c:ptCount val="1"/>
                <c:pt idx="0">
                  <c:v>En région</c:v>
                </c:pt>
              </c:strCache>
            </c:strRef>
          </c:tx>
          <c:spPr>
            <a:solidFill>
              <a:schemeClr val="accent2"/>
            </a:solidFill>
          </c:spPr>
          <c:invertIfNegative val="0"/>
          <c:dLbls>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design, création graphique</c:v>
                </c:pt>
                <c:pt idx="1">
                  <c:v>audiovisuel, vidéo</c:v>
                </c:pt>
                <c:pt idx="2">
                  <c:v>digital (internet, intranet)</c:v>
                </c:pt>
              </c:strCache>
            </c:strRef>
          </c:cat>
          <c:val>
            <c:numRef>
              <c:f>Feuil1!$B$2:$B$4</c:f>
              <c:numCache>
                <c:formatCode>0%;\-0%;"-"</c:formatCode>
                <c:ptCount val="3"/>
                <c:pt idx="0">
                  <c:v>0.86399999999999999</c:v>
                </c:pt>
                <c:pt idx="1">
                  <c:v>0.92600000000000005</c:v>
                </c:pt>
                <c:pt idx="2">
                  <c:v>0.75800000000000001</c:v>
                </c:pt>
              </c:numCache>
            </c:numRef>
          </c:val>
          <c:extLst>
            <c:ext xmlns:c16="http://schemas.microsoft.com/office/drawing/2014/chart" uri="{C3380CC4-5D6E-409C-BE32-E72D297353CC}">
              <c16:uniqueId val="{00000000-B632-43A1-B901-DAF0179DF563}"/>
            </c:ext>
          </c:extLst>
        </c:ser>
        <c:ser>
          <c:idx val="1"/>
          <c:order val="1"/>
          <c:tx>
            <c:strRef>
              <c:f>Feuil1!$C$1</c:f>
              <c:strCache>
                <c:ptCount val="1"/>
                <c:pt idx="0">
                  <c:v>Hors région</c:v>
                </c:pt>
              </c:strCache>
            </c:strRef>
          </c:tx>
          <c:spPr>
            <a:solidFill>
              <a:srgbClr val="00B0F0"/>
            </a:solidFill>
          </c:spPr>
          <c:invertIfNegative val="0"/>
          <c:dLbls>
            <c:spPr>
              <a:noFill/>
              <a:ln>
                <a:noFill/>
              </a:ln>
              <a:effectLst/>
            </c:spPr>
            <c:txPr>
              <a:bodyPr/>
              <a:lstStyle/>
              <a:p>
                <a:pPr>
                  <a:defRPr sz="16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design, création graphique</c:v>
                </c:pt>
                <c:pt idx="1">
                  <c:v>audiovisuel, vidéo</c:v>
                </c:pt>
                <c:pt idx="2">
                  <c:v>digital (internet, intranet)</c:v>
                </c:pt>
              </c:strCache>
            </c:strRef>
          </c:cat>
          <c:val>
            <c:numRef>
              <c:f>Feuil1!$C$2:$C$4</c:f>
              <c:numCache>
                <c:formatCode>0%;\-0%;"-"</c:formatCode>
                <c:ptCount val="3"/>
                <c:pt idx="0">
                  <c:v>0.254</c:v>
                </c:pt>
                <c:pt idx="1">
                  <c:v>0.20399999999999999</c:v>
                </c:pt>
                <c:pt idx="2">
                  <c:v>0.36299999999999999</c:v>
                </c:pt>
              </c:numCache>
            </c:numRef>
          </c:val>
          <c:extLst>
            <c:ext xmlns:c16="http://schemas.microsoft.com/office/drawing/2014/chart" uri="{C3380CC4-5D6E-409C-BE32-E72D297353CC}">
              <c16:uniqueId val="{00000001-B632-43A1-B901-DAF0179DF563}"/>
            </c:ext>
          </c:extLst>
        </c:ser>
        <c:dLbls>
          <c:showLegendKey val="0"/>
          <c:showVal val="0"/>
          <c:showCatName val="0"/>
          <c:showSerName val="0"/>
          <c:showPercent val="0"/>
          <c:showBubbleSize val="0"/>
        </c:dLbls>
        <c:gapWidth val="75"/>
        <c:overlap val="100"/>
        <c:axId val="496156632"/>
        <c:axId val="496157024"/>
      </c:barChart>
      <c:catAx>
        <c:axId val="496156632"/>
        <c:scaling>
          <c:orientation val="maxMin"/>
        </c:scaling>
        <c:delete val="1"/>
        <c:axPos val="l"/>
        <c:numFmt formatCode="General" sourceLinked="1"/>
        <c:majorTickMark val="out"/>
        <c:minorTickMark val="none"/>
        <c:tickLblPos val="low"/>
        <c:crossAx val="496157024"/>
        <c:crosses val="autoZero"/>
        <c:auto val="1"/>
        <c:lblAlgn val="ctr"/>
        <c:lblOffset val="300"/>
        <c:noMultiLvlLbl val="0"/>
      </c:catAx>
      <c:valAx>
        <c:axId val="496157024"/>
        <c:scaling>
          <c:orientation val="minMax"/>
          <c:max val="1.3"/>
          <c:min val="0"/>
        </c:scaling>
        <c:delete val="1"/>
        <c:axPos val="t"/>
        <c:numFmt formatCode="0%;\-0%;&quot;-&quot;" sourceLinked="1"/>
        <c:majorTickMark val="out"/>
        <c:minorTickMark val="none"/>
        <c:tickLblPos val="nextTo"/>
        <c:crossAx val="496156632"/>
        <c:crosses val="autoZero"/>
        <c:crossBetween val="between"/>
      </c:valAx>
    </c:plotArea>
    <c:legend>
      <c:legendPos val="t"/>
      <c:layout>
        <c:manualLayout>
          <c:xMode val="edge"/>
          <c:yMode val="edge"/>
          <c:x val="0.16601106409014432"/>
          <c:y val="0.10142361111111112"/>
          <c:w val="0.66797787181971147"/>
          <c:h val="8.9812468173593521E-2"/>
        </c:manualLayout>
      </c:layout>
      <c:overlay val="0"/>
      <c:txPr>
        <a:bodyPr/>
        <a:lstStyle/>
        <a:p>
          <a:pPr>
            <a:defRPr sz="1200" b="0">
              <a:solidFill>
                <a:schemeClr val="bg1">
                  <a:lumMod val="50000"/>
                </a:schemeClr>
              </a:solidFill>
              <a:latin typeface="Helvetica Neue UltraLight"/>
            </a:defRPr>
          </a:pPr>
          <a:endParaRPr lang="fr-FR"/>
        </a:p>
      </c:txPr>
    </c:legend>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13887808506988"/>
          <c:y val="0.188865639772998"/>
          <c:w val="0.83686115697694075"/>
          <c:h val="0.77520558387299043"/>
        </c:manualLayout>
      </c:layout>
      <c:barChart>
        <c:barDir val="bar"/>
        <c:grouping val="stacked"/>
        <c:varyColors val="0"/>
        <c:ser>
          <c:idx val="0"/>
          <c:order val="0"/>
          <c:tx>
            <c:strRef>
              <c:f>Feuil1!$B$1</c:f>
              <c:strCache>
                <c:ptCount val="1"/>
                <c:pt idx="0">
                  <c:v>En région</c:v>
                </c:pt>
              </c:strCache>
            </c:strRef>
          </c:tx>
          <c:spPr>
            <a:solidFill>
              <a:schemeClr val="accent2"/>
            </a:solidFill>
          </c:spPr>
          <c:invertIfNegative val="0"/>
          <c:dLbls>
            <c:spPr>
              <a:noFill/>
              <a:ln>
                <a:noFill/>
              </a:ln>
              <a:effectLst/>
            </c:spPr>
            <c:txPr>
              <a:bodyPr/>
              <a:lstStyle/>
              <a:p>
                <a:pPr>
                  <a:defRPr sz="12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Evénementiel</c:v>
                </c:pt>
                <c:pt idx="1">
                  <c:v>Achat d’espace</c:v>
                </c:pt>
                <c:pt idx="2">
                  <c:v>Relations presse</c:v>
                </c:pt>
                <c:pt idx="3">
                  <c:v>Marketing digital</c:v>
                </c:pt>
                <c:pt idx="4">
                  <c:v>Conseil en communication globale</c:v>
                </c:pt>
                <c:pt idx="5">
                  <c:v>Edition, presse d’entreprise</c:v>
                </c:pt>
                <c:pt idx="6">
                  <c:v>Stratégie média</c:v>
                </c:pt>
                <c:pt idx="7">
                  <c:v>Veille sur internet, e-réputation</c:v>
                </c:pt>
              </c:strCache>
            </c:strRef>
          </c:cat>
          <c:val>
            <c:numRef>
              <c:f>Feuil1!$B$2:$B$9</c:f>
              <c:numCache>
                <c:formatCode>0%;\-0%;"-"</c:formatCode>
                <c:ptCount val="8"/>
                <c:pt idx="0">
                  <c:v>0.90800000000000003</c:v>
                </c:pt>
                <c:pt idx="1">
                  <c:v>0.621</c:v>
                </c:pt>
                <c:pt idx="2">
                  <c:v>0.60299999999999998</c:v>
                </c:pt>
                <c:pt idx="3">
                  <c:v>0.85499999999999998</c:v>
                </c:pt>
                <c:pt idx="4">
                  <c:v>0.73499999999999999</c:v>
                </c:pt>
                <c:pt idx="5">
                  <c:v>0.91700000000000004</c:v>
                </c:pt>
                <c:pt idx="6">
                  <c:v>0.58699999999999997</c:v>
                </c:pt>
                <c:pt idx="7">
                  <c:v>0.5</c:v>
                </c:pt>
              </c:numCache>
            </c:numRef>
          </c:val>
          <c:extLst>
            <c:ext xmlns:c16="http://schemas.microsoft.com/office/drawing/2014/chart" uri="{C3380CC4-5D6E-409C-BE32-E72D297353CC}">
              <c16:uniqueId val="{00000000-6D3D-4514-994B-5AE4EDDDECFA}"/>
            </c:ext>
          </c:extLst>
        </c:ser>
        <c:ser>
          <c:idx val="1"/>
          <c:order val="1"/>
          <c:tx>
            <c:strRef>
              <c:f>Feuil1!$C$1</c:f>
              <c:strCache>
                <c:ptCount val="1"/>
                <c:pt idx="0">
                  <c:v>Hors région</c:v>
                </c:pt>
              </c:strCache>
            </c:strRef>
          </c:tx>
          <c:spPr>
            <a:solidFill>
              <a:srgbClr val="00B0F0"/>
            </a:solidFill>
          </c:spPr>
          <c:invertIfNegative val="0"/>
          <c:dLbls>
            <c:spPr>
              <a:noFill/>
              <a:ln>
                <a:noFill/>
              </a:ln>
              <a:effectLst/>
            </c:spPr>
            <c:txPr>
              <a:bodyPr/>
              <a:lstStyle/>
              <a:p>
                <a:pPr>
                  <a:defRPr sz="1200" b="0">
                    <a:solidFill>
                      <a:schemeClr val="bg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Evénementiel</c:v>
                </c:pt>
                <c:pt idx="1">
                  <c:v>Achat d’espace</c:v>
                </c:pt>
                <c:pt idx="2">
                  <c:v>Relations presse</c:v>
                </c:pt>
                <c:pt idx="3">
                  <c:v>Marketing digital</c:v>
                </c:pt>
                <c:pt idx="4">
                  <c:v>Conseil en communication globale</c:v>
                </c:pt>
                <c:pt idx="5">
                  <c:v>Edition, presse d’entreprise</c:v>
                </c:pt>
                <c:pt idx="6">
                  <c:v>Stratégie média</c:v>
                </c:pt>
                <c:pt idx="7">
                  <c:v>Veille sur internet, e-réputation</c:v>
                </c:pt>
              </c:strCache>
            </c:strRef>
          </c:cat>
          <c:val>
            <c:numRef>
              <c:f>Feuil1!$C$2:$C$9</c:f>
              <c:numCache>
                <c:formatCode>0%;\-0%;"-"</c:formatCode>
                <c:ptCount val="8"/>
                <c:pt idx="0">
                  <c:v>0.25</c:v>
                </c:pt>
                <c:pt idx="1">
                  <c:v>0.54500000000000004</c:v>
                </c:pt>
                <c:pt idx="2">
                  <c:v>0.52400000000000002</c:v>
                </c:pt>
                <c:pt idx="3">
                  <c:v>0.23599999999999999</c:v>
                </c:pt>
                <c:pt idx="4">
                  <c:v>0.36699999999999999</c:v>
                </c:pt>
                <c:pt idx="5">
                  <c:v>0.25</c:v>
                </c:pt>
                <c:pt idx="6">
                  <c:v>0.52200000000000002</c:v>
                </c:pt>
                <c:pt idx="7">
                  <c:v>0.57899999999999996</c:v>
                </c:pt>
              </c:numCache>
            </c:numRef>
          </c:val>
          <c:extLst>
            <c:ext xmlns:c16="http://schemas.microsoft.com/office/drawing/2014/chart" uri="{C3380CC4-5D6E-409C-BE32-E72D297353CC}">
              <c16:uniqueId val="{00000001-6D3D-4514-994B-5AE4EDDDECFA}"/>
            </c:ext>
          </c:extLst>
        </c:ser>
        <c:dLbls>
          <c:showLegendKey val="0"/>
          <c:showVal val="0"/>
          <c:showCatName val="0"/>
          <c:showSerName val="0"/>
          <c:showPercent val="0"/>
          <c:showBubbleSize val="0"/>
        </c:dLbls>
        <c:gapWidth val="75"/>
        <c:overlap val="100"/>
        <c:axId val="496156632"/>
        <c:axId val="496157024"/>
      </c:barChart>
      <c:catAx>
        <c:axId val="496156632"/>
        <c:scaling>
          <c:orientation val="maxMin"/>
        </c:scaling>
        <c:delete val="1"/>
        <c:axPos val="l"/>
        <c:numFmt formatCode="General" sourceLinked="1"/>
        <c:majorTickMark val="out"/>
        <c:minorTickMark val="none"/>
        <c:tickLblPos val="low"/>
        <c:crossAx val="496157024"/>
        <c:crosses val="autoZero"/>
        <c:auto val="1"/>
        <c:lblAlgn val="ctr"/>
        <c:lblOffset val="300"/>
        <c:noMultiLvlLbl val="0"/>
      </c:catAx>
      <c:valAx>
        <c:axId val="496157024"/>
        <c:scaling>
          <c:orientation val="minMax"/>
          <c:max val="1.3"/>
          <c:min val="0"/>
        </c:scaling>
        <c:delete val="1"/>
        <c:axPos val="t"/>
        <c:numFmt formatCode="0%;\-0%;&quot;-&quot;" sourceLinked="1"/>
        <c:majorTickMark val="out"/>
        <c:minorTickMark val="none"/>
        <c:tickLblPos val="nextTo"/>
        <c:crossAx val="496156632"/>
        <c:crosses val="autoZero"/>
        <c:crossBetween val="between"/>
      </c:valAx>
    </c:plotArea>
    <c:legend>
      <c:legendPos val="t"/>
      <c:layout>
        <c:manualLayout>
          <c:xMode val="edge"/>
          <c:yMode val="edge"/>
          <c:x val="0.16601106409014432"/>
          <c:y val="0.10142361111111112"/>
          <c:w val="0.66797787181971147"/>
          <c:h val="8.9812468173593521E-2"/>
        </c:manualLayout>
      </c:layout>
      <c:overlay val="0"/>
      <c:txPr>
        <a:bodyPr/>
        <a:lstStyle/>
        <a:p>
          <a:pPr>
            <a:defRPr sz="1200" b="0">
              <a:solidFill>
                <a:schemeClr val="bg1">
                  <a:lumMod val="50000"/>
                </a:schemeClr>
              </a:solidFill>
              <a:latin typeface="Helvetica Neue UltraLight"/>
            </a:defRPr>
          </a:pPr>
          <a:endParaRPr lang="fr-FR"/>
        </a:p>
      </c:txPr>
    </c:legend>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94800655404999"/>
          <c:y val="5.7508167361854566E-2"/>
          <c:w val="0.53905199344595001"/>
          <c:h val="0.8460244084630838"/>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La créativité</c:v>
                </c:pt>
                <c:pt idx="1">
                  <c:v>La réactivité</c:v>
                </c:pt>
                <c:pt idx="2">
                  <c:v>Le prix</c:v>
                </c:pt>
                <c:pt idx="3">
                  <c:v>Les références du prestataire, de l’agence</c:v>
                </c:pt>
                <c:pt idx="4">
                  <c:v>La recommandation d’une personne de votre réseau</c:v>
                </c:pt>
                <c:pt idx="5">
                  <c:v>La proximité géographique</c:v>
                </c:pt>
                <c:pt idx="6">
                  <c:v>La prise en compte des critères RSE</c:v>
                </c:pt>
                <c:pt idx="7">
                  <c:v>La relation historique</c:v>
                </c:pt>
                <c:pt idx="8">
                  <c:v>La notoriété du prestataire, de l’agence</c:v>
                </c:pt>
              </c:strCache>
            </c:strRef>
          </c:cat>
          <c:val>
            <c:numRef>
              <c:f>Feuil1!$B$2:$B$10</c:f>
              <c:numCache>
                <c:formatCode>0%</c:formatCode>
                <c:ptCount val="9"/>
                <c:pt idx="0">
                  <c:v>0.98799999999999999</c:v>
                </c:pt>
                <c:pt idx="1">
                  <c:v>0.97599999999999998</c:v>
                </c:pt>
                <c:pt idx="2" formatCode="0%;\-0%;&quot;-&quot;">
                  <c:v>0.93300000000000005</c:v>
                </c:pt>
                <c:pt idx="3">
                  <c:v>0.83499999999999996</c:v>
                </c:pt>
                <c:pt idx="4">
                  <c:v>0.81900000000000006</c:v>
                </c:pt>
                <c:pt idx="5">
                  <c:v>0.74</c:v>
                </c:pt>
                <c:pt idx="6">
                  <c:v>0.71399999999999997</c:v>
                </c:pt>
                <c:pt idx="7">
                  <c:v>0.70499999999999996</c:v>
                </c:pt>
                <c:pt idx="8">
                  <c:v>0.45399999999999996</c:v>
                </c:pt>
              </c:numCache>
            </c:numRef>
          </c:val>
          <c:extLst>
            <c:ext xmlns:c16="http://schemas.microsoft.com/office/drawing/2014/chart" uri="{C3380CC4-5D6E-409C-BE32-E72D297353CC}">
              <c16:uniqueId val="{00000000-39D3-4AA6-A841-D921E08CF0E2}"/>
            </c:ext>
          </c:extLst>
        </c:ser>
        <c:dLbls>
          <c:showLegendKey val="0"/>
          <c:showVal val="0"/>
          <c:showCatName val="0"/>
          <c:showSerName val="0"/>
          <c:showPercent val="0"/>
          <c:showBubbleSize val="0"/>
        </c:dLbls>
        <c:gapWidth val="75"/>
        <c:axId val="192574592"/>
        <c:axId val="192576128"/>
      </c:barChart>
      <c:catAx>
        <c:axId val="192574592"/>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192576128"/>
        <c:crosses val="autoZero"/>
        <c:auto val="1"/>
        <c:lblAlgn val="ctr"/>
        <c:lblOffset val="300"/>
        <c:noMultiLvlLbl val="0"/>
      </c:catAx>
      <c:valAx>
        <c:axId val="192576128"/>
        <c:scaling>
          <c:orientation val="minMax"/>
          <c:max val="1.2"/>
          <c:min val="0"/>
        </c:scaling>
        <c:delete val="1"/>
        <c:axPos val="t"/>
        <c:numFmt formatCode="0%" sourceLinked="1"/>
        <c:majorTickMark val="out"/>
        <c:minorTickMark val="none"/>
        <c:tickLblPos val="nextTo"/>
        <c:crossAx val="192574592"/>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1411563970159"/>
          <c:y val="0.16566995926747941"/>
          <c:w val="0.57941238534642203"/>
          <c:h val="0.63389833164582998"/>
        </c:manualLayout>
      </c:layout>
      <c:pieChart>
        <c:varyColors val="1"/>
        <c:ser>
          <c:idx val="0"/>
          <c:order val="0"/>
          <c:tx>
            <c:strRef>
              <c:f>Feuil1!$B$1</c:f>
              <c:strCache>
                <c:ptCount val="1"/>
                <c:pt idx="0">
                  <c:v>Colonne1</c:v>
                </c:pt>
              </c:strCache>
            </c:strRef>
          </c:tx>
          <c:spPr>
            <a:effectLst/>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28FF-4DAE-98F8-4A3107368399}"/>
              </c:ext>
            </c:extLst>
          </c:dPt>
          <c:dPt>
            <c:idx val="1"/>
            <c:bubble3D val="0"/>
            <c:spPr>
              <a:solidFill>
                <a:srgbClr val="33CCFF"/>
              </a:solidFill>
              <a:ln w="19050">
                <a:solidFill>
                  <a:schemeClr val="lt1"/>
                </a:solidFill>
              </a:ln>
              <a:effectLst/>
            </c:spPr>
            <c:extLst>
              <c:ext xmlns:c16="http://schemas.microsoft.com/office/drawing/2014/chart" uri="{C3380CC4-5D6E-409C-BE32-E72D297353CC}">
                <c16:uniqueId val="{00000003-28FF-4DAE-98F8-4A3107368399}"/>
              </c:ext>
            </c:extLst>
          </c:dPt>
          <c:dPt>
            <c:idx val="2"/>
            <c:bubble3D val="0"/>
            <c:spPr>
              <a:solidFill>
                <a:schemeClr val="tx1">
                  <a:lumMod val="95000"/>
                  <a:lumOff val="5000"/>
                </a:schemeClr>
              </a:solidFill>
              <a:ln w="19050">
                <a:solidFill>
                  <a:schemeClr val="lt1"/>
                </a:solidFill>
              </a:ln>
              <a:effectLst/>
            </c:spPr>
            <c:extLst>
              <c:ext xmlns:c16="http://schemas.microsoft.com/office/drawing/2014/chart" uri="{C3380CC4-5D6E-409C-BE32-E72D297353CC}">
                <c16:uniqueId val="{00000005-28FF-4DAE-98F8-4A3107368399}"/>
              </c:ext>
            </c:extLst>
          </c:dPt>
          <c:dPt>
            <c:idx val="3"/>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7-28FF-4DAE-98F8-4A3107368399}"/>
              </c:ext>
            </c:extLst>
          </c:dPt>
          <c:dPt>
            <c:idx val="4"/>
            <c:bubble3D val="0"/>
            <c:explosion val="4"/>
            <c:spPr>
              <a:solidFill>
                <a:schemeClr val="bg1">
                  <a:lumMod val="75000"/>
                </a:schemeClr>
              </a:solidFill>
              <a:ln w="19050">
                <a:solidFill>
                  <a:schemeClr val="lt1"/>
                </a:solidFill>
              </a:ln>
              <a:effectLst/>
            </c:spPr>
            <c:extLst>
              <c:ext xmlns:c16="http://schemas.microsoft.com/office/drawing/2014/chart" uri="{C3380CC4-5D6E-409C-BE32-E72D297353CC}">
                <c16:uniqueId val="{00000009-28FF-4DAE-98F8-4A3107368399}"/>
              </c:ext>
            </c:extLst>
          </c:dPt>
          <c:dLbls>
            <c:dLbl>
              <c:idx val="0"/>
              <c:layout>
                <c:manualLayout>
                  <c:x val="-7.3733354592359537E-2"/>
                  <c:y val="0.1184947507358910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Helvetica Neue UltraLight"/>
                      <a:ea typeface="+mn-ea"/>
                      <a:cs typeface="+mn-cs"/>
                    </a:defRPr>
                  </a:pPr>
                  <a:endParaRPr lang="fr-FR"/>
                </a:p>
              </c:txPr>
              <c:dLblPos val="bestFit"/>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8FF-4DAE-98F8-4A3107368399}"/>
                </c:ext>
              </c:extLst>
            </c:dLbl>
            <c:dLbl>
              <c:idx val="1"/>
              <c:layout>
                <c:manualLayout>
                  <c:x val="-9.1928534412326998E-2"/>
                  <c:y val="-0.1334476150502835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8FF-4DAE-98F8-4A3107368399}"/>
                </c:ext>
              </c:extLst>
            </c:dLbl>
            <c:dLbl>
              <c:idx val="2"/>
              <c:layout>
                <c:manualLayout>
                  <c:x val="8.4942146222140705E-2"/>
                  <c:y val="-8.658457473158541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Helvetica Neue UltraLight"/>
                      <a:ea typeface="+mn-ea"/>
                      <a:cs typeface="+mn-cs"/>
                    </a:defRPr>
                  </a:pPr>
                  <a:endParaRPr lang="fr-FR"/>
                </a:p>
              </c:txPr>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8FF-4DAE-98F8-4A3107368399}"/>
                </c:ext>
              </c:extLst>
            </c:dLbl>
            <c:dLbl>
              <c:idx val="3"/>
              <c:layout>
                <c:manualLayout>
                  <c:x val="8.5628460165538905E-2"/>
                  <c:y val="-9.637306500693090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Helvetica Neue UltraLight"/>
                      <a:ea typeface="+mn-ea"/>
                      <a:cs typeface="+mn-cs"/>
                    </a:defRPr>
                  </a:pPr>
                  <a:endParaRPr lang="fr-FR"/>
                </a:p>
              </c:txPr>
              <c:dLblPos val="bestFit"/>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8FF-4DAE-98F8-4A3107368399}"/>
                </c:ext>
              </c:extLst>
            </c:dLbl>
            <c:dLbl>
              <c:idx val="4"/>
              <c:layout>
                <c:manualLayout>
                  <c:x val="0.119445569733444"/>
                  <c:y val="8.397266204941750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8FF-4DAE-98F8-4A310736839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Neue UltraLight"/>
                    <a:ea typeface="+mn-ea"/>
                    <a:cs typeface="+mn-cs"/>
                  </a:defRPr>
                </a:pPr>
                <a:endParaRPr lang="fr-FR"/>
              </a:p>
            </c:txPr>
            <c:dLblPos val="ct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Exclusivement en Nouvelle-Aquitaine</c:v>
                </c:pt>
                <c:pt idx="1">
                  <c:v>Majoritairement en Nouvelle-Aquitaine</c:v>
                </c:pt>
                <c:pt idx="2">
                  <c:v>Exclusivement hors Nouvelle-Aquitaine</c:v>
                </c:pt>
                <c:pt idx="3">
                  <c:v>Majoritairement hors Nouvelle-Aquitaine</c:v>
                </c:pt>
                <c:pt idx="4">
                  <c:v>Autant en Nouvelle-Aquitaine que hors Nouvelle-Aquitaine</c:v>
                </c:pt>
              </c:strCache>
            </c:strRef>
          </c:cat>
          <c:val>
            <c:numRef>
              <c:f>Feuil1!$B$2:$B$6</c:f>
              <c:numCache>
                <c:formatCode>0%;\-0%;"-"</c:formatCode>
                <c:ptCount val="5"/>
                <c:pt idx="0">
                  <c:v>0.10299999999999999</c:v>
                </c:pt>
                <c:pt idx="1">
                  <c:v>0.46500000000000002</c:v>
                </c:pt>
                <c:pt idx="2">
                  <c:v>6.0000000000000001E-3</c:v>
                </c:pt>
                <c:pt idx="3">
                  <c:v>0.155</c:v>
                </c:pt>
                <c:pt idx="4">
                  <c:v>0.27100000000000002</c:v>
                </c:pt>
              </c:numCache>
            </c:numRef>
          </c:val>
          <c:extLst>
            <c:ext xmlns:c16="http://schemas.microsoft.com/office/drawing/2014/chart" uri="{C3380CC4-5D6E-409C-BE32-E72D297353CC}">
              <c16:uniqueId val="{0000000A-28FF-4DAE-98F8-4A31073683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a:noFill/>
      <a:prstDash val="solid"/>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35751094043"/>
          <c:y val="0.21391446899446601"/>
          <c:w val="0.57941238534642203"/>
          <c:h val="0.63389833164582998"/>
        </c:manualLayout>
      </c:layout>
      <c:pieChart>
        <c:varyColors val="1"/>
        <c:ser>
          <c:idx val="0"/>
          <c:order val="0"/>
          <c:tx>
            <c:strRef>
              <c:f>Feuil1!$B$1</c:f>
              <c:strCache>
                <c:ptCount val="1"/>
                <c:pt idx="0">
                  <c:v>Colonne1</c:v>
                </c:pt>
              </c:strCache>
            </c:strRef>
          </c:tx>
          <c:spPr>
            <a:solidFill>
              <a:schemeClr val="accent2"/>
            </a:solidFill>
            <a:effectLst/>
          </c:spPr>
          <c:dPt>
            <c:idx val="0"/>
            <c:bubble3D val="0"/>
            <c:spPr>
              <a:solidFill>
                <a:srgbClr val="009DE0"/>
              </a:solidFill>
              <a:ln w="19050">
                <a:solidFill>
                  <a:schemeClr val="lt1"/>
                </a:solidFill>
              </a:ln>
              <a:effectLst/>
            </c:spPr>
            <c:extLst>
              <c:ext xmlns:c16="http://schemas.microsoft.com/office/drawing/2014/chart" uri="{C3380CC4-5D6E-409C-BE32-E72D297353CC}">
                <c16:uniqueId val="{00000001-74F4-4C9A-A11A-1BF28D0D5B2B}"/>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74F4-4C9A-A11A-1BF28D0D5B2B}"/>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74F4-4C9A-A11A-1BF28D0D5B2B}"/>
              </c:ext>
            </c:extLst>
          </c:dPt>
          <c:dLbls>
            <c:spPr>
              <a:noFill/>
              <a:ln>
                <a:noFill/>
              </a:ln>
              <a:effectLst/>
            </c:spPr>
            <c:txPr>
              <a:bodyPr wrap="square" lIns="38100" tIns="19050" rIns="38100" bIns="19050" anchor="ctr">
                <a:spAutoFit/>
              </a:bodyPr>
              <a:lstStyle/>
              <a:p>
                <a:pPr>
                  <a:defRPr sz="2400" b="1">
                    <a:solidFill>
                      <a:schemeClr val="bg1"/>
                    </a:solidFill>
                    <a:latin typeface="Helvetica Neue UltraLight"/>
                  </a:defRPr>
                </a:pPr>
                <a:endParaRPr lang="fr-FR"/>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Feuil1!$A$2:$A$3</c:f>
              <c:strCache>
                <c:ptCount val="2"/>
                <c:pt idx="0">
                  <c:v>Auto-entrepreneur</c:v>
                </c:pt>
                <c:pt idx="1">
                  <c:v>Autre structure juridique</c:v>
                </c:pt>
              </c:strCache>
            </c:strRef>
          </c:cat>
          <c:val>
            <c:numRef>
              <c:f>Feuil1!$B$2:$B$3</c:f>
              <c:numCache>
                <c:formatCode>0%;\-0%;"-"</c:formatCode>
                <c:ptCount val="2"/>
                <c:pt idx="0">
                  <c:v>0.36699999999999999</c:v>
                </c:pt>
                <c:pt idx="1">
                  <c:v>0.63300000000000001</c:v>
                </c:pt>
              </c:numCache>
            </c:numRef>
          </c:val>
          <c:extLst>
            <c:ext xmlns:c16="http://schemas.microsoft.com/office/drawing/2014/chart" uri="{C3380CC4-5D6E-409C-BE32-E72D297353CC}">
              <c16:uniqueId val="{00000006-74F4-4C9A-A11A-1BF28D0D5B2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6.094472222222222E-2"/>
          <c:y val="1.2840000000000001E-2"/>
          <c:w val="0.83020713471317953"/>
          <c:h val="0.19338790177680176"/>
        </c:manualLayout>
      </c:layout>
      <c:overlay val="0"/>
      <c:txPr>
        <a:bodyPr/>
        <a:lstStyle/>
        <a:p>
          <a:pPr>
            <a:defRPr sz="1400">
              <a:solidFill>
                <a:schemeClr val="bg1">
                  <a:lumMod val="50000"/>
                </a:schemeClr>
              </a:solidFill>
              <a:latin typeface="Helvetica Neue UltraLight"/>
            </a:defRPr>
          </a:pPr>
          <a:endParaRPr lang="fr-FR"/>
        </a:p>
      </c:txPr>
    </c:legend>
    <c:plotVisOnly val="1"/>
    <c:dispBlanksAs val="gap"/>
    <c:showDLblsOverMax val="0"/>
  </c:chart>
  <c:spPr>
    <a:noFill/>
    <a:ln w="12700">
      <a:noFill/>
      <a:prstDash val="solid"/>
    </a:ln>
    <a:effectLst/>
  </c:spPr>
  <c:txPr>
    <a:bodyPr/>
    <a:lstStyle/>
    <a:p>
      <a:pPr>
        <a:defRPr/>
      </a:pPr>
      <a:endParaRPr lang="fr-F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75026099981018"/>
          <c:y val="2.5346856863464325E-2"/>
          <c:w val="0.44424973900018994"/>
          <c:h val="0.97454783673228618"/>
        </c:manualLayout>
      </c:layout>
      <c:barChart>
        <c:barDir val="bar"/>
        <c:grouping val="clustered"/>
        <c:varyColors val="0"/>
        <c:ser>
          <c:idx val="0"/>
          <c:order val="0"/>
          <c:tx>
            <c:strRef>
              <c:f>Feuil1!$B$1</c:f>
              <c:strCache>
                <c:ptCount val="1"/>
                <c:pt idx="0">
                  <c:v>2022 (N=157)</c:v>
                </c:pt>
              </c:strCache>
            </c:strRef>
          </c:tx>
          <c:spPr>
            <a:solidFill>
              <a:srgbClr val="00B0F0"/>
            </a:solidFill>
          </c:spPr>
          <c:invertIfNegative val="0"/>
          <c:dLbls>
            <c:spPr>
              <a:noFill/>
              <a:ln>
                <a:noFill/>
              </a:ln>
              <a:effectLst/>
            </c:spPr>
            <c:txPr>
              <a:bodyPr/>
              <a:lstStyle/>
              <a:p>
                <a:pPr>
                  <a:defRPr sz="1600">
                    <a:solidFill>
                      <a:schemeClr val="bg1">
                        <a:lumMod val="50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Feuil1!$A$2:$A$12</c:f>
              <c:strCache>
                <c:ptCount val="11"/>
                <c:pt idx="0">
                  <c:v>Communication institutionnelle – marque</c:v>
                </c:pt>
                <c:pt idx="1">
                  <c:v>Communication sur la marque</c:v>
                </c:pt>
                <c:pt idx="2">
                  <c:v>Communication commerciale – produit</c:v>
                </c:pt>
                <c:pt idx="3">
                  <c:v>Communication interne</c:v>
                </c:pt>
                <c:pt idx="4">
                  <c:v>Communication RSE (Responsabilité Sociétale des Entreprises)</c:v>
                </c:pt>
                <c:pt idx="5">
                  <c:v>Marketing (veille, études et sondages…)</c:v>
                </c:pt>
                <c:pt idx="6">
                  <c:v>Communication de crise</c:v>
                </c:pt>
                <c:pt idx="7">
                  <c:v>Communication de recrutement / RH</c:v>
                </c:pt>
                <c:pt idx="8">
                  <c:v>Communication évènementielle</c:v>
                </c:pt>
                <c:pt idx="9">
                  <c:v>Communication financière</c:v>
                </c:pt>
                <c:pt idx="10">
                  <c:v>Autres périmètres d'intervention</c:v>
                </c:pt>
              </c:strCache>
            </c:strRef>
          </c:cat>
          <c:val>
            <c:numRef>
              <c:f>Feuil1!$B$2:$B$12</c:f>
              <c:numCache>
                <c:formatCode>0%;\-0%;"-"</c:formatCode>
                <c:ptCount val="11"/>
                <c:pt idx="0">
                  <c:v>0.68200000000000005</c:v>
                </c:pt>
                <c:pt idx="1">
                  <c:v>0.67500000000000004</c:v>
                </c:pt>
                <c:pt idx="2">
                  <c:v>0.60499999999999998</c:v>
                </c:pt>
                <c:pt idx="3">
                  <c:v>0.39500000000000002</c:v>
                </c:pt>
                <c:pt idx="4">
                  <c:v>0.312</c:v>
                </c:pt>
                <c:pt idx="5">
                  <c:v>0.217</c:v>
                </c:pt>
                <c:pt idx="6">
                  <c:v>0.16600000000000001</c:v>
                </c:pt>
                <c:pt idx="7">
                  <c:v>0.159</c:v>
                </c:pt>
                <c:pt idx="8">
                  <c:v>5.0999999999999997E-2</c:v>
                </c:pt>
                <c:pt idx="9">
                  <c:v>4.4999999999999998E-2</c:v>
                </c:pt>
                <c:pt idx="10">
                  <c:v>4.4999999999999998E-2</c:v>
                </c:pt>
              </c:numCache>
            </c:numRef>
          </c:val>
          <c:extLst>
            <c:ext xmlns:c16="http://schemas.microsoft.com/office/drawing/2014/chart" uri="{C3380CC4-5D6E-409C-BE32-E72D297353CC}">
              <c16:uniqueId val="{00000000-9704-4B7F-990C-16F7AC4F7211}"/>
            </c:ext>
          </c:extLst>
        </c:ser>
        <c:dLbls>
          <c:showLegendKey val="0"/>
          <c:showVal val="0"/>
          <c:showCatName val="0"/>
          <c:showSerName val="0"/>
          <c:showPercent val="0"/>
          <c:showBubbleSize val="0"/>
        </c:dLbls>
        <c:gapWidth val="75"/>
        <c:axId val="521288304"/>
        <c:axId val="521276544"/>
      </c:barChart>
      <c:catAx>
        <c:axId val="521288304"/>
        <c:scaling>
          <c:orientation val="maxMin"/>
        </c:scaling>
        <c:delete val="0"/>
        <c:axPos val="l"/>
        <c:numFmt formatCode="General" sourceLinked="0"/>
        <c:majorTickMark val="out"/>
        <c:minorTickMark val="none"/>
        <c:tickLblPos val="low"/>
        <c:txPr>
          <a:bodyPr/>
          <a:lstStyle/>
          <a:p>
            <a:pPr>
              <a:defRPr sz="1400">
                <a:solidFill>
                  <a:schemeClr val="bg1">
                    <a:lumMod val="50000"/>
                  </a:schemeClr>
                </a:solidFill>
              </a:defRPr>
            </a:pPr>
            <a:endParaRPr lang="fr-FR"/>
          </a:p>
        </c:txPr>
        <c:crossAx val="521276544"/>
        <c:crosses val="autoZero"/>
        <c:auto val="1"/>
        <c:lblAlgn val="ctr"/>
        <c:lblOffset val="300"/>
        <c:noMultiLvlLbl val="0"/>
      </c:catAx>
      <c:valAx>
        <c:axId val="521276544"/>
        <c:scaling>
          <c:orientation val="minMax"/>
          <c:max val="1.2"/>
          <c:min val="0"/>
        </c:scaling>
        <c:delete val="1"/>
        <c:axPos val="t"/>
        <c:numFmt formatCode="0%;\-0%;&quot;-&quot;" sourceLinked="1"/>
        <c:majorTickMark val="out"/>
        <c:minorTickMark val="none"/>
        <c:tickLblPos val="nextTo"/>
        <c:crossAx val="521288304"/>
        <c:crosses val="autoZero"/>
        <c:crossBetween val="between"/>
      </c:valAx>
    </c:plotArea>
    <c:plotVisOnly val="1"/>
    <c:dispBlanksAs val="gap"/>
    <c:showDLblsOverMax val="0"/>
  </c:chart>
  <c:spPr>
    <a:ln w="15875">
      <a:noFill/>
    </a:ln>
    <a:effectLst/>
  </c:spPr>
  <c:txPr>
    <a:bodyPr/>
    <a:lstStyle/>
    <a:p>
      <a:pPr>
        <a:defRPr sz="1800">
          <a:latin typeface="Helvetica Neue UltraLight"/>
        </a:defRPr>
      </a:pPr>
      <a:endParaRPr lang="fr-F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71939740910867"/>
          <c:y val="2.2916457727409488E-2"/>
          <c:w val="0.47628061676568628"/>
          <c:h val="0.95416708454518107"/>
        </c:manualLayout>
      </c:layout>
      <c:barChart>
        <c:barDir val="bar"/>
        <c:grouping val="clustered"/>
        <c:varyColors val="0"/>
        <c:ser>
          <c:idx val="0"/>
          <c:order val="0"/>
          <c:tx>
            <c:strRef>
              <c:f>Feuil1!$B$1</c:f>
              <c:strCache>
                <c:ptCount val="1"/>
                <c:pt idx="0">
                  <c:v>2022 (N=158)</c:v>
                </c:pt>
              </c:strCache>
            </c:strRef>
          </c:tx>
          <c:spPr>
            <a:solidFill>
              <a:srgbClr val="00B0F0"/>
            </a:solidFill>
          </c:spPr>
          <c:invertIfNegative val="0"/>
          <c:dLbls>
            <c:spPr>
              <a:noFill/>
              <a:ln>
                <a:noFill/>
              </a:ln>
              <a:effectLst/>
            </c:spPr>
            <c:txPr>
              <a:bodyPr/>
              <a:lstStyle/>
              <a:p>
                <a:pPr>
                  <a:defRPr sz="1400">
                    <a:solidFill>
                      <a:schemeClr val="bg1">
                        <a:lumMod val="50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Feuil1!$A$2:$A$16</c:f>
              <c:strCache>
                <c:ptCount val="15"/>
                <c:pt idx="0">
                  <c:v>Digital (internet, intranet)</c:v>
                </c:pt>
                <c:pt idx="1">
                  <c:v>Design, création graphique</c:v>
                </c:pt>
                <c:pt idx="2">
                  <c:v>Communication globale</c:v>
                </c:pt>
                <c:pt idx="3">
                  <c:v>Marketing digital (1)</c:v>
                </c:pt>
                <c:pt idx="4">
                  <c:v>Audiovisuel-vidéo</c:v>
                </c:pt>
                <c:pt idx="5">
                  <c:v>Organisation d’événementiels</c:v>
                </c:pt>
                <c:pt idx="6">
                  <c:v>Edition, presse d’entreprise</c:v>
                </c:pt>
                <c:pt idx="7">
                  <c:v>Publicité médias</c:v>
                </c:pt>
                <c:pt idx="8">
                  <c:v>Communication liée à la RSE</c:v>
                </c:pt>
                <c:pt idx="9">
                  <c:v>Gestion des relations presse</c:v>
                </c:pt>
                <c:pt idx="10">
                  <c:v>Gestion des relations publics</c:v>
                </c:pt>
                <c:pt idx="11">
                  <c:v>Veille sur Internet, e-réputation</c:v>
                </c:pt>
                <c:pt idx="12">
                  <c:v>Communication de crise</c:v>
                </c:pt>
                <c:pt idx="13">
                  <c:v>Marketing direct (2)</c:v>
                </c:pt>
                <c:pt idx="14">
                  <c:v>Etudes marketing</c:v>
                </c:pt>
              </c:strCache>
            </c:strRef>
          </c:cat>
          <c:val>
            <c:numRef>
              <c:f>Feuil1!$B$2:$B$16</c:f>
              <c:numCache>
                <c:formatCode>0%;\-0%;"-"</c:formatCode>
                <c:ptCount val="15"/>
                <c:pt idx="0">
                  <c:v>0.56999999999999995</c:v>
                </c:pt>
                <c:pt idx="1">
                  <c:v>0.50600000000000001</c:v>
                </c:pt>
                <c:pt idx="2">
                  <c:v>0.5</c:v>
                </c:pt>
                <c:pt idx="3">
                  <c:v>0.48099999999999998</c:v>
                </c:pt>
                <c:pt idx="4">
                  <c:v>0.34799999999999998</c:v>
                </c:pt>
                <c:pt idx="5">
                  <c:v>0.34200000000000003</c:v>
                </c:pt>
                <c:pt idx="6">
                  <c:v>0.32900000000000001</c:v>
                </c:pt>
                <c:pt idx="7">
                  <c:v>0.28499999999999998</c:v>
                </c:pt>
                <c:pt idx="8">
                  <c:v>0.27200000000000002</c:v>
                </c:pt>
                <c:pt idx="9">
                  <c:v>0.222</c:v>
                </c:pt>
                <c:pt idx="10">
                  <c:v>0.19</c:v>
                </c:pt>
                <c:pt idx="11">
                  <c:v>0.17699999999999999</c:v>
                </c:pt>
                <c:pt idx="12">
                  <c:v>0.158</c:v>
                </c:pt>
                <c:pt idx="13">
                  <c:v>0.152</c:v>
                </c:pt>
                <c:pt idx="14">
                  <c:v>9.5000000000000001E-2</c:v>
                </c:pt>
              </c:numCache>
            </c:numRef>
          </c:val>
          <c:extLst>
            <c:ext xmlns:c16="http://schemas.microsoft.com/office/drawing/2014/chart" uri="{C3380CC4-5D6E-409C-BE32-E72D297353CC}">
              <c16:uniqueId val="{00000000-7940-4635-8477-4D4DDEC988AC}"/>
            </c:ext>
          </c:extLst>
        </c:ser>
        <c:dLbls>
          <c:showLegendKey val="0"/>
          <c:showVal val="0"/>
          <c:showCatName val="0"/>
          <c:showSerName val="0"/>
          <c:showPercent val="0"/>
          <c:showBubbleSize val="0"/>
        </c:dLbls>
        <c:gapWidth val="75"/>
        <c:axId val="521287128"/>
        <c:axId val="521281640"/>
      </c:barChart>
      <c:catAx>
        <c:axId val="521287128"/>
        <c:scaling>
          <c:orientation val="maxMin"/>
        </c:scaling>
        <c:delete val="0"/>
        <c:axPos val="l"/>
        <c:numFmt formatCode="General" sourceLinked="0"/>
        <c:majorTickMark val="out"/>
        <c:minorTickMark val="none"/>
        <c:tickLblPos val="low"/>
        <c:txPr>
          <a:bodyPr/>
          <a:lstStyle/>
          <a:p>
            <a:pPr>
              <a:defRPr sz="1400">
                <a:solidFill>
                  <a:schemeClr val="bg1">
                    <a:lumMod val="50000"/>
                  </a:schemeClr>
                </a:solidFill>
              </a:defRPr>
            </a:pPr>
            <a:endParaRPr lang="fr-FR"/>
          </a:p>
        </c:txPr>
        <c:crossAx val="521281640"/>
        <c:crosses val="autoZero"/>
        <c:auto val="1"/>
        <c:lblAlgn val="ctr"/>
        <c:lblOffset val="300"/>
        <c:noMultiLvlLbl val="0"/>
      </c:catAx>
      <c:valAx>
        <c:axId val="521281640"/>
        <c:scaling>
          <c:orientation val="minMax"/>
          <c:max val="1.2"/>
          <c:min val="0"/>
        </c:scaling>
        <c:delete val="1"/>
        <c:axPos val="t"/>
        <c:numFmt formatCode="0%;\-0%;&quot;-&quot;" sourceLinked="1"/>
        <c:majorTickMark val="out"/>
        <c:minorTickMark val="none"/>
        <c:tickLblPos val="nextTo"/>
        <c:crossAx val="521287128"/>
        <c:crosses val="autoZero"/>
        <c:crossBetween val="between"/>
      </c:valAx>
    </c:plotArea>
    <c:plotVisOnly val="1"/>
    <c:dispBlanksAs val="gap"/>
    <c:showDLblsOverMax val="0"/>
  </c:chart>
  <c:spPr>
    <a:ln w="15875">
      <a:noFill/>
    </a:ln>
    <a:effectLst/>
  </c:spPr>
  <c:txPr>
    <a:bodyPr/>
    <a:lstStyle/>
    <a:p>
      <a:pPr>
        <a:defRPr sz="1800">
          <a:latin typeface="Helvetica Neue UltraLight"/>
        </a:defRPr>
      </a:pPr>
      <a:endParaRPr lang="fr-F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38591011347138"/>
          <c:y val="3.4374915444284143E-2"/>
          <c:w val="0.57779497009158554"/>
          <c:h val="0.96562499999999996"/>
        </c:manualLayout>
      </c:layout>
      <c:barChart>
        <c:barDir val="col"/>
        <c:grouping val="percentStacked"/>
        <c:varyColors val="0"/>
        <c:ser>
          <c:idx val="0"/>
          <c:order val="0"/>
          <c:tx>
            <c:strRef>
              <c:f>Feuil1!$B$1</c:f>
              <c:strCache>
                <c:ptCount val="1"/>
                <c:pt idx="0">
                  <c:v>Oui, de temps en temps</c:v>
                </c:pt>
              </c:strCache>
            </c:strRef>
          </c:tx>
          <c:spPr>
            <a:solidFill>
              <a:srgbClr val="75E6FF"/>
            </a:solidFill>
          </c:spPr>
          <c:invertIfNegative val="0"/>
          <c:dLbls>
            <c:dLbl>
              <c:idx val="0"/>
              <c:layout>
                <c:manualLayout>
                  <c:x val="-7.8055103793239862E-3"/>
                  <c:y val="-2.2089795193880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2A-48C8-BA75-75A3E83FF19A}"/>
                </c:ext>
              </c:extLst>
            </c:dLbl>
            <c:dLbl>
              <c:idx val="2"/>
              <c:layout>
                <c:manualLayout>
                  <c:x val="2.44285381527717E-3"/>
                  <c:y val="7.0547716920342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2A-48C8-BA75-75A3E83FF19A}"/>
                </c:ext>
              </c:extLst>
            </c:dLbl>
            <c:dLbl>
              <c:idx val="3"/>
              <c:layout>
                <c:manualLayout>
                  <c:x val="4.3218195287333203E-3"/>
                  <c:y val="7.0547716920342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2A-48C8-BA75-75A3E83FF19A}"/>
                </c:ext>
              </c:extLst>
            </c:dLbl>
            <c:dLbl>
              <c:idx val="4"/>
              <c:layout>
                <c:manualLayout>
                  <c:x val="-4.8654020573513403E-3"/>
                  <c:y val="1.05821575380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2A-48C8-BA75-75A3E83FF19A}"/>
                </c:ext>
              </c:extLst>
            </c:dLbl>
            <c:dLbl>
              <c:idx val="5"/>
              <c:layout>
                <c:manualLayout>
                  <c:x val="-4.8596838212194597E-3"/>
                  <c:y val="1.05821575380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2A-48C8-BA75-75A3E83FF19A}"/>
                </c:ext>
              </c:extLst>
            </c:dLbl>
            <c:numFmt formatCode="0%;0%" sourceLinked="0"/>
            <c:spPr>
              <a:noFill/>
              <a:ln w="28575">
                <a:noFill/>
              </a:ln>
            </c:spPr>
            <c:txPr>
              <a:bodyPr/>
              <a:lstStyle/>
              <a:p>
                <a:pPr>
                  <a:defRPr sz="1600" b="1">
                    <a:solidFill>
                      <a:schemeClr val="tx1"/>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2022 (N=)</c:v>
                </c:pt>
              </c:strCache>
            </c:strRef>
          </c:cat>
          <c:val>
            <c:numRef>
              <c:f>Feuil1!$B$2</c:f>
              <c:numCache>
                <c:formatCode>0%;\-0%;"-"</c:formatCode>
                <c:ptCount val="1"/>
                <c:pt idx="0">
                  <c:v>-0.40899999999999997</c:v>
                </c:pt>
              </c:numCache>
            </c:numRef>
          </c:val>
          <c:extLst>
            <c:ext xmlns:c16="http://schemas.microsoft.com/office/drawing/2014/chart" uri="{C3380CC4-5D6E-409C-BE32-E72D297353CC}">
              <c16:uniqueId val="{00000006-A62A-48C8-BA75-75A3E83FF19A}"/>
            </c:ext>
          </c:extLst>
        </c:ser>
        <c:ser>
          <c:idx val="1"/>
          <c:order val="1"/>
          <c:tx>
            <c:strRef>
              <c:f>Feuil1!$C$1</c:f>
              <c:strCache>
                <c:ptCount val="1"/>
                <c:pt idx="0">
                  <c:v>Oui, régulièrement</c:v>
                </c:pt>
              </c:strCache>
            </c:strRef>
          </c:tx>
          <c:spPr>
            <a:solidFill>
              <a:srgbClr val="00B0F0"/>
            </a:solidFill>
          </c:spPr>
          <c:invertIfNegative val="0"/>
          <c:dLbls>
            <c:dLbl>
              <c:idx val="0"/>
              <c:layout>
                <c:manualLayout>
                  <c:x val="-1.1320623244590799E-2"/>
                  <c:y val="4.631826778229559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2A-48C8-BA75-75A3E83FF19A}"/>
                </c:ext>
              </c:extLst>
            </c:dLbl>
            <c:dLbl>
              <c:idx val="2"/>
              <c:layout>
                <c:manualLayout>
                  <c:x val="-8.8924406785515706E-3"/>
                  <c:y val="-1.4109543384068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2A-48C8-BA75-75A3E83FF19A}"/>
                </c:ext>
              </c:extLst>
            </c:dLbl>
            <c:dLbl>
              <c:idx val="3"/>
              <c:layout>
                <c:manualLayout>
                  <c:x val="-5.9282937857010496E-3"/>
                  <c:y val="-1.05821575380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2A-48C8-BA75-75A3E83FF19A}"/>
                </c:ext>
              </c:extLst>
            </c:dLbl>
            <c:dLbl>
              <c:idx val="4"/>
              <c:layout>
                <c:manualLayout>
                  <c:x val="-5.9282937857010496E-3"/>
                  <c:y val="-7.0547716920342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2A-48C8-BA75-75A3E83FF19A}"/>
                </c:ext>
              </c:extLst>
            </c:dLbl>
            <c:dLbl>
              <c:idx val="5"/>
              <c:layout>
                <c:manualLayout>
                  <c:x val="-5.9282937857010496E-3"/>
                  <c:y val="-3.5273858460171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2A-48C8-BA75-75A3E83FF19A}"/>
                </c:ext>
              </c:extLst>
            </c:dLbl>
            <c:numFmt formatCode="0%;0%" sourceLinked="0"/>
            <c:spPr>
              <a:noFill/>
              <a:ln>
                <a:noFill/>
              </a:ln>
              <a:effectLst/>
            </c:spPr>
            <c:txPr>
              <a:bodyPr/>
              <a:lstStyle/>
              <a:p>
                <a:pPr>
                  <a:defRPr sz="1600" b="1">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2022 (N=)</c:v>
                </c:pt>
              </c:strCache>
            </c:strRef>
          </c:cat>
          <c:val>
            <c:numRef>
              <c:f>Feuil1!$C$2</c:f>
              <c:numCache>
                <c:formatCode>0%;\-0%;"-"</c:formatCode>
                <c:ptCount val="1"/>
                <c:pt idx="0">
                  <c:v>-0.5</c:v>
                </c:pt>
              </c:numCache>
            </c:numRef>
          </c:val>
          <c:extLst>
            <c:ext xmlns:c16="http://schemas.microsoft.com/office/drawing/2014/chart" uri="{C3380CC4-5D6E-409C-BE32-E72D297353CC}">
              <c16:uniqueId val="{0000000D-A62A-48C8-BA75-75A3E83FF19A}"/>
            </c:ext>
          </c:extLst>
        </c:ser>
        <c:ser>
          <c:idx val="2"/>
          <c:order val="2"/>
          <c:tx>
            <c:strRef>
              <c:f>Feuil1!$D$1</c:f>
              <c:strCache>
                <c:ptCount val="1"/>
                <c:pt idx="0">
                  <c:v>Total OUI</c:v>
                </c:pt>
              </c:strCache>
            </c:strRef>
          </c:tx>
          <c:spPr>
            <a:noFill/>
          </c:spPr>
          <c:invertIfNegative val="0"/>
          <c:dLbls>
            <c:numFmt formatCode="0%;0%;&quot;-&quot;" sourceLinked="0"/>
            <c:spPr>
              <a:ln w="19050">
                <a:solidFill>
                  <a:srgbClr val="009DE0"/>
                </a:solidFill>
              </a:ln>
            </c:spPr>
            <c:txPr>
              <a:bodyPr/>
              <a:lstStyle/>
              <a:p>
                <a:pPr>
                  <a:defRPr sz="1600" b="1">
                    <a:solidFill>
                      <a:srgbClr val="009DE0"/>
                    </a:solidFill>
                    <a:latin typeface="Helvetica Neue UltraLight"/>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2022 (N=)</c:v>
                </c:pt>
              </c:strCache>
            </c:strRef>
          </c:cat>
          <c:val>
            <c:numRef>
              <c:f>Feuil1!$D$2</c:f>
              <c:numCache>
                <c:formatCode>0%;\-0%;"-"</c:formatCode>
                <c:ptCount val="1"/>
                <c:pt idx="0">
                  <c:v>-0.90900000000000003</c:v>
                </c:pt>
              </c:numCache>
            </c:numRef>
          </c:val>
          <c:extLst>
            <c:ext xmlns:c16="http://schemas.microsoft.com/office/drawing/2014/chart" uri="{C3380CC4-5D6E-409C-BE32-E72D297353CC}">
              <c16:uniqueId val="{0000000E-A62A-48C8-BA75-75A3E83FF19A}"/>
            </c:ext>
          </c:extLst>
        </c:ser>
        <c:ser>
          <c:idx val="3"/>
          <c:order val="3"/>
          <c:tx>
            <c:strRef>
              <c:f>Feuil1!$E$1</c:f>
              <c:strCache>
                <c:ptCount val="1"/>
                <c:pt idx="0">
                  <c:v>Non, jamais</c:v>
                </c:pt>
              </c:strCache>
            </c:strRef>
          </c:tx>
          <c:spPr>
            <a:solidFill>
              <a:schemeClr val="accent2"/>
            </a:solidFill>
          </c:spPr>
          <c:invertIfNegative val="0"/>
          <c:dLbls>
            <c:dLbl>
              <c:idx val="0"/>
              <c:layout>
                <c:manualLayout>
                  <c:x val="-5.556944220437449E-3"/>
                  <c:y val="-2.61140519964879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2A-48C8-BA75-75A3E83FF19A}"/>
                </c:ext>
              </c:extLst>
            </c:dLbl>
            <c:spPr>
              <a:noFill/>
              <a:ln>
                <a:noFill/>
              </a:ln>
              <a:effectLst/>
            </c:spPr>
            <c:txPr>
              <a:bodyPr/>
              <a:lstStyle/>
              <a:p>
                <a:pPr>
                  <a:defRPr sz="1600" b="1">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2022 (N=)</c:v>
                </c:pt>
              </c:strCache>
            </c:strRef>
          </c:cat>
          <c:val>
            <c:numRef>
              <c:f>Feuil1!$E$2</c:f>
              <c:numCache>
                <c:formatCode>0%;\-0%;"-"</c:formatCode>
                <c:ptCount val="1"/>
                <c:pt idx="0">
                  <c:v>9.0999999999999998E-2</c:v>
                </c:pt>
              </c:numCache>
            </c:numRef>
          </c:val>
          <c:extLst>
            <c:ext xmlns:c16="http://schemas.microsoft.com/office/drawing/2014/chart" uri="{C3380CC4-5D6E-409C-BE32-E72D297353CC}">
              <c16:uniqueId val="{00000011-A62A-48C8-BA75-75A3E83FF19A}"/>
            </c:ext>
          </c:extLst>
        </c:ser>
        <c:dLbls>
          <c:showLegendKey val="0"/>
          <c:showVal val="1"/>
          <c:showCatName val="0"/>
          <c:showSerName val="0"/>
          <c:showPercent val="0"/>
          <c:showBubbleSize val="0"/>
        </c:dLbls>
        <c:gapWidth val="80"/>
        <c:overlap val="100"/>
        <c:axId val="521297320"/>
        <c:axId val="521291440"/>
      </c:barChart>
      <c:catAx>
        <c:axId val="521297320"/>
        <c:scaling>
          <c:orientation val="minMax"/>
        </c:scaling>
        <c:delete val="1"/>
        <c:axPos val="t"/>
        <c:numFmt formatCode="General" sourceLinked="1"/>
        <c:majorTickMark val="out"/>
        <c:minorTickMark val="none"/>
        <c:tickLblPos val="high"/>
        <c:crossAx val="521291440"/>
        <c:crosses val="autoZero"/>
        <c:auto val="1"/>
        <c:lblAlgn val="ctr"/>
        <c:lblOffset val="0"/>
        <c:noMultiLvlLbl val="0"/>
      </c:catAx>
      <c:valAx>
        <c:axId val="521291440"/>
        <c:scaling>
          <c:orientation val="maxMin"/>
          <c:max val="0.2"/>
          <c:min val="-0.8"/>
        </c:scaling>
        <c:delete val="1"/>
        <c:axPos val="l"/>
        <c:numFmt formatCode="0%" sourceLinked="1"/>
        <c:majorTickMark val="out"/>
        <c:minorTickMark val="none"/>
        <c:tickLblPos val="nextTo"/>
        <c:crossAx val="521297320"/>
        <c:crosses val="autoZero"/>
        <c:crossBetween val="between"/>
      </c:valAx>
    </c:plotArea>
    <c:legend>
      <c:legendPos val="t"/>
      <c:layout>
        <c:manualLayout>
          <c:xMode val="edge"/>
          <c:yMode val="edge"/>
          <c:x val="0"/>
          <c:y val="4.4402452808768776E-2"/>
          <c:w val="0.98830429728454994"/>
          <c:h val="0.11106042682294796"/>
        </c:manualLayout>
      </c:layout>
      <c:overlay val="0"/>
      <c:txPr>
        <a:bodyPr/>
        <a:lstStyle/>
        <a:p>
          <a:pPr>
            <a:defRPr sz="1400" b="0">
              <a:solidFill>
                <a:schemeClr val="bg1">
                  <a:lumMod val="50000"/>
                </a:schemeClr>
              </a:solidFill>
              <a:latin typeface="Helvetica Neue UltraLight"/>
            </a:defRPr>
          </a:pPr>
          <a:endParaRPr lang="fr-FR"/>
        </a:p>
      </c:txPr>
    </c:legend>
    <c:plotVisOnly val="1"/>
    <c:dispBlanksAs val="gap"/>
    <c:showDLblsOverMax val="0"/>
  </c:chart>
  <c:spPr>
    <a:ln>
      <a:noFill/>
    </a:ln>
    <a:effectLst/>
  </c:spPr>
  <c:txPr>
    <a:bodyPr/>
    <a:lstStyle/>
    <a:p>
      <a:pPr>
        <a:defRPr sz="1800"/>
      </a:pPr>
      <a:endParaRPr lang="fr-F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419399121378945"/>
          <c:y val="7.0771996634045889E-2"/>
          <c:w val="0.42580595313894315"/>
          <c:h val="0.89562794962824666"/>
        </c:manualLayout>
      </c:layout>
      <c:barChart>
        <c:barDir val="bar"/>
        <c:grouping val="clustered"/>
        <c:varyColors val="0"/>
        <c:ser>
          <c:idx val="0"/>
          <c:order val="0"/>
          <c:tx>
            <c:strRef>
              <c:f>Feuil1!$B$1</c:f>
              <c:strCache>
                <c:ptCount val="1"/>
                <c:pt idx="0">
                  <c:v>Prestataires</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Il y a eu des changements profonds et durables qui persistent aujourd'hui</c:v>
                </c:pt>
                <c:pt idx="1">
                  <c:v>Il y a eu des changements ponctuels qui persistent aujourd'hui</c:v>
                </c:pt>
                <c:pt idx="2">
                  <c:v>Il y a eu des changements mais la communication est revenue comme avant la crise</c:v>
                </c:pt>
                <c:pt idx="3">
                  <c:v>Il n'y a pas eu de changements significatifs en lien avec la crise concernant notre communication</c:v>
                </c:pt>
              </c:strCache>
            </c:strRef>
          </c:cat>
          <c:val>
            <c:numRef>
              <c:f>Feuil1!$B$2:$B$5</c:f>
              <c:numCache>
                <c:formatCode>0%;\-0%;"-"</c:formatCode>
                <c:ptCount val="4"/>
                <c:pt idx="0">
                  <c:v>0.42</c:v>
                </c:pt>
                <c:pt idx="1">
                  <c:v>0.38200000000000001</c:v>
                </c:pt>
                <c:pt idx="2">
                  <c:v>0.10199999999999999</c:v>
                </c:pt>
                <c:pt idx="3">
                  <c:v>9.6000000000000002E-2</c:v>
                </c:pt>
              </c:numCache>
            </c:numRef>
          </c:val>
          <c:extLst>
            <c:ext xmlns:c16="http://schemas.microsoft.com/office/drawing/2014/chart" uri="{C3380CC4-5D6E-409C-BE32-E72D297353CC}">
              <c16:uniqueId val="{00000000-4201-4416-BD98-E4DE610EF1D1}"/>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1"/>
        <c:axPos val="l"/>
        <c:numFmt formatCode="General" sourceLinked="0"/>
        <c:majorTickMark val="out"/>
        <c:minorTickMark val="none"/>
        <c:tickLblPos val="low"/>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419399121378945"/>
          <c:y val="7.0771996634045889E-2"/>
          <c:w val="0.42580595313894315"/>
          <c:h val="0.89562794962824666"/>
        </c:manualLayout>
      </c:layout>
      <c:barChart>
        <c:barDir val="bar"/>
        <c:grouping val="clustered"/>
        <c:varyColors val="0"/>
        <c:ser>
          <c:idx val="0"/>
          <c:order val="0"/>
          <c:tx>
            <c:strRef>
              <c:f>Feuil1!$B$1</c:f>
              <c:strCache>
                <c:ptCount val="1"/>
                <c:pt idx="0">
                  <c:v>Total</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Il y a eu des changements profonds et durables qui persistent aujourd'hui</c:v>
                </c:pt>
                <c:pt idx="1">
                  <c:v>Il y a eu des changements ponctuels qui persistent aujourd'hui</c:v>
                </c:pt>
                <c:pt idx="2">
                  <c:v>Il y a eu des changements mais la communication est revenue comme avant la crise</c:v>
                </c:pt>
                <c:pt idx="3">
                  <c:v>Il n'y a pas eu de changements significatifs en lien avec la crise concernant notre communication</c:v>
                </c:pt>
              </c:strCache>
            </c:strRef>
          </c:cat>
          <c:val>
            <c:numRef>
              <c:f>Feuil1!$B$2:$B$5</c:f>
              <c:numCache>
                <c:formatCode>0%;\-0%;"-"</c:formatCode>
                <c:ptCount val="4"/>
                <c:pt idx="0">
                  <c:v>0.38500000000000001</c:v>
                </c:pt>
                <c:pt idx="1">
                  <c:v>0.36099999999999999</c:v>
                </c:pt>
                <c:pt idx="2">
                  <c:v>0.121</c:v>
                </c:pt>
                <c:pt idx="3">
                  <c:v>0.13200000000000001</c:v>
                </c:pt>
              </c:numCache>
            </c:numRef>
          </c:val>
          <c:extLst>
            <c:ext xmlns:c16="http://schemas.microsoft.com/office/drawing/2014/chart" uri="{C3380CC4-5D6E-409C-BE32-E72D297353CC}">
              <c16:uniqueId val="{00000000-7A31-492D-ACFC-0A5C03A51699}"/>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0"/>
        <c:axPos val="l"/>
        <c:numFmt formatCode="General" sourceLinked="0"/>
        <c:majorTickMark val="out"/>
        <c:minorTickMark val="none"/>
        <c:tickLblPos val="low"/>
        <c:txPr>
          <a:bodyPr/>
          <a:lstStyle/>
          <a:p>
            <a:pPr>
              <a:defRPr sz="1200" b="0">
                <a:solidFill>
                  <a:schemeClr val="bg1">
                    <a:lumMod val="50000"/>
                  </a:schemeClr>
                </a:solidFill>
                <a:latin typeface="Helvetica Neue UltraLight"/>
              </a:defRPr>
            </a:pPr>
            <a:endParaRPr lang="fr-FR"/>
          </a:p>
        </c:txPr>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419399121378945"/>
          <c:y val="7.0771996634045889E-2"/>
          <c:w val="0.42580595313894315"/>
          <c:h val="0.89562794962824666"/>
        </c:manualLayout>
      </c:layout>
      <c:barChart>
        <c:barDir val="bar"/>
        <c:grouping val="clustered"/>
        <c:varyColors val="0"/>
        <c:ser>
          <c:idx val="0"/>
          <c:order val="0"/>
          <c:tx>
            <c:strRef>
              <c:f>Feuil1!$B$1</c:f>
              <c:strCache>
                <c:ptCount val="1"/>
                <c:pt idx="0">
                  <c:v>Annonceurs</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Il y a eu des changements profonds et durables qui persistent aujourd'hui</c:v>
                </c:pt>
                <c:pt idx="1">
                  <c:v>Il y a eu des changements ponctuels qui persistent aujourd'hui</c:v>
                </c:pt>
                <c:pt idx="2">
                  <c:v>Il y a eu des changements mais la communication est revenue comme avant la crise</c:v>
                </c:pt>
                <c:pt idx="3">
                  <c:v>Il n'y a pas eu de changements significatifs en lien avec la crise concernant notre communication</c:v>
                </c:pt>
              </c:strCache>
            </c:strRef>
          </c:cat>
          <c:val>
            <c:numRef>
              <c:f>Feuil1!$B$2:$B$5</c:f>
              <c:numCache>
                <c:formatCode>0%;\-0%;"-"</c:formatCode>
                <c:ptCount val="4"/>
                <c:pt idx="0">
                  <c:v>0.36</c:v>
                </c:pt>
                <c:pt idx="1">
                  <c:v>0.34599999999999997</c:v>
                </c:pt>
                <c:pt idx="2">
                  <c:v>0.13600000000000001</c:v>
                </c:pt>
                <c:pt idx="3">
                  <c:v>0.159</c:v>
                </c:pt>
              </c:numCache>
            </c:numRef>
          </c:val>
          <c:extLst>
            <c:ext xmlns:c16="http://schemas.microsoft.com/office/drawing/2014/chart" uri="{C3380CC4-5D6E-409C-BE32-E72D297353CC}">
              <c16:uniqueId val="{00000000-BFA7-4A4A-A943-C2D8F5B9299E}"/>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1"/>
        <c:axPos val="l"/>
        <c:numFmt formatCode="General" sourceLinked="0"/>
        <c:majorTickMark val="out"/>
        <c:minorTickMark val="none"/>
        <c:tickLblPos val="low"/>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419399121378945"/>
          <c:y val="7.0771996634045889E-2"/>
          <c:w val="0.42580595313894315"/>
          <c:h val="0.89562794962824666"/>
        </c:manualLayout>
      </c:layout>
      <c:barChart>
        <c:barDir val="bar"/>
        <c:grouping val="clustered"/>
        <c:varyColors val="0"/>
        <c:ser>
          <c:idx val="0"/>
          <c:order val="0"/>
          <c:tx>
            <c:strRef>
              <c:f>Feuil1!$B$1</c:f>
              <c:strCache>
                <c:ptCount val="1"/>
                <c:pt idx="0">
                  <c:v>Prestataires</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Les relations de travail et la communication interne</c:v>
                </c:pt>
                <c:pt idx="1">
                  <c:v>Le format et le contenu des messages</c:v>
                </c:pt>
                <c:pt idx="2">
                  <c:v>La place de la communication dans l'organisation</c:v>
                </c:pt>
                <c:pt idx="3">
                  <c:v>La perception du métier et du rôle des communicants</c:v>
                </c:pt>
                <c:pt idx="4">
                  <c:v>Le budget et les moyens humains alloués à la communication</c:v>
                </c:pt>
              </c:strCache>
            </c:strRef>
          </c:cat>
          <c:val>
            <c:numRef>
              <c:f>Feuil1!$B$2:$B$6</c:f>
              <c:numCache>
                <c:formatCode>0%;\-0%;"-"</c:formatCode>
                <c:ptCount val="5"/>
                <c:pt idx="0">
                  <c:v>0.46500000000000002</c:v>
                </c:pt>
                <c:pt idx="1">
                  <c:v>0.29899999999999999</c:v>
                </c:pt>
                <c:pt idx="2">
                  <c:v>0.25</c:v>
                </c:pt>
                <c:pt idx="3">
                  <c:v>0.25</c:v>
                </c:pt>
                <c:pt idx="4">
                  <c:v>0.29199999999999998</c:v>
                </c:pt>
              </c:numCache>
            </c:numRef>
          </c:val>
          <c:extLst>
            <c:ext xmlns:c16="http://schemas.microsoft.com/office/drawing/2014/chart" uri="{C3380CC4-5D6E-409C-BE32-E72D297353CC}">
              <c16:uniqueId val="{00000000-6609-457A-9E33-0AC3083E7516}"/>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1"/>
        <c:axPos val="l"/>
        <c:numFmt formatCode="General" sourceLinked="0"/>
        <c:majorTickMark val="out"/>
        <c:minorTickMark val="none"/>
        <c:tickLblPos val="low"/>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59085470751741"/>
          <c:y val="1.9982982591220166E-2"/>
          <c:w val="0.49621513162959624"/>
          <c:h val="0.9792898694333465"/>
        </c:manualLayout>
      </c:layout>
      <c:barChart>
        <c:barDir val="bar"/>
        <c:grouping val="clustered"/>
        <c:varyColors val="0"/>
        <c:ser>
          <c:idx val="0"/>
          <c:order val="0"/>
          <c:tx>
            <c:strRef>
              <c:f>Feuil1!$B$1</c:f>
              <c:strCache>
                <c:ptCount val="1"/>
                <c:pt idx="0">
                  <c:v>Annonceurs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 budget et les moyens humains alloués à la communication </c:v>
                </c:pt>
                <c:pt idx="1">
                  <c:v>Les relations de travail et la communication interne</c:v>
                </c:pt>
                <c:pt idx="2">
                  <c:v>Le format et le contenu des messages</c:v>
                </c:pt>
                <c:pt idx="3">
                  <c:v>La place de la communication dans l'organisation </c:v>
                </c:pt>
                <c:pt idx="4">
                  <c:v>La perception du métier et du rôle des communicants</c:v>
                </c:pt>
              </c:strCache>
            </c:strRef>
          </c:cat>
          <c:val>
            <c:numRef>
              <c:f>Feuil1!$B$2:$B$6</c:f>
              <c:numCache>
                <c:formatCode>0.0;\-0.0;"-"</c:formatCode>
                <c:ptCount val="5"/>
                <c:pt idx="0">
                  <c:v>3.04</c:v>
                </c:pt>
                <c:pt idx="1">
                  <c:v>2.61</c:v>
                </c:pt>
                <c:pt idx="2">
                  <c:v>2.2999999999999998</c:v>
                </c:pt>
                <c:pt idx="3">
                  <c:v>2.2000000000000002</c:v>
                </c:pt>
                <c:pt idx="4">
                  <c:v>1.81</c:v>
                </c:pt>
              </c:numCache>
            </c:numRef>
          </c:val>
          <c:extLst>
            <c:ext xmlns:c16="http://schemas.microsoft.com/office/drawing/2014/chart" uri="{C3380CC4-5D6E-409C-BE32-E72D297353CC}">
              <c16:uniqueId val="{00000000-A5B6-478A-A1B3-05B9B8E5C0B3}"/>
            </c:ext>
          </c:extLst>
        </c:ser>
        <c:dLbls>
          <c:showLegendKey val="0"/>
          <c:showVal val="0"/>
          <c:showCatName val="0"/>
          <c:showSerName val="0"/>
          <c:showPercent val="0"/>
          <c:showBubbleSize val="0"/>
        </c:dLbls>
        <c:gapWidth val="75"/>
        <c:axId val="310600064"/>
        <c:axId val="310601600"/>
      </c:barChart>
      <c:catAx>
        <c:axId val="310600064"/>
        <c:scaling>
          <c:orientation val="maxMin"/>
        </c:scaling>
        <c:delete val="1"/>
        <c:axPos val="l"/>
        <c:numFmt formatCode="General" sourceLinked="0"/>
        <c:majorTickMark val="out"/>
        <c:minorTickMark val="none"/>
        <c:tickLblPos val="low"/>
        <c:crossAx val="310601600"/>
        <c:crosses val="autoZero"/>
        <c:auto val="1"/>
        <c:lblAlgn val="ctr"/>
        <c:lblOffset val="300"/>
        <c:noMultiLvlLbl val="0"/>
      </c:catAx>
      <c:valAx>
        <c:axId val="310601600"/>
        <c:scaling>
          <c:orientation val="minMax"/>
          <c:max val="6"/>
          <c:min val="0"/>
        </c:scaling>
        <c:delete val="1"/>
        <c:axPos val="t"/>
        <c:numFmt formatCode="0.0;\-0.0;&quot;-&quot;" sourceLinked="1"/>
        <c:majorTickMark val="out"/>
        <c:minorTickMark val="none"/>
        <c:tickLblPos val="nextTo"/>
        <c:crossAx val="310600064"/>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59085470751741"/>
          <c:y val="1.9982982591220166E-2"/>
          <c:w val="0.49621513162959624"/>
          <c:h val="0.94417346748452435"/>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Les relations de travail et la communication interne</c:v>
                </c:pt>
                <c:pt idx="1">
                  <c:v>Le format et le contenu des messages</c:v>
                </c:pt>
                <c:pt idx="2">
                  <c:v>La place de la communication dans l'organisation</c:v>
                </c:pt>
                <c:pt idx="3">
                  <c:v>La perception du métier et du rôle des communicants</c:v>
                </c:pt>
                <c:pt idx="4">
                  <c:v>Le budget et les moyens humains alloués à la communication</c:v>
                </c:pt>
              </c:strCache>
            </c:strRef>
          </c:cat>
          <c:val>
            <c:numRef>
              <c:f>Feuil1!$B$2:$B$6</c:f>
              <c:numCache>
                <c:formatCode>0.0;\-0.0;"-"</c:formatCode>
                <c:ptCount val="5"/>
                <c:pt idx="0">
                  <c:v>3.12</c:v>
                </c:pt>
                <c:pt idx="1">
                  <c:v>2.6</c:v>
                </c:pt>
                <c:pt idx="2">
                  <c:v>2.4</c:v>
                </c:pt>
                <c:pt idx="3">
                  <c:v>2.2400000000000002</c:v>
                </c:pt>
                <c:pt idx="4">
                  <c:v>2.1800000000000002</c:v>
                </c:pt>
              </c:numCache>
            </c:numRef>
          </c:val>
          <c:extLst>
            <c:ext xmlns:c16="http://schemas.microsoft.com/office/drawing/2014/chart" uri="{C3380CC4-5D6E-409C-BE32-E72D297353CC}">
              <c16:uniqueId val="{00000000-3F25-4054-A4B1-FEA42874AD89}"/>
            </c:ext>
          </c:extLst>
        </c:ser>
        <c:dLbls>
          <c:showLegendKey val="0"/>
          <c:showVal val="0"/>
          <c:showCatName val="0"/>
          <c:showSerName val="0"/>
          <c:showPercent val="0"/>
          <c:showBubbleSize val="0"/>
        </c:dLbls>
        <c:gapWidth val="75"/>
        <c:axId val="310600064"/>
        <c:axId val="310601600"/>
      </c:barChart>
      <c:catAx>
        <c:axId val="310600064"/>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310601600"/>
        <c:crosses val="autoZero"/>
        <c:auto val="1"/>
        <c:lblAlgn val="ctr"/>
        <c:lblOffset val="300"/>
        <c:noMultiLvlLbl val="0"/>
      </c:catAx>
      <c:valAx>
        <c:axId val="310601600"/>
        <c:scaling>
          <c:orientation val="minMax"/>
          <c:max val="6"/>
          <c:min val="0"/>
        </c:scaling>
        <c:delete val="1"/>
        <c:axPos val="t"/>
        <c:numFmt formatCode="0.0;\-0.0;&quot;-&quot;" sourceLinked="1"/>
        <c:majorTickMark val="out"/>
        <c:minorTickMark val="none"/>
        <c:tickLblPos val="nextTo"/>
        <c:crossAx val="310600064"/>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59085470751741"/>
          <c:y val="1.9982982591220166E-2"/>
          <c:w val="0.49621513162959624"/>
          <c:h val="0.9792898694333465"/>
        </c:manualLayout>
      </c:layout>
      <c:barChart>
        <c:barDir val="bar"/>
        <c:grouping val="clustered"/>
        <c:varyColors val="0"/>
        <c:ser>
          <c:idx val="0"/>
          <c:order val="0"/>
          <c:tx>
            <c:strRef>
              <c:f>Feuil1!$B$1</c:f>
              <c:strCache>
                <c:ptCount val="1"/>
                <c:pt idx="0">
                  <c:v>Prestataires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 budget et les moyens humains alloués à la communication </c:v>
                </c:pt>
                <c:pt idx="1">
                  <c:v>Les relations de travail et la communication interne</c:v>
                </c:pt>
                <c:pt idx="2">
                  <c:v>Le format et le contenu des messages</c:v>
                </c:pt>
                <c:pt idx="3">
                  <c:v>La place de la communication dans l'organisation </c:v>
                </c:pt>
                <c:pt idx="4">
                  <c:v>La perception du métier et du rôle des communicants</c:v>
                </c:pt>
              </c:strCache>
            </c:strRef>
          </c:cat>
          <c:val>
            <c:numRef>
              <c:f>Feuil1!$B$2:$B$6</c:f>
              <c:numCache>
                <c:formatCode>0.0;\-0.0;"-"</c:formatCode>
                <c:ptCount val="5"/>
                <c:pt idx="0">
                  <c:v>3.19</c:v>
                </c:pt>
                <c:pt idx="1">
                  <c:v>2.6</c:v>
                </c:pt>
                <c:pt idx="2">
                  <c:v>2.5</c:v>
                </c:pt>
                <c:pt idx="3">
                  <c:v>2.2799999999999998</c:v>
                </c:pt>
                <c:pt idx="4">
                  <c:v>2.56</c:v>
                </c:pt>
              </c:numCache>
            </c:numRef>
          </c:val>
          <c:extLst>
            <c:ext xmlns:c16="http://schemas.microsoft.com/office/drawing/2014/chart" uri="{C3380CC4-5D6E-409C-BE32-E72D297353CC}">
              <c16:uniqueId val="{00000000-FD6F-4273-A3CD-A5A74011AEB6}"/>
            </c:ext>
          </c:extLst>
        </c:ser>
        <c:dLbls>
          <c:showLegendKey val="0"/>
          <c:showVal val="0"/>
          <c:showCatName val="0"/>
          <c:showSerName val="0"/>
          <c:showPercent val="0"/>
          <c:showBubbleSize val="0"/>
        </c:dLbls>
        <c:gapWidth val="75"/>
        <c:axId val="310600064"/>
        <c:axId val="310601600"/>
      </c:barChart>
      <c:catAx>
        <c:axId val="310600064"/>
        <c:scaling>
          <c:orientation val="maxMin"/>
        </c:scaling>
        <c:delete val="1"/>
        <c:axPos val="l"/>
        <c:numFmt formatCode="General" sourceLinked="0"/>
        <c:majorTickMark val="out"/>
        <c:minorTickMark val="none"/>
        <c:tickLblPos val="low"/>
        <c:crossAx val="310601600"/>
        <c:crosses val="autoZero"/>
        <c:auto val="1"/>
        <c:lblAlgn val="ctr"/>
        <c:lblOffset val="300"/>
        <c:noMultiLvlLbl val="0"/>
      </c:catAx>
      <c:valAx>
        <c:axId val="310601600"/>
        <c:scaling>
          <c:orientation val="minMax"/>
          <c:max val="6"/>
          <c:min val="0"/>
        </c:scaling>
        <c:delete val="1"/>
        <c:axPos val="t"/>
        <c:numFmt formatCode="0.0;\-0.0;&quot;-&quot;" sourceLinked="1"/>
        <c:majorTickMark val="out"/>
        <c:minorTickMark val="none"/>
        <c:tickLblPos val="nextTo"/>
        <c:crossAx val="310600064"/>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22235693048543"/>
          <c:y val="4.7926041107640378E-2"/>
          <c:w val="0.57234719122355449"/>
          <c:h val="0.85154418894013595"/>
        </c:manualLayout>
      </c:layout>
      <c:barChart>
        <c:barDir val="bar"/>
        <c:grouping val="clustered"/>
        <c:varyColors val="0"/>
        <c:ser>
          <c:idx val="0"/>
          <c:order val="0"/>
          <c:tx>
            <c:strRef>
              <c:f>Feuil1!$B$1</c:f>
              <c:strCache>
                <c:ptCount val="1"/>
                <c:pt idx="0">
                  <c:v>2022 (N=)</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Moins de 6 salariés</c:v>
                </c:pt>
                <c:pt idx="1">
                  <c:v>De 6 à 9 salariés</c:v>
                </c:pt>
                <c:pt idx="2">
                  <c:v>De 10 à 49 salariés</c:v>
                </c:pt>
                <c:pt idx="3">
                  <c:v>De 50 à 99 salariés</c:v>
                </c:pt>
                <c:pt idx="4">
                  <c:v>100 à 199 salariés</c:v>
                </c:pt>
                <c:pt idx="5">
                  <c:v>200 salariés et +</c:v>
                </c:pt>
              </c:strCache>
            </c:strRef>
          </c:cat>
          <c:val>
            <c:numRef>
              <c:f>Feuil1!$B$2:$B$7</c:f>
              <c:numCache>
                <c:formatCode>0%;\-0%;"-"</c:formatCode>
                <c:ptCount val="6"/>
                <c:pt idx="0">
                  <c:v>0.41499999999999998</c:v>
                </c:pt>
                <c:pt idx="1">
                  <c:v>0.183</c:v>
                </c:pt>
                <c:pt idx="2">
                  <c:v>0.34100000000000003</c:v>
                </c:pt>
                <c:pt idx="3">
                  <c:v>1.2E-2</c:v>
                </c:pt>
                <c:pt idx="4">
                  <c:v>3.6999999999999998E-2</c:v>
                </c:pt>
                <c:pt idx="5">
                  <c:v>1.2E-2</c:v>
                </c:pt>
              </c:numCache>
            </c:numRef>
          </c:val>
          <c:extLst>
            <c:ext xmlns:c16="http://schemas.microsoft.com/office/drawing/2014/chart" uri="{C3380CC4-5D6E-409C-BE32-E72D297353CC}">
              <c16:uniqueId val="{00000000-95C2-4ED3-B45C-53B57A387FFE}"/>
            </c:ext>
          </c:extLst>
        </c:ser>
        <c:dLbls>
          <c:showLegendKey val="0"/>
          <c:showVal val="0"/>
          <c:showCatName val="0"/>
          <c:showSerName val="0"/>
          <c:showPercent val="0"/>
          <c:showBubbleSize val="0"/>
        </c:dLbls>
        <c:gapWidth val="75"/>
        <c:axId val="497407280"/>
        <c:axId val="497401008"/>
      </c:barChart>
      <c:catAx>
        <c:axId val="497407280"/>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497401008"/>
        <c:crosses val="autoZero"/>
        <c:auto val="1"/>
        <c:lblAlgn val="ctr"/>
        <c:lblOffset val="300"/>
        <c:noMultiLvlLbl val="0"/>
      </c:catAx>
      <c:valAx>
        <c:axId val="497401008"/>
        <c:scaling>
          <c:orientation val="minMax"/>
          <c:max val="1"/>
          <c:min val="0"/>
        </c:scaling>
        <c:delete val="1"/>
        <c:axPos val="t"/>
        <c:numFmt formatCode="0%;\-0%;&quot;-&quot;" sourceLinked="1"/>
        <c:majorTickMark val="out"/>
        <c:minorTickMark val="none"/>
        <c:tickLblPos val="nextTo"/>
        <c:crossAx val="497407280"/>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419399121378945"/>
          <c:y val="7.0771996634045889E-2"/>
          <c:w val="0.42580595313894315"/>
          <c:h val="0.89562794962824666"/>
        </c:manualLayout>
      </c:layout>
      <c:barChart>
        <c:barDir val="bar"/>
        <c:grouping val="clustered"/>
        <c:varyColors val="0"/>
        <c:ser>
          <c:idx val="0"/>
          <c:order val="0"/>
          <c:tx>
            <c:strRef>
              <c:f>Feuil1!$B$1</c:f>
              <c:strCache>
                <c:ptCount val="1"/>
                <c:pt idx="0">
                  <c:v>Total</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Les relations de travail et la communication interne</c:v>
                </c:pt>
                <c:pt idx="1">
                  <c:v>Le format et le contenu des messages</c:v>
                </c:pt>
                <c:pt idx="2">
                  <c:v>La place de la communication dans l'organisation</c:v>
                </c:pt>
                <c:pt idx="3">
                  <c:v>La perception du métier et du rôle des communicants</c:v>
                </c:pt>
                <c:pt idx="4">
                  <c:v>Le budget et les moyens humains alloués à la communication</c:v>
                </c:pt>
              </c:strCache>
            </c:strRef>
          </c:cat>
          <c:val>
            <c:numRef>
              <c:f>Feuil1!$B$2:$B$6</c:f>
              <c:numCache>
                <c:formatCode>0%;\-0%;"-"</c:formatCode>
                <c:ptCount val="5"/>
                <c:pt idx="0">
                  <c:v>0.45900000000000002</c:v>
                </c:pt>
                <c:pt idx="1">
                  <c:v>0.29699999999999999</c:v>
                </c:pt>
                <c:pt idx="2">
                  <c:v>0.247</c:v>
                </c:pt>
                <c:pt idx="3">
                  <c:v>0.222</c:v>
                </c:pt>
                <c:pt idx="4">
                  <c:v>0.222</c:v>
                </c:pt>
              </c:numCache>
            </c:numRef>
          </c:val>
          <c:extLst>
            <c:ext xmlns:c16="http://schemas.microsoft.com/office/drawing/2014/chart" uri="{C3380CC4-5D6E-409C-BE32-E72D297353CC}">
              <c16:uniqueId val="{00000000-BF9F-4D7C-8251-576087EE75B7}"/>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1"/>
        <c:axPos val="l"/>
        <c:numFmt formatCode="General" sourceLinked="0"/>
        <c:majorTickMark val="out"/>
        <c:minorTickMark val="none"/>
        <c:tickLblPos val="low"/>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419399121378945"/>
          <c:y val="7.0771996634045889E-2"/>
          <c:w val="0.42580595313894315"/>
          <c:h val="0.89562794962824666"/>
        </c:manualLayout>
      </c:layout>
      <c:barChart>
        <c:barDir val="bar"/>
        <c:grouping val="clustered"/>
        <c:varyColors val="0"/>
        <c:ser>
          <c:idx val="0"/>
          <c:order val="0"/>
          <c:tx>
            <c:strRef>
              <c:f>Feuil1!$B$1</c:f>
              <c:strCache>
                <c:ptCount val="1"/>
                <c:pt idx="0">
                  <c:v>Annonceurs</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Les relations de travail et la communication interne</c:v>
                </c:pt>
                <c:pt idx="1">
                  <c:v>Le format et le contenu des messages</c:v>
                </c:pt>
                <c:pt idx="2">
                  <c:v>La place de la communication dans l'organisation</c:v>
                </c:pt>
                <c:pt idx="3">
                  <c:v>La perception du métier et du rôle des communicants</c:v>
                </c:pt>
                <c:pt idx="4">
                  <c:v>Le budget et les moyens humains alloués à la communication</c:v>
                </c:pt>
              </c:strCache>
            </c:strRef>
          </c:cat>
          <c:val>
            <c:numRef>
              <c:f>Feuil1!$B$2:$B$6</c:f>
              <c:numCache>
                <c:formatCode>0%;\-0%;"-"</c:formatCode>
                <c:ptCount val="5"/>
                <c:pt idx="0">
                  <c:v>0.45500000000000002</c:v>
                </c:pt>
                <c:pt idx="1">
                  <c:v>0.29499999999999998</c:v>
                </c:pt>
                <c:pt idx="2">
                  <c:v>0.24399999999999999</c:v>
                </c:pt>
                <c:pt idx="3">
                  <c:v>0.19900000000000001</c:v>
                </c:pt>
                <c:pt idx="4">
                  <c:v>0.16500000000000001</c:v>
                </c:pt>
              </c:numCache>
            </c:numRef>
          </c:val>
          <c:extLst>
            <c:ext xmlns:c16="http://schemas.microsoft.com/office/drawing/2014/chart" uri="{C3380CC4-5D6E-409C-BE32-E72D297353CC}">
              <c16:uniqueId val="{00000000-2A41-40BE-BAFF-E1E195F3C0C0}"/>
            </c:ext>
          </c:extLst>
        </c:ser>
        <c:dLbls>
          <c:showLegendKey val="0"/>
          <c:showVal val="0"/>
          <c:showCatName val="0"/>
          <c:showSerName val="0"/>
          <c:showPercent val="0"/>
          <c:showBubbleSize val="0"/>
        </c:dLbls>
        <c:gapWidth val="75"/>
        <c:axId val="506245576"/>
        <c:axId val="506248712"/>
      </c:barChart>
      <c:catAx>
        <c:axId val="506245576"/>
        <c:scaling>
          <c:orientation val="maxMin"/>
        </c:scaling>
        <c:delete val="1"/>
        <c:axPos val="l"/>
        <c:numFmt formatCode="General" sourceLinked="0"/>
        <c:majorTickMark val="out"/>
        <c:minorTickMark val="none"/>
        <c:tickLblPos val="low"/>
        <c:crossAx val="506248712"/>
        <c:crosses val="autoZero"/>
        <c:auto val="1"/>
        <c:lblAlgn val="ctr"/>
        <c:lblOffset val="300"/>
        <c:noMultiLvlLbl val="0"/>
      </c:catAx>
      <c:valAx>
        <c:axId val="506248712"/>
        <c:scaling>
          <c:orientation val="minMax"/>
          <c:max val="1.2"/>
          <c:min val="0"/>
        </c:scaling>
        <c:delete val="1"/>
        <c:axPos val="t"/>
        <c:numFmt formatCode="0%;\-0%;&quot;-&quot;" sourceLinked="1"/>
        <c:majorTickMark val="out"/>
        <c:minorTickMark val="none"/>
        <c:tickLblPos val="nextTo"/>
        <c:crossAx val="5062455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59085470751741"/>
          <c:y val="1.9982982591220166E-2"/>
          <c:w val="0.49621513162959624"/>
          <c:h val="0.94417346748452435"/>
        </c:manualLayout>
      </c:layout>
      <c:barChart>
        <c:barDir val="bar"/>
        <c:grouping val="clustered"/>
        <c:varyColors val="0"/>
        <c:ser>
          <c:idx val="0"/>
          <c:order val="0"/>
          <c:tx>
            <c:strRef>
              <c:f>Feuil1!$B$1</c:f>
              <c:strCache>
                <c:ptCount val="1"/>
                <c:pt idx="0">
                  <c:v>Prestataires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 budget et les moyens humains alloués à la communication</c:v>
                </c:pt>
                <c:pt idx="1">
                  <c:v>La perception du métier et du rôle des communicants</c:v>
                </c:pt>
                <c:pt idx="2">
                  <c:v>La place de la communication dans l'organisation</c:v>
                </c:pt>
                <c:pt idx="3">
                  <c:v>Le format et le contenu des messages</c:v>
                </c:pt>
                <c:pt idx="4">
                  <c:v>Les relations de travail et la communication interne</c:v>
                </c:pt>
              </c:strCache>
            </c:strRef>
          </c:cat>
          <c:val>
            <c:numRef>
              <c:f>Feuil1!$B$2:$B$6</c:f>
              <c:numCache>
                <c:formatCode>0%;\-0%;"-"</c:formatCode>
                <c:ptCount val="5"/>
                <c:pt idx="0">
                  <c:v>0.13200000000000001</c:v>
                </c:pt>
                <c:pt idx="1">
                  <c:v>6.3E-2</c:v>
                </c:pt>
                <c:pt idx="2">
                  <c:v>0.09</c:v>
                </c:pt>
                <c:pt idx="3">
                  <c:v>8.3000000000000004E-2</c:v>
                </c:pt>
                <c:pt idx="4">
                  <c:v>0.18099999999999999</c:v>
                </c:pt>
              </c:numCache>
            </c:numRef>
          </c:val>
          <c:extLst>
            <c:ext xmlns:c16="http://schemas.microsoft.com/office/drawing/2014/chart" uri="{C3380CC4-5D6E-409C-BE32-E72D297353CC}">
              <c16:uniqueId val="{00000000-1BCE-4BD3-8A7B-83C6C5FF7C02}"/>
            </c:ext>
          </c:extLst>
        </c:ser>
        <c:dLbls>
          <c:showLegendKey val="0"/>
          <c:showVal val="0"/>
          <c:showCatName val="0"/>
          <c:showSerName val="0"/>
          <c:showPercent val="0"/>
          <c:showBubbleSize val="0"/>
        </c:dLbls>
        <c:gapWidth val="75"/>
        <c:axId val="310600064"/>
        <c:axId val="310601600"/>
      </c:barChart>
      <c:catAx>
        <c:axId val="310600064"/>
        <c:scaling>
          <c:orientation val="maxMin"/>
        </c:scaling>
        <c:delete val="1"/>
        <c:axPos val="l"/>
        <c:numFmt formatCode="General" sourceLinked="0"/>
        <c:majorTickMark val="out"/>
        <c:minorTickMark val="none"/>
        <c:tickLblPos val="low"/>
        <c:crossAx val="310601600"/>
        <c:crosses val="autoZero"/>
        <c:auto val="1"/>
        <c:lblAlgn val="ctr"/>
        <c:lblOffset val="300"/>
        <c:noMultiLvlLbl val="0"/>
      </c:catAx>
      <c:valAx>
        <c:axId val="310601600"/>
        <c:scaling>
          <c:orientation val="minMax"/>
          <c:max val="1"/>
          <c:min val="0"/>
        </c:scaling>
        <c:delete val="1"/>
        <c:axPos val="t"/>
        <c:numFmt formatCode="0%;\-0%;&quot;-&quot;" sourceLinked="1"/>
        <c:majorTickMark val="out"/>
        <c:minorTickMark val="none"/>
        <c:tickLblPos val="nextTo"/>
        <c:crossAx val="310600064"/>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59085470751741"/>
          <c:y val="1.9982982591220166E-2"/>
          <c:w val="0.49621513162959624"/>
          <c:h val="0.94417346748452435"/>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 budget et les moyens humains alloués à la communication</c:v>
                </c:pt>
                <c:pt idx="1">
                  <c:v>La perception du métier et du rôle des communicants</c:v>
                </c:pt>
                <c:pt idx="2">
                  <c:v>La place de la communication dans l'organisation</c:v>
                </c:pt>
                <c:pt idx="3">
                  <c:v>Le format et le contenu des messages</c:v>
                </c:pt>
                <c:pt idx="4">
                  <c:v>Les relations de travail et la communication interne</c:v>
                </c:pt>
              </c:strCache>
            </c:strRef>
          </c:cat>
          <c:val>
            <c:numRef>
              <c:f>Feuil1!$B$2:$B$6</c:f>
              <c:numCache>
                <c:formatCode>0%;\-0%;"-"</c:formatCode>
                <c:ptCount val="5"/>
                <c:pt idx="0">
                  <c:v>0.219</c:v>
                </c:pt>
                <c:pt idx="1">
                  <c:v>0.17799999999999999</c:v>
                </c:pt>
                <c:pt idx="2">
                  <c:v>0.13800000000000001</c:v>
                </c:pt>
                <c:pt idx="3">
                  <c:v>0.106</c:v>
                </c:pt>
                <c:pt idx="4">
                  <c:v>8.4000000000000005E-2</c:v>
                </c:pt>
              </c:numCache>
            </c:numRef>
          </c:val>
          <c:extLst>
            <c:ext xmlns:c16="http://schemas.microsoft.com/office/drawing/2014/chart" uri="{C3380CC4-5D6E-409C-BE32-E72D297353CC}">
              <c16:uniqueId val="{00000000-3F25-4054-A4B1-FEA42874AD89}"/>
            </c:ext>
          </c:extLst>
        </c:ser>
        <c:dLbls>
          <c:showLegendKey val="0"/>
          <c:showVal val="0"/>
          <c:showCatName val="0"/>
          <c:showSerName val="0"/>
          <c:showPercent val="0"/>
          <c:showBubbleSize val="0"/>
        </c:dLbls>
        <c:gapWidth val="75"/>
        <c:axId val="310600064"/>
        <c:axId val="310601600"/>
      </c:barChart>
      <c:catAx>
        <c:axId val="310600064"/>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310601600"/>
        <c:crosses val="autoZero"/>
        <c:auto val="1"/>
        <c:lblAlgn val="ctr"/>
        <c:lblOffset val="300"/>
        <c:noMultiLvlLbl val="0"/>
      </c:catAx>
      <c:valAx>
        <c:axId val="310601600"/>
        <c:scaling>
          <c:orientation val="minMax"/>
          <c:max val="1"/>
          <c:min val="0"/>
        </c:scaling>
        <c:delete val="1"/>
        <c:axPos val="t"/>
        <c:numFmt formatCode="0%;\-0%;&quot;-&quot;" sourceLinked="1"/>
        <c:majorTickMark val="out"/>
        <c:minorTickMark val="none"/>
        <c:tickLblPos val="nextTo"/>
        <c:crossAx val="310600064"/>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59085470751741"/>
          <c:y val="1.9982982591220166E-2"/>
          <c:w val="0.49621513162959624"/>
          <c:h val="0.94417346748452435"/>
        </c:manualLayout>
      </c:layout>
      <c:barChart>
        <c:barDir val="bar"/>
        <c:grouping val="clustered"/>
        <c:varyColors val="0"/>
        <c:ser>
          <c:idx val="0"/>
          <c:order val="0"/>
          <c:tx>
            <c:strRef>
              <c:f>Feuil1!$B$1</c:f>
              <c:strCache>
                <c:ptCount val="1"/>
                <c:pt idx="0">
                  <c:v>Annonceurs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 budget et les moyens humains alloués à la communication</c:v>
                </c:pt>
                <c:pt idx="1">
                  <c:v>La perception du métier et du rôle des communicants</c:v>
                </c:pt>
                <c:pt idx="2">
                  <c:v>La place de la communication dans l'organisation</c:v>
                </c:pt>
                <c:pt idx="3">
                  <c:v>Le format et le contenu des messages</c:v>
                </c:pt>
                <c:pt idx="4">
                  <c:v>Les relations de travail et la communication interne</c:v>
                </c:pt>
              </c:strCache>
            </c:strRef>
          </c:cat>
          <c:val>
            <c:numRef>
              <c:f>Feuil1!$B$2:$B$6</c:f>
              <c:numCache>
                <c:formatCode>0%;\-0%;"-"</c:formatCode>
                <c:ptCount val="5"/>
                <c:pt idx="0">
                  <c:v>0.28999999999999998</c:v>
                </c:pt>
                <c:pt idx="1">
                  <c:v>0.17599999999999999</c:v>
                </c:pt>
                <c:pt idx="2">
                  <c:v>0.17599999999999999</c:v>
                </c:pt>
                <c:pt idx="3">
                  <c:v>0.125</c:v>
                </c:pt>
                <c:pt idx="4">
                  <c:v>0.10199999999999999</c:v>
                </c:pt>
              </c:numCache>
            </c:numRef>
          </c:val>
          <c:extLst>
            <c:ext xmlns:c16="http://schemas.microsoft.com/office/drawing/2014/chart" uri="{C3380CC4-5D6E-409C-BE32-E72D297353CC}">
              <c16:uniqueId val="{00000000-6988-4B34-A720-58BB1F90007C}"/>
            </c:ext>
          </c:extLst>
        </c:ser>
        <c:dLbls>
          <c:showLegendKey val="0"/>
          <c:showVal val="0"/>
          <c:showCatName val="0"/>
          <c:showSerName val="0"/>
          <c:showPercent val="0"/>
          <c:showBubbleSize val="0"/>
        </c:dLbls>
        <c:gapWidth val="75"/>
        <c:axId val="310600064"/>
        <c:axId val="310601600"/>
      </c:barChart>
      <c:catAx>
        <c:axId val="310600064"/>
        <c:scaling>
          <c:orientation val="maxMin"/>
        </c:scaling>
        <c:delete val="1"/>
        <c:axPos val="l"/>
        <c:numFmt formatCode="General" sourceLinked="0"/>
        <c:majorTickMark val="out"/>
        <c:minorTickMark val="none"/>
        <c:tickLblPos val="low"/>
        <c:crossAx val="310601600"/>
        <c:crosses val="autoZero"/>
        <c:auto val="1"/>
        <c:lblAlgn val="ctr"/>
        <c:lblOffset val="300"/>
        <c:noMultiLvlLbl val="0"/>
      </c:catAx>
      <c:valAx>
        <c:axId val="310601600"/>
        <c:scaling>
          <c:orientation val="minMax"/>
          <c:max val="1"/>
          <c:min val="0"/>
        </c:scaling>
        <c:delete val="1"/>
        <c:axPos val="t"/>
        <c:numFmt formatCode="0%;\-0%;&quot;-&quot;" sourceLinked="1"/>
        <c:majorTickMark val="out"/>
        <c:minorTickMark val="none"/>
        <c:tickLblPos val="nextTo"/>
        <c:crossAx val="310600064"/>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3027454122098"/>
          <c:y val="4.5426271987625104E-2"/>
          <c:w val="0.41799609527824944"/>
          <c:h val="0.93083246161576594"/>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Les RH, recrutement, marque employeur</c:v>
                </c:pt>
                <c:pt idx="1">
                  <c:v>Télétravail, travail à distance</c:v>
                </c:pt>
                <c:pt idx="2">
                  <c:v>L'organisation du travail</c:v>
                </c:pt>
                <c:pt idx="3">
                  <c:v>Plus d'échanges en visio, moins de déplacements</c:v>
                </c:pt>
                <c:pt idx="4">
                  <c:v>Les relations humaines, internes et externes</c:v>
                </c:pt>
              </c:strCache>
            </c:strRef>
          </c:cat>
          <c:val>
            <c:numRef>
              <c:f>Feuil1!$B$2:$B$6</c:f>
              <c:numCache>
                <c:formatCode>0%;\-0%;"-"</c:formatCode>
                <c:ptCount val="5"/>
                <c:pt idx="0">
                  <c:v>0.314</c:v>
                </c:pt>
                <c:pt idx="1">
                  <c:v>0.19600000000000001</c:v>
                </c:pt>
                <c:pt idx="2">
                  <c:v>0.157</c:v>
                </c:pt>
                <c:pt idx="3">
                  <c:v>0.13700000000000001</c:v>
                </c:pt>
                <c:pt idx="4">
                  <c:v>9.8000000000000004E-2</c:v>
                </c:pt>
              </c:numCache>
            </c:numRef>
          </c:val>
          <c:extLst>
            <c:ext xmlns:c16="http://schemas.microsoft.com/office/drawing/2014/chart" uri="{C3380CC4-5D6E-409C-BE32-E72D297353CC}">
              <c16:uniqueId val="{00000000-09D6-49C4-8D4E-F86F88167A0E}"/>
            </c:ext>
          </c:extLst>
        </c:ser>
        <c:dLbls>
          <c:showLegendKey val="0"/>
          <c:showVal val="0"/>
          <c:showCatName val="0"/>
          <c:showSerName val="0"/>
          <c:showPercent val="0"/>
          <c:showBubbleSize val="0"/>
        </c:dLbls>
        <c:gapWidth val="75"/>
        <c:overlap val="-10"/>
        <c:axId val="192789888"/>
        <c:axId val="192791680"/>
      </c:barChart>
      <c:catAx>
        <c:axId val="192789888"/>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192791680"/>
        <c:crosses val="autoZero"/>
        <c:auto val="1"/>
        <c:lblAlgn val="ctr"/>
        <c:lblOffset val="300"/>
        <c:noMultiLvlLbl val="0"/>
      </c:catAx>
      <c:valAx>
        <c:axId val="192791680"/>
        <c:scaling>
          <c:orientation val="minMax"/>
          <c:max val="0.8"/>
          <c:min val="0"/>
        </c:scaling>
        <c:delete val="1"/>
        <c:axPos val="t"/>
        <c:numFmt formatCode="0%;\-0%;&quot;-&quot;" sourceLinked="1"/>
        <c:majorTickMark val="out"/>
        <c:minorTickMark val="none"/>
        <c:tickLblPos val="nextTo"/>
        <c:crossAx val="19278988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3027454122098"/>
          <c:y val="4.5426271987625104E-2"/>
          <c:w val="0.41799609527824944"/>
          <c:h val="0.93083246161576594"/>
        </c:manualLayout>
      </c:layout>
      <c:barChart>
        <c:barDir val="bar"/>
        <c:grouping val="clustered"/>
        <c:varyColors val="0"/>
        <c:ser>
          <c:idx val="0"/>
          <c:order val="0"/>
          <c:tx>
            <c:strRef>
              <c:f>Feuil1!$B$1</c:f>
              <c:strCache>
                <c:ptCount val="1"/>
                <c:pt idx="0">
                  <c:v>Annonceurs</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Les RH, recrutement, marque employeur</c:v>
                </c:pt>
                <c:pt idx="1">
                  <c:v>Télétravail, travail à distance</c:v>
                </c:pt>
                <c:pt idx="2">
                  <c:v>L'organisation du travail</c:v>
                </c:pt>
                <c:pt idx="3">
                  <c:v>Plus d'échanges en visio, moins de déplacements</c:v>
                </c:pt>
                <c:pt idx="4">
                  <c:v>Les relations humaines, internes et externes</c:v>
                </c:pt>
              </c:strCache>
            </c:strRef>
          </c:cat>
          <c:val>
            <c:numRef>
              <c:f>Feuil1!$B$2:$B$6</c:f>
              <c:numCache>
                <c:formatCode>0%;\-0%;"-"</c:formatCode>
                <c:ptCount val="5"/>
                <c:pt idx="0">
                  <c:v>0.25900000000000001</c:v>
                </c:pt>
                <c:pt idx="1">
                  <c:v>0.29599999999999999</c:v>
                </c:pt>
                <c:pt idx="2">
                  <c:v>0.111</c:v>
                </c:pt>
                <c:pt idx="3">
                  <c:v>0.14799999999999999</c:v>
                </c:pt>
                <c:pt idx="4">
                  <c:v>0.111</c:v>
                </c:pt>
              </c:numCache>
            </c:numRef>
          </c:val>
          <c:extLst>
            <c:ext xmlns:c16="http://schemas.microsoft.com/office/drawing/2014/chart" uri="{C3380CC4-5D6E-409C-BE32-E72D297353CC}">
              <c16:uniqueId val="{00000000-BEBB-43C4-83E5-2EAC9BF1A621}"/>
            </c:ext>
          </c:extLst>
        </c:ser>
        <c:dLbls>
          <c:showLegendKey val="0"/>
          <c:showVal val="0"/>
          <c:showCatName val="0"/>
          <c:showSerName val="0"/>
          <c:showPercent val="0"/>
          <c:showBubbleSize val="0"/>
        </c:dLbls>
        <c:gapWidth val="75"/>
        <c:overlap val="-10"/>
        <c:axId val="192789888"/>
        <c:axId val="192791680"/>
      </c:barChart>
      <c:catAx>
        <c:axId val="192789888"/>
        <c:scaling>
          <c:orientation val="maxMin"/>
        </c:scaling>
        <c:delete val="1"/>
        <c:axPos val="l"/>
        <c:numFmt formatCode="General" sourceLinked="0"/>
        <c:majorTickMark val="out"/>
        <c:minorTickMark val="none"/>
        <c:tickLblPos val="low"/>
        <c:crossAx val="192791680"/>
        <c:crosses val="autoZero"/>
        <c:auto val="1"/>
        <c:lblAlgn val="ctr"/>
        <c:lblOffset val="300"/>
        <c:noMultiLvlLbl val="0"/>
      </c:catAx>
      <c:valAx>
        <c:axId val="192791680"/>
        <c:scaling>
          <c:orientation val="minMax"/>
          <c:max val="0.8"/>
          <c:min val="0"/>
        </c:scaling>
        <c:delete val="1"/>
        <c:axPos val="t"/>
        <c:numFmt formatCode="0%;\-0%;&quot;-&quot;" sourceLinked="1"/>
        <c:majorTickMark val="out"/>
        <c:minorTickMark val="none"/>
        <c:tickLblPos val="nextTo"/>
        <c:crossAx val="19278988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3027454122098"/>
          <c:y val="4.5426271987625104E-2"/>
          <c:w val="0.41799609527824944"/>
          <c:h val="0.93083246161576594"/>
        </c:manualLayout>
      </c:layout>
      <c:barChart>
        <c:barDir val="bar"/>
        <c:grouping val="clustered"/>
        <c:varyColors val="0"/>
        <c:ser>
          <c:idx val="0"/>
          <c:order val="0"/>
          <c:tx>
            <c:strRef>
              <c:f>Feuil1!$B$1</c:f>
              <c:strCache>
                <c:ptCount val="1"/>
                <c:pt idx="0">
                  <c:v>Prestataires</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Les RH, recrutement, marque employeur</c:v>
                </c:pt>
                <c:pt idx="1">
                  <c:v>Télétravail, travail à distance</c:v>
                </c:pt>
                <c:pt idx="2">
                  <c:v>L'organisation du travail</c:v>
                </c:pt>
                <c:pt idx="3">
                  <c:v>Plus d'échanges en visio, moins de déplacements</c:v>
                </c:pt>
                <c:pt idx="4">
                  <c:v>Les relations humaines, internes et externes</c:v>
                </c:pt>
              </c:strCache>
            </c:strRef>
          </c:cat>
          <c:val>
            <c:numRef>
              <c:f>Feuil1!$B$2:$B$6</c:f>
              <c:numCache>
                <c:formatCode>0%;\-0%;"-"</c:formatCode>
                <c:ptCount val="5"/>
                <c:pt idx="0">
                  <c:v>0.375</c:v>
                </c:pt>
                <c:pt idx="1">
                  <c:v>8.3000000000000004E-2</c:v>
                </c:pt>
                <c:pt idx="2">
                  <c:v>0.20799999999999999</c:v>
                </c:pt>
                <c:pt idx="3">
                  <c:v>0.125</c:v>
                </c:pt>
                <c:pt idx="4">
                  <c:v>8.3000000000000004E-2</c:v>
                </c:pt>
              </c:numCache>
            </c:numRef>
          </c:val>
          <c:extLst>
            <c:ext xmlns:c16="http://schemas.microsoft.com/office/drawing/2014/chart" uri="{C3380CC4-5D6E-409C-BE32-E72D297353CC}">
              <c16:uniqueId val="{00000000-DE83-41DF-B9A1-FABFB6E23DB3}"/>
            </c:ext>
          </c:extLst>
        </c:ser>
        <c:dLbls>
          <c:showLegendKey val="0"/>
          <c:showVal val="0"/>
          <c:showCatName val="0"/>
          <c:showSerName val="0"/>
          <c:showPercent val="0"/>
          <c:showBubbleSize val="0"/>
        </c:dLbls>
        <c:gapWidth val="75"/>
        <c:overlap val="-10"/>
        <c:axId val="192789888"/>
        <c:axId val="192791680"/>
      </c:barChart>
      <c:catAx>
        <c:axId val="192789888"/>
        <c:scaling>
          <c:orientation val="maxMin"/>
        </c:scaling>
        <c:delete val="1"/>
        <c:axPos val="l"/>
        <c:numFmt formatCode="General" sourceLinked="0"/>
        <c:majorTickMark val="out"/>
        <c:minorTickMark val="none"/>
        <c:tickLblPos val="low"/>
        <c:crossAx val="192791680"/>
        <c:crosses val="autoZero"/>
        <c:auto val="1"/>
        <c:lblAlgn val="ctr"/>
        <c:lblOffset val="300"/>
        <c:noMultiLvlLbl val="0"/>
      </c:catAx>
      <c:valAx>
        <c:axId val="192791680"/>
        <c:scaling>
          <c:orientation val="minMax"/>
          <c:max val="0.8"/>
          <c:min val="0"/>
        </c:scaling>
        <c:delete val="1"/>
        <c:axPos val="t"/>
        <c:numFmt formatCode="0%;\-0%;&quot;-&quot;" sourceLinked="1"/>
        <c:majorTickMark val="out"/>
        <c:minorTickMark val="none"/>
        <c:tickLblPos val="nextTo"/>
        <c:crossAx val="19278988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44760733521187"/>
          <c:y val="5.1848177626134265E-2"/>
          <c:w val="0.50055239266478802"/>
          <c:h val="0.88564366121044136"/>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Aujourd'hui, les collaborateurs sont en attente de davantage d'attention et de lien social</c:v>
                </c:pt>
                <c:pt idx="1">
                  <c:v>A l'occasion de la gestion de crise, la communication a vu son importance stratégique reconnue au niveau de la direction</c:v>
                </c:pt>
                <c:pt idx="2">
                  <c:v>La communication interne sort renforcée de la crise</c:v>
                </c:pt>
                <c:pt idx="3">
                  <c:v>Le retour des collaborateurs en entreprise pose certaines difficultés (*)</c:v>
                </c:pt>
                <c:pt idx="4">
                  <c:v>Les budgets alloués à la communication digitale ont augmenté</c:v>
                </c:pt>
                <c:pt idx="5">
                  <c:v>Les confinements et le télétravail ont éloigné les salariés et déshumanisé les relations entre collègues</c:v>
                </c:pt>
                <c:pt idx="6">
                  <c:v>Le rôle du communicant et ses activités sont aujourd'hui mieux reconnus</c:v>
                </c:pt>
                <c:pt idx="7">
                  <c:v>Face à la crise, les liens se sont consolidés et aujourd'hui les relations de travail sont renforcées</c:v>
                </c:pt>
                <c:pt idx="8">
                  <c:v>Aujourd'hui, la crise est oubliée et la communication a retrouvé son état antérieur</c:v>
                </c:pt>
              </c:strCache>
            </c:strRef>
          </c:cat>
          <c:val>
            <c:numRef>
              <c:f>Feuil1!$B$2:$B$10</c:f>
              <c:numCache>
                <c:formatCode>0%;\-0%;"-"</c:formatCode>
                <c:ptCount val="9"/>
                <c:pt idx="0">
                  <c:v>0.92500000000000004</c:v>
                </c:pt>
                <c:pt idx="1">
                  <c:v>0.73599999999999999</c:v>
                </c:pt>
                <c:pt idx="2">
                  <c:v>0.61799999999999999</c:v>
                </c:pt>
                <c:pt idx="3">
                  <c:v>0.59499999999999997</c:v>
                </c:pt>
                <c:pt idx="4">
                  <c:v>0.58699999999999997</c:v>
                </c:pt>
                <c:pt idx="5">
                  <c:v>0.55999999999999994</c:v>
                </c:pt>
                <c:pt idx="6">
                  <c:v>0.48199999999999998</c:v>
                </c:pt>
                <c:pt idx="7">
                  <c:v>0.38899999999999996</c:v>
                </c:pt>
                <c:pt idx="8">
                  <c:v>0.34599999999999997</c:v>
                </c:pt>
              </c:numCache>
            </c:numRef>
          </c:val>
          <c:extLst>
            <c:ext xmlns:c16="http://schemas.microsoft.com/office/drawing/2014/chart" uri="{C3380CC4-5D6E-409C-BE32-E72D297353CC}">
              <c16:uniqueId val="{00000000-7331-4628-B4B0-3DDB8137E683}"/>
            </c:ext>
          </c:extLst>
        </c:ser>
        <c:dLbls>
          <c:showLegendKey val="0"/>
          <c:showVal val="0"/>
          <c:showCatName val="0"/>
          <c:showSerName val="0"/>
          <c:showPercent val="0"/>
          <c:showBubbleSize val="0"/>
        </c:dLbls>
        <c:gapWidth val="75"/>
        <c:axId val="192574592"/>
        <c:axId val="192576128"/>
      </c:barChart>
      <c:catAx>
        <c:axId val="192574592"/>
        <c:scaling>
          <c:orientation val="maxMin"/>
        </c:scaling>
        <c:delete val="0"/>
        <c:axPos val="l"/>
        <c:numFmt formatCode="General" sourceLinked="0"/>
        <c:majorTickMark val="out"/>
        <c:minorTickMark val="none"/>
        <c:tickLblPos val="low"/>
        <c:txPr>
          <a:bodyPr/>
          <a:lstStyle/>
          <a:p>
            <a:pPr>
              <a:defRPr sz="1000" b="0">
                <a:solidFill>
                  <a:schemeClr val="bg1">
                    <a:lumMod val="50000"/>
                  </a:schemeClr>
                </a:solidFill>
                <a:latin typeface="Helvetica Neue UltraLight"/>
              </a:defRPr>
            </a:pPr>
            <a:endParaRPr lang="fr-FR"/>
          </a:p>
        </c:txPr>
        <c:crossAx val="192576128"/>
        <c:crosses val="autoZero"/>
        <c:auto val="1"/>
        <c:lblAlgn val="ctr"/>
        <c:lblOffset val="300"/>
        <c:noMultiLvlLbl val="0"/>
      </c:catAx>
      <c:valAx>
        <c:axId val="192576128"/>
        <c:scaling>
          <c:orientation val="minMax"/>
          <c:max val="1.2"/>
          <c:min val="0"/>
        </c:scaling>
        <c:delete val="1"/>
        <c:axPos val="t"/>
        <c:numFmt formatCode="0%;\-0%;&quot;-&quot;" sourceLinked="1"/>
        <c:majorTickMark val="out"/>
        <c:minorTickMark val="none"/>
        <c:tickLblPos val="nextTo"/>
        <c:crossAx val="192574592"/>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44760733521187"/>
          <c:y val="5.1848177626134265E-2"/>
          <c:w val="0.50055239266478802"/>
          <c:h val="0.88564366121044136"/>
        </c:manualLayout>
      </c:layout>
      <c:barChart>
        <c:barDir val="bar"/>
        <c:grouping val="clustered"/>
        <c:varyColors val="0"/>
        <c:ser>
          <c:idx val="0"/>
          <c:order val="0"/>
          <c:tx>
            <c:strRef>
              <c:f>Feuil1!$B$1</c:f>
              <c:strCache>
                <c:ptCount val="1"/>
                <c:pt idx="0">
                  <c:v>Annonceurs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Aujourd'hui, les collaborateurs sont en attente de davantage d'attention et de lien social</c:v>
                </c:pt>
                <c:pt idx="1">
                  <c:v>A l'occasion de la gestion de crise, la communication a vu son importance stratégique reconnue au niveau de la direction</c:v>
                </c:pt>
                <c:pt idx="2">
                  <c:v>La communication interne sort renforcée de la crise.</c:v>
                </c:pt>
                <c:pt idx="3">
                  <c:v>Le retour des collaborateurs en entreprise pose certaines difficultés (*)</c:v>
                </c:pt>
                <c:pt idx="4">
                  <c:v>Les budgets alloués à la communication digitale ont augmenté.</c:v>
                </c:pt>
                <c:pt idx="5">
                  <c:v>Les confinements et le télétravail ont éloigné les salariés et déshumanisé les relations entre collègues.</c:v>
                </c:pt>
                <c:pt idx="6">
                  <c:v>Le rôle du communicant et ses activités sont aujourd'hui mieux reconnus</c:v>
                </c:pt>
                <c:pt idx="7">
                  <c:v>Face à la crise, les liens se sont consolidés et aujourd'hui les relations de travail sont renforcées.</c:v>
                </c:pt>
                <c:pt idx="8">
                  <c:v>Aujourd'hui, la crise est oubliée et la communication a retrouvé son état antérieur</c:v>
                </c:pt>
              </c:strCache>
            </c:strRef>
          </c:cat>
          <c:val>
            <c:numRef>
              <c:f>Feuil1!$B$2:$B$10</c:f>
              <c:numCache>
                <c:formatCode>0%;\-0%;"-"</c:formatCode>
                <c:ptCount val="9"/>
                <c:pt idx="0">
                  <c:v>0.89799999999999991</c:v>
                </c:pt>
                <c:pt idx="1">
                  <c:v>0.73199999999999998</c:v>
                </c:pt>
                <c:pt idx="2">
                  <c:v>0.58400000000000007</c:v>
                </c:pt>
                <c:pt idx="3">
                  <c:v>0.52800000000000002</c:v>
                </c:pt>
                <c:pt idx="4">
                  <c:v>0.50600000000000001</c:v>
                </c:pt>
                <c:pt idx="5">
                  <c:v>0.50900000000000001</c:v>
                </c:pt>
                <c:pt idx="6">
                  <c:v>0.48699999999999999</c:v>
                </c:pt>
                <c:pt idx="7">
                  <c:v>0.38899999999999996</c:v>
                </c:pt>
                <c:pt idx="8">
                  <c:v>0.37</c:v>
                </c:pt>
              </c:numCache>
            </c:numRef>
          </c:val>
          <c:extLst>
            <c:ext xmlns:c16="http://schemas.microsoft.com/office/drawing/2014/chart" uri="{C3380CC4-5D6E-409C-BE32-E72D297353CC}">
              <c16:uniqueId val="{00000000-8C66-496D-97F6-7621B0E4F0CE}"/>
            </c:ext>
          </c:extLst>
        </c:ser>
        <c:dLbls>
          <c:showLegendKey val="0"/>
          <c:showVal val="0"/>
          <c:showCatName val="0"/>
          <c:showSerName val="0"/>
          <c:showPercent val="0"/>
          <c:showBubbleSize val="0"/>
        </c:dLbls>
        <c:gapWidth val="75"/>
        <c:axId val="192574592"/>
        <c:axId val="192576128"/>
      </c:barChart>
      <c:catAx>
        <c:axId val="192574592"/>
        <c:scaling>
          <c:orientation val="maxMin"/>
        </c:scaling>
        <c:delete val="1"/>
        <c:axPos val="l"/>
        <c:numFmt formatCode="General" sourceLinked="0"/>
        <c:majorTickMark val="out"/>
        <c:minorTickMark val="none"/>
        <c:tickLblPos val="low"/>
        <c:crossAx val="192576128"/>
        <c:crosses val="autoZero"/>
        <c:auto val="1"/>
        <c:lblAlgn val="ctr"/>
        <c:lblOffset val="300"/>
        <c:noMultiLvlLbl val="0"/>
      </c:catAx>
      <c:valAx>
        <c:axId val="192576128"/>
        <c:scaling>
          <c:orientation val="minMax"/>
          <c:max val="1.2"/>
          <c:min val="0"/>
        </c:scaling>
        <c:delete val="1"/>
        <c:axPos val="t"/>
        <c:numFmt formatCode="0%;\-0%;&quot;-&quot;" sourceLinked="1"/>
        <c:majorTickMark val="out"/>
        <c:minorTickMark val="none"/>
        <c:tickLblPos val="nextTo"/>
        <c:crossAx val="192574592"/>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87294237910801"/>
          <c:y val="8.1208417643941197E-2"/>
          <c:w val="0.49216987234985199"/>
          <c:h val="0.86025482596651404"/>
        </c:manualLayout>
      </c:layout>
      <c:barChart>
        <c:barDir val="bar"/>
        <c:grouping val="clustered"/>
        <c:varyColors val="0"/>
        <c:ser>
          <c:idx val="0"/>
          <c:order val="0"/>
          <c:tx>
            <c:strRef>
              <c:f>Feuil1!$B$1</c:f>
              <c:strCache>
                <c:ptCount val="1"/>
                <c:pt idx="0">
                  <c:v>2022 (N=)</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Moins d’1 million d’euros</c:v>
                </c:pt>
                <c:pt idx="1">
                  <c:v>De 1 à 1,9 millions d’euros</c:v>
                </c:pt>
                <c:pt idx="2">
                  <c:v>De 2 à 4,9 millions d’euros</c:v>
                </c:pt>
                <c:pt idx="3">
                  <c:v>De 5 à 9,9 millions d’euros</c:v>
                </c:pt>
                <c:pt idx="4">
                  <c:v>De 10 à 19,9 millions d’euros</c:v>
                </c:pt>
                <c:pt idx="5">
                  <c:v>De 20 à 100 millions d’euros</c:v>
                </c:pt>
                <c:pt idx="6">
                  <c:v>Plus de 100 millions d’euros</c:v>
                </c:pt>
              </c:strCache>
            </c:strRef>
          </c:cat>
          <c:val>
            <c:numRef>
              <c:f>Feuil1!$B$2:$B$8</c:f>
              <c:numCache>
                <c:formatCode>0%;\-0%;"-"</c:formatCode>
                <c:ptCount val="7"/>
                <c:pt idx="0">
                  <c:v>0.30599999999999999</c:v>
                </c:pt>
                <c:pt idx="1">
                  <c:v>0.121</c:v>
                </c:pt>
                <c:pt idx="2">
                  <c:v>0.14499999999999999</c:v>
                </c:pt>
                <c:pt idx="3">
                  <c:v>7.2999999999999995E-2</c:v>
                </c:pt>
                <c:pt idx="4">
                  <c:v>6.5000000000000002E-2</c:v>
                </c:pt>
                <c:pt idx="5">
                  <c:v>0.14499999999999999</c:v>
                </c:pt>
                <c:pt idx="6">
                  <c:v>0.14499999999999999</c:v>
                </c:pt>
              </c:numCache>
            </c:numRef>
          </c:val>
          <c:extLst>
            <c:ext xmlns:c16="http://schemas.microsoft.com/office/drawing/2014/chart" uri="{C3380CC4-5D6E-409C-BE32-E72D297353CC}">
              <c16:uniqueId val="{00000001-4BEE-4871-B526-C527E8942BCD}"/>
            </c:ext>
          </c:extLst>
        </c:ser>
        <c:dLbls>
          <c:showLegendKey val="0"/>
          <c:showVal val="0"/>
          <c:showCatName val="0"/>
          <c:showSerName val="0"/>
          <c:showPercent val="0"/>
          <c:showBubbleSize val="0"/>
        </c:dLbls>
        <c:gapWidth val="75"/>
        <c:axId val="491839896"/>
        <c:axId val="391043744"/>
      </c:barChart>
      <c:catAx>
        <c:axId val="491839896"/>
        <c:scaling>
          <c:orientation val="maxMin"/>
        </c:scaling>
        <c:delete val="0"/>
        <c:axPos val="l"/>
        <c:numFmt formatCode="General" sourceLinked="0"/>
        <c:majorTickMark val="out"/>
        <c:minorTickMark val="none"/>
        <c:tickLblPos val="low"/>
        <c:txPr>
          <a:bodyPr/>
          <a:lstStyle/>
          <a:p>
            <a:pPr>
              <a:defRPr sz="1200" b="0">
                <a:solidFill>
                  <a:schemeClr val="bg1">
                    <a:lumMod val="50000"/>
                  </a:schemeClr>
                </a:solidFill>
                <a:latin typeface="Helvetica Neue UltraLight"/>
              </a:defRPr>
            </a:pPr>
            <a:endParaRPr lang="fr-FR"/>
          </a:p>
        </c:txPr>
        <c:crossAx val="391043744"/>
        <c:crosses val="autoZero"/>
        <c:auto val="1"/>
        <c:lblAlgn val="ctr"/>
        <c:lblOffset val="300"/>
        <c:noMultiLvlLbl val="0"/>
      </c:catAx>
      <c:valAx>
        <c:axId val="391043744"/>
        <c:scaling>
          <c:orientation val="minMax"/>
          <c:max val="0.8"/>
          <c:min val="0"/>
        </c:scaling>
        <c:delete val="1"/>
        <c:axPos val="t"/>
        <c:numFmt formatCode="0%;\-0%;&quot;-&quot;" sourceLinked="1"/>
        <c:majorTickMark val="out"/>
        <c:minorTickMark val="none"/>
        <c:tickLblPos val="nextTo"/>
        <c:crossAx val="49183989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44760733521187"/>
          <c:y val="5.1848177626134265E-2"/>
          <c:w val="0.50055239266478802"/>
          <c:h val="0.88564366121044136"/>
        </c:manualLayout>
      </c:layout>
      <c:barChart>
        <c:barDir val="bar"/>
        <c:grouping val="clustered"/>
        <c:varyColors val="0"/>
        <c:ser>
          <c:idx val="0"/>
          <c:order val="0"/>
          <c:tx>
            <c:strRef>
              <c:f>Feuil1!$B$1</c:f>
              <c:strCache>
                <c:ptCount val="1"/>
                <c:pt idx="0">
                  <c:v>Prestataires</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Aujourd'hui, les collaborateurs sont en attente de davantage d'attention et de lien social</c:v>
                </c:pt>
                <c:pt idx="1">
                  <c:v>A l'occasion de la gestion de crise, la communication a vu son importance stratégique reconnue au niveau de la direction</c:v>
                </c:pt>
                <c:pt idx="2">
                  <c:v>La communication interne sort renforcée de la crise.</c:v>
                </c:pt>
                <c:pt idx="3">
                  <c:v>Le retour des collaborateurs en entreprise pose certaines difficultés (*)</c:v>
                </c:pt>
                <c:pt idx="4">
                  <c:v>Les budgets alloués à la communication digitale ont augmenté.</c:v>
                </c:pt>
                <c:pt idx="5">
                  <c:v>Les confinements et le télétravail ont éloigné les salariés et déshumanisé les relations entre collègues.</c:v>
                </c:pt>
                <c:pt idx="6">
                  <c:v>Le rôle du communicant et ses activités sont aujourd'hui mieux reconnus</c:v>
                </c:pt>
                <c:pt idx="7">
                  <c:v>Face à la crise, les liens se sont consolidés et aujourd'hui les relations de travail sont renforcées.</c:v>
                </c:pt>
                <c:pt idx="8">
                  <c:v>Aujourd'hui, la crise est oubliée et la communication a retrouvé son état antérieur</c:v>
                </c:pt>
              </c:strCache>
            </c:strRef>
          </c:cat>
          <c:val>
            <c:numRef>
              <c:f>Feuil1!$B$2:$B$10</c:f>
              <c:numCache>
                <c:formatCode>0%;\-0%;"-"</c:formatCode>
                <c:ptCount val="9"/>
                <c:pt idx="0">
                  <c:v>0.96199999999999997</c:v>
                </c:pt>
                <c:pt idx="1">
                  <c:v>0.74199999999999999</c:v>
                </c:pt>
                <c:pt idx="2">
                  <c:v>0.66600000000000004</c:v>
                </c:pt>
                <c:pt idx="3">
                  <c:v>0.69</c:v>
                </c:pt>
                <c:pt idx="4">
                  <c:v>0.69</c:v>
                </c:pt>
                <c:pt idx="5">
                  <c:v>0.625</c:v>
                </c:pt>
                <c:pt idx="6">
                  <c:v>0.47399999999999998</c:v>
                </c:pt>
                <c:pt idx="7">
                  <c:v>0.38700000000000001</c:v>
                </c:pt>
                <c:pt idx="8">
                  <c:v>0.318</c:v>
                </c:pt>
              </c:numCache>
            </c:numRef>
          </c:val>
          <c:extLst>
            <c:ext xmlns:c16="http://schemas.microsoft.com/office/drawing/2014/chart" uri="{C3380CC4-5D6E-409C-BE32-E72D297353CC}">
              <c16:uniqueId val="{00000000-F3F3-4440-9880-A797F9FA6ACA}"/>
            </c:ext>
          </c:extLst>
        </c:ser>
        <c:dLbls>
          <c:showLegendKey val="0"/>
          <c:showVal val="0"/>
          <c:showCatName val="0"/>
          <c:showSerName val="0"/>
          <c:showPercent val="0"/>
          <c:showBubbleSize val="0"/>
        </c:dLbls>
        <c:gapWidth val="75"/>
        <c:axId val="192574592"/>
        <c:axId val="192576128"/>
      </c:barChart>
      <c:catAx>
        <c:axId val="192574592"/>
        <c:scaling>
          <c:orientation val="maxMin"/>
        </c:scaling>
        <c:delete val="1"/>
        <c:axPos val="l"/>
        <c:numFmt formatCode="General" sourceLinked="0"/>
        <c:majorTickMark val="out"/>
        <c:minorTickMark val="none"/>
        <c:tickLblPos val="low"/>
        <c:crossAx val="192576128"/>
        <c:crosses val="autoZero"/>
        <c:auto val="1"/>
        <c:lblAlgn val="ctr"/>
        <c:lblOffset val="300"/>
        <c:noMultiLvlLbl val="0"/>
      </c:catAx>
      <c:valAx>
        <c:axId val="192576128"/>
        <c:scaling>
          <c:orientation val="minMax"/>
          <c:max val="1.2"/>
          <c:min val="0"/>
        </c:scaling>
        <c:delete val="1"/>
        <c:axPos val="t"/>
        <c:numFmt formatCode="0%;\-0%;&quot;-&quot;" sourceLinked="1"/>
        <c:majorTickMark val="out"/>
        <c:minorTickMark val="none"/>
        <c:tickLblPos val="nextTo"/>
        <c:crossAx val="192574592"/>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3027454122098"/>
          <c:y val="4.5426271987625104E-2"/>
          <c:w val="0.41799609527824944"/>
          <c:h val="0.93083246161576594"/>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Développement et renforcement de la présence sur les réseaux sociaux</c:v>
                </c:pt>
                <c:pt idx="1">
                  <c:v>Production de nouveaux formats de communication (webinaire, podcast)</c:v>
                </c:pt>
                <c:pt idx="2">
                  <c:v>Développement de la marque employeur</c:v>
                </c:pt>
                <c:pt idx="3">
                  <c:v>Refonte du site internet</c:v>
                </c:pt>
                <c:pt idx="4">
                  <c:v>Développement de la communication interne</c:v>
                </c:pt>
                <c:pt idx="5">
                  <c:v>Projets RSE (*)</c:v>
                </c:pt>
                <c:pt idx="6">
                  <c:v>Stratégie Média et achat d’espace</c:v>
                </c:pt>
              </c:strCache>
            </c:strRef>
          </c:cat>
          <c:val>
            <c:numRef>
              <c:f>Feuil1!$B$2:$B$8</c:f>
              <c:numCache>
                <c:formatCode>0%;\-0%;"-"</c:formatCode>
                <c:ptCount val="7"/>
                <c:pt idx="0">
                  <c:v>0.66900000000000004</c:v>
                </c:pt>
                <c:pt idx="1">
                  <c:v>0.58499999999999996</c:v>
                </c:pt>
                <c:pt idx="2">
                  <c:v>0.45100000000000001</c:v>
                </c:pt>
                <c:pt idx="3">
                  <c:v>0.40799999999999997</c:v>
                </c:pt>
                <c:pt idx="4">
                  <c:v>0.40799999999999997</c:v>
                </c:pt>
                <c:pt idx="5">
                  <c:v>0.23200000000000001</c:v>
                </c:pt>
                <c:pt idx="6">
                  <c:v>0.17599999999999999</c:v>
                </c:pt>
              </c:numCache>
            </c:numRef>
          </c:val>
          <c:extLst>
            <c:ext xmlns:c16="http://schemas.microsoft.com/office/drawing/2014/chart" uri="{C3380CC4-5D6E-409C-BE32-E72D297353CC}">
              <c16:uniqueId val="{00000000-C418-4234-A44C-A98C9158225D}"/>
            </c:ext>
          </c:extLst>
        </c:ser>
        <c:dLbls>
          <c:showLegendKey val="0"/>
          <c:showVal val="0"/>
          <c:showCatName val="0"/>
          <c:showSerName val="0"/>
          <c:showPercent val="0"/>
          <c:showBubbleSize val="0"/>
        </c:dLbls>
        <c:gapWidth val="75"/>
        <c:overlap val="-10"/>
        <c:axId val="192789888"/>
        <c:axId val="192791680"/>
      </c:barChart>
      <c:catAx>
        <c:axId val="192789888"/>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192791680"/>
        <c:crosses val="autoZero"/>
        <c:auto val="1"/>
        <c:lblAlgn val="ctr"/>
        <c:lblOffset val="300"/>
        <c:noMultiLvlLbl val="0"/>
      </c:catAx>
      <c:valAx>
        <c:axId val="192791680"/>
        <c:scaling>
          <c:orientation val="minMax"/>
          <c:max val="0.8"/>
          <c:min val="0"/>
        </c:scaling>
        <c:delete val="1"/>
        <c:axPos val="t"/>
        <c:numFmt formatCode="0%;\-0%;&quot;-&quot;" sourceLinked="1"/>
        <c:majorTickMark val="out"/>
        <c:minorTickMark val="none"/>
        <c:tickLblPos val="nextTo"/>
        <c:crossAx val="19278988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826628125550272"/>
          <c:y val="3.7588998644928415E-2"/>
          <c:w val="0.39425583810594994"/>
          <c:h val="0.95465560711296671"/>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2"/>
                <c:pt idx="0">
                  <c:v>Davantage de digital, numérique (outil, stratégie)</c:v>
                </c:pt>
                <c:pt idx="1">
                  <c:v>RSE, communication responsable et éthique</c:v>
                </c:pt>
                <c:pt idx="2">
                  <c:v>Pressurisation, charge de travail, effectifs réduits, manque de moyens</c:v>
                </c:pt>
                <c:pt idx="3">
                  <c:v>Accélération, rapidité, réactivité, instantanéité</c:v>
                </c:pt>
                <c:pt idx="4">
                  <c:v>Polyvalence, diversification, transversalité</c:v>
                </c:pt>
                <c:pt idx="5">
                  <c:v>Besoin de redonner du sens, prendre du recul</c:v>
                </c:pt>
                <c:pt idx="6">
                  <c:v>Peu de reconnaissance, valorisation, considération du métier</c:v>
                </c:pt>
                <c:pt idx="7">
                  <c:v>Davantage de reconnaissance, considération du métier, intérêt</c:v>
                </c:pt>
                <c:pt idx="8">
                  <c:v>Importance de l'humain, relation humaine (concrète)</c:v>
                </c:pt>
                <c:pt idx="9">
                  <c:v>Le distanciel (réunions visio, webinaires, télétravail)</c:v>
                </c:pt>
                <c:pt idx="10">
                  <c:v>Nécessité d'adaptation, d'agilité</c:v>
                </c:pt>
                <c:pt idx="11">
                  <c:v>Plus de véracité, d'authenticité, transparence, plus de concret</c:v>
                </c:pt>
              </c:strCache>
            </c:strRef>
          </c:cat>
          <c:val>
            <c:numRef>
              <c:f>Feuil1!$B$2:$B$13</c:f>
              <c:numCache>
                <c:formatCode>0%;\-0%;"-"</c:formatCode>
                <c:ptCount val="12"/>
                <c:pt idx="0">
                  <c:v>0.217</c:v>
                </c:pt>
                <c:pt idx="1">
                  <c:v>0.10100000000000001</c:v>
                </c:pt>
                <c:pt idx="2">
                  <c:v>9.4E-2</c:v>
                </c:pt>
                <c:pt idx="3">
                  <c:v>8.6999999999999994E-2</c:v>
                </c:pt>
                <c:pt idx="4">
                  <c:v>0.08</c:v>
                </c:pt>
                <c:pt idx="5">
                  <c:v>0.08</c:v>
                </c:pt>
                <c:pt idx="6">
                  <c:v>7.1999999999999995E-2</c:v>
                </c:pt>
                <c:pt idx="7">
                  <c:v>7.1999999999999995E-2</c:v>
                </c:pt>
                <c:pt idx="8">
                  <c:v>5.8000000000000003E-2</c:v>
                </c:pt>
                <c:pt idx="9">
                  <c:v>5.8000000000000003E-2</c:v>
                </c:pt>
                <c:pt idx="10">
                  <c:v>5.0999999999999997E-2</c:v>
                </c:pt>
                <c:pt idx="11">
                  <c:v>5.0999999999999997E-2</c:v>
                </c:pt>
              </c:numCache>
            </c:numRef>
          </c:val>
          <c:extLst>
            <c:ext xmlns:c16="http://schemas.microsoft.com/office/drawing/2014/chart" uri="{C3380CC4-5D6E-409C-BE32-E72D297353CC}">
              <c16:uniqueId val="{00000000-C477-4EE1-B952-8915C0B01804}"/>
            </c:ext>
          </c:extLst>
        </c:ser>
        <c:dLbls>
          <c:showLegendKey val="0"/>
          <c:showVal val="0"/>
          <c:showCatName val="0"/>
          <c:showSerName val="0"/>
          <c:showPercent val="0"/>
          <c:showBubbleSize val="0"/>
        </c:dLbls>
        <c:gapWidth val="75"/>
        <c:overlap val="-10"/>
        <c:axId val="197253376"/>
        <c:axId val="226496512"/>
      </c:barChart>
      <c:catAx>
        <c:axId val="19725337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226496512"/>
        <c:crosses val="autoZero"/>
        <c:auto val="1"/>
        <c:lblAlgn val="ctr"/>
        <c:lblOffset val="300"/>
        <c:noMultiLvlLbl val="0"/>
      </c:catAx>
      <c:valAx>
        <c:axId val="226496512"/>
        <c:scaling>
          <c:orientation val="minMax"/>
          <c:max val="0.5"/>
          <c:min val="0"/>
        </c:scaling>
        <c:delete val="1"/>
        <c:axPos val="t"/>
        <c:numFmt formatCode="0%;\-0%;&quot;-&quot;" sourceLinked="1"/>
        <c:majorTickMark val="out"/>
        <c:minorTickMark val="none"/>
        <c:tickLblPos val="nextTo"/>
        <c:crossAx val="1972533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826624377476987"/>
          <c:y val="3.7589042082796745E-2"/>
          <c:w val="0.39425583810594994"/>
          <c:h val="0.95465560711296671"/>
        </c:manualLayout>
      </c:layout>
      <c:barChart>
        <c:barDir val="bar"/>
        <c:grouping val="clustered"/>
        <c:varyColors val="0"/>
        <c:ser>
          <c:idx val="0"/>
          <c:order val="0"/>
          <c:tx>
            <c:strRef>
              <c:f>Feuil1!$B$1</c:f>
              <c:strCache>
                <c:ptCount val="1"/>
                <c:pt idx="0">
                  <c:v>Total</c:v>
                </c:pt>
              </c:strCache>
            </c:strRef>
          </c:tx>
          <c:spPr>
            <a:solidFill>
              <a:srgbClr val="009DE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Feuil1!$A$2:$A$12</c:f>
              <c:strCache>
                <c:ptCount val="11"/>
                <c:pt idx="0">
                  <c:v>RSE, Communication Responsable, Marketing durable</c:v>
                </c:pt>
                <c:pt idx="1">
                  <c:v>Moins de budget, pression sur les prix, rapport qualité-prix</c:v>
                </c:pt>
                <c:pt idx="2">
                  <c:v>Des délais de plus en plus courts, plus de réactivité, pas d'anticipation</c:v>
                </c:pt>
                <c:pt idx="3">
                  <c:v>Davantage de digital, numérique</c:v>
                </c:pt>
                <c:pt idx="4">
                  <c:v>Retour à la normale</c:v>
                </c:pt>
                <c:pt idx="5">
                  <c:v>Plus de conseils, accompagnement, pédagogie, formation</c:v>
                </c:pt>
                <c:pt idx="6">
                  <c:v>Vision à court-terme, projets one-shot</c:v>
                </c:pt>
                <c:pt idx="7">
                  <c:v>Reprise des évènements en présentiel, reconnexion, contacts humains</c:v>
                </c:pt>
                <c:pt idx="8">
                  <c:v>Davantage d'exigences</c:v>
                </c:pt>
                <c:pt idx="9">
                  <c:v>Plus d'agilité, souplesse, flexibilité, efficacité, expertise</c:v>
                </c:pt>
                <c:pt idx="10">
                  <c:v>Distanciel, visio</c:v>
                </c:pt>
              </c:strCache>
            </c:strRef>
          </c:cat>
          <c:val>
            <c:numRef>
              <c:f>Feuil1!$B$2:$B$12</c:f>
              <c:numCache>
                <c:formatCode>0%;\-0%;"-"</c:formatCode>
                <c:ptCount val="11"/>
                <c:pt idx="0">
                  <c:v>0.2</c:v>
                </c:pt>
                <c:pt idx="1">
                  <c:v>0.152</c:v>
                </c:pt>
                <c:pt idx="2">
                  <c:v>0.14299999999999999</c:v>
                </c:pt>
                <c:pt idx="3">
                  <c:v>0.14299999999999999</c:v>
                </c:pt>
                <c:pt idx="4">
                  <c:v>9.5000000000000001E-2</c:v>
                </c:pt>
                <c:pt idx="5">
                  <c:v>6.7000000000000004E-2</c:v>
                </c:pt>
                <c:pt idx="6">
                  <c:v>6.7000000000000004E-2</c:v>
                </c:pt>
                <c:pt idx="7">
                  <c:v>6.7000000000000004E-2</c:v>
                </c:pt>
                <c:pt idx="8">
                  <c:v>5.7000000000000002E-2</c:v>
                </c:pt>
                <c:pt idx="9">
                  <c:v>5.7000000000000002E-2</c:v>
                </c:pt>
                <c:pt idx="10">
                  <c:v>4.8000000000000001E-2</c:v>
                </c:pt>
              </c:numCache>
            </c:numRef>
          </c:val>
          <c:extLst>
            <c:ext xmlns:c16="http://schemas.microsoft.com/office/drawing/2014/chart" uri="{C3380CC4-5D6E-409C-BE32-E72D297353CC}">
              <c16:uniqueId val="{00000000-C477-4EE1-B952-8915C0B01804}"/>
            </c:ext>
          </c:extLst>
        </c:ser>
        <c:dLbls>
          <c:showLegendKey val="0"/>
          <c:showVal val="0"/>
          <c:showCatName val="0"/>
          <c:showSerName val="0"/>
          <c:showPercent val="0"/>
          <c:showBubbleSize val="0"/>
        </c:dLbls>
        <c:gapWidth val="75"/>
        <c:overlap val="-10"/>
        <c:axId val="197253376"/>
        <c:axId val="226496512"/>
      </c:barChart>
      <c:catAx>
        <c:axId val="197253376"/>
        <c:scaling>
          <c:orientation val="maxMin"/>
        </c:scaling>
        <c:delete val="0"/>
        <c:axPos val="l"/>
        <c:numFmt formatCode="General" sourceLinked="0"/>
        <c:majorTickMark val="out"/>
        <c:minorTickMark val="none"/>
        <c:tickLblPos val="low"/>
        <c:txPr>
          <a:bodyPr/>
          <a:lstStyle/>
          <a:p>
            <a:pPr>
              <a:defRPr sz="1400" b="0">
                <a:solidFill>
                  <a:schemeClr val="bg1">
                    <a:lumMod val="50000"/>
                  </a:schemeClr>
                </a:solidFill>
                <a:latin typeface="Helvetica Neue UltraLight"/>
              </a:defRPr>
            </a:pPr>
            <a:endParaRPr lang="fr-FR"/>
          </a:p>
        </c:txPr>
        <c:crossAx val="226496512"/>
        <c:crosses val="autoZero"/>
        <c:auto val="1"/>
        <c:lblAlgn val="ctr"/>
        <c:lblOffset val="300"/>
        <c:noMultiLvlLbl val="0"/>
      </c:catAx>
      <c:valAx>
        <c:axId val="226496512"/>
        <c:scaling>
          <c:orientation val="minMax"/>
          <c:max val="0.5"/>
          <c:min val="0"/>
        </c:scaling>
        <c:delete val="1"/>
        <c:axPos val="t"/>
        <c:numFmt formatCode="0%;\-0%;&quot;-&quot;" sourceLinked="1"/>
        <c:majorTickMark val="out"/>
        <c:minorTickMark val="none"/>
        <c:tickLblPos val="nextTo"/>
        <c:crossAx val="197253376"/>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83027454122098"/>
          <c:y val="0.11226996532495601"/>
          <c:w val="0.47684660673356599"/>
          <c:h val="0.86398877137298002"/>
        </c:manualLayout>
      </c:layout>
      <c:barChart>
        <c:barDir val="bar"/>
        <c:grouping val="clustered"/>
        <c:varyColors val="0"/>
        <c:ser>
          <c:idx val="0"/>
          <c:order val="0"/>
          <c:tx>
            <c:strRef>
              <c:f>Feuil1!$B$1</c:f>
              <c:strCache>
                <c:ptCount val="1"/>
                <c:pt idx="0">
                  <c:v> 2022 (N=)</c:v>
                </c:pt>
              </c:strCache>
            </c:strRef>
          </c:tx>
          <c:spPr>
            <a:solidFill>
              <a:srgbClr val="009DE0"/>
            </a:solidFill>
          </c:spPr>
          <c:invertIfNegative val="0"/>
          <c:dLbls>
            <c:spPr>
              <a:noFill/>
              <a:ln>
                <a:noFill/>
              </a:ln>
              <a:effectLst/>
            </c:spPr>
            <c:txPr>
              <a:bodyPr/>
              <a:lstStyle/>
              <a:p>
                <a:pPr>
                  <a:defRPr sz="1600" b="0" i="0">
                    <a:solidFill>
                      <a:schemeClr val="bg1">
                        <a:lumMod val="50000"/>
                      </a:schemeClr>
                    </a:solidFill>
                    <a:latin typeface="Helvetica Neue Ultra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Moins de 25K€</c:v>
                </c:pt>
                <c:pt idx="1">
                  <c:v>Entre 25 et 39K€</c:v>
                </c:pt>
                <c:pt idx="2">
                  <c:v>Entre 40 et 59K€</c:v>
                </c:pt>
                <c:pt idx="3">
                  <c:v>Entre 60 et 79K€</c:v>
                </c:pt>
                <c:pt idx="4">
                  <c:v>80K€ et +</c:v>
                </c:pt>
              </c:strCache>
            </c:strRef>
          </c:cat>
          <c:val>
            <c:numRef>
              <c:f>Feuil1!$B$2:$B$6</c:f>
              <c:numCache>
                <c:formatCode>0%;\-0%;"-"</c:formatCode>
                <c:ptCount val="5"/>
                <c:pt idx="0">
                  <c:v>0.26600000000000001</c:v>
                </c:pt>
                <c:pt idx="1">
                  <c:v>0.219</c:v>
                </c:pt>
                <c:pt idx="2">
                  <c:v>9.4E-2</c:v>
                </c:pt>
                <c:pt idx="3">
                  <c:v>0.125</c:v>
                </c:pt>
                <c:pt idx="4">
                  <c:v>0.29699999999999999</c:v>
                </c:pt>
              </c:numCache>
            </c:numRef>
          </c:val>
          <c:extLst>
            <c:ext xmlns:c16="http://schemas.microsoft.com/office/drawing/2014/chart" uri="{C3380CC4-5D6E-409C-BE32-E72D297353CC}">
              <c16:uniqueId val="{00000000-FCB5-4868-8217-CA932186C35E}"/>
            </c:ext>
          </c:extLst>
        </c:ser>
        <c:dLbls>
          <c:showLegendKey val="0"/>
          <c:showVal val="0"/>
          <c:showCatName val="0"/>
          <c:showSerName val="0"/>
          <c:showPercent val="0"/>
          <c:showBubbleSize val="0"/>
        </c:dLbls>
        <c:gapWidth val="75"/>
        <c:axId val="499512408"/>
        <c:axId val="499506136"/>
      </c:barChart>
      <c:catAx>
        <c:axId val="499512408"/>
        <c:scaling>
          <c:orientation val="maxMin"/>
        </c:scaling>
        <c:delete val="0"/>
        <c:axPos val="l"/>
        <c:numFmt formatCode="General" sourceLinked="0"/>
        <c:majorTickMark val="out"/>
        <c:minorTickMark val="none"/>
        <c:tickLblPos val="low"/>
        <c:txPr>
          <a:bodyPr/>
          <a:lstStyle/>
          <a:p>
            <a:pPr>
              <a:defRPr sz="1200" b="0">
                <a:solidFill>
                  <a:schemeClr val="bg1">
                    <a:lumMod val="50000"/>
                  </a:schemeClr>
                </a:solidFill>
                <a:latin typeface="Helvetica Neue UltraLight"/>
              </a:defRPr>
            </a:pPr>
            <a:endParaRPr lang="fr-FR"/>
          </a:p>
        </c:txPr>
        <c:crossAx val="499506136"/>
        <c:crosses val="autoZero"/>
        <c:auto val="1"/>
        <c:lblAlgn val="ctr"/>
        <c:lblOffset val="300"/>
        <c:noMultiLvlLbl val="0"/>
      </c:catAx>
      <c:valAx>
        <c:axId val="499506136"/>
        <c:scaling>
          <c:orientation val="minMax"/>
          <c:max val="0.8"/>
          <c:min val="0"/>
        </c:scaling>
        <c:delete val="1"/>
        <c:axPos val="t"/>
        <c:numFmt formatCode="0%;\-0%;&quot;-&quot;" sourceLinked="1"/>
        <c:majorTickMark val="out"/>
        <c:minorTickMark val="none"/>
        <c:tickLblPos val="nextTo"/>
        <c:crossAx val="49951240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51550925925924"/>
          <c:y val="7.9893612166738182E-2"/>
          <c:w val="0.47684660673356599"/>
          <c:h val="0.86398877137298002"/>
        </c:manualLayout>
      </c:layout>
      <c:barChart>
        <c:barDir val="bar"/>
        <c:grouping val="clustered"/>
        <c:varyColors val="0"/>
        <c:ser>
          <c:idx val="0"/>
          <c:order val="0"/>
          <c:tx>
            <c:strRef>
              <c:f>Feuil1!$B$1</c:f>
              <c:strCache>
                <c:ptCount val="1"/>
                <c:pt idx="0">
                  <c:v>2022 (N= )</c:v>
                </c:pt>
              </c:strCache>
            </c:strRef>
          </c:tx>
          <c:spPr>
            <a:solidFill>
              <a:srgbClr val="00B0F0"/>
            </a:solidFill>
          </c:spPr>
          <c:invertIfNegative val="0"/>
          <c:dLbls>
            <c:spPr>
              <a:noFill/>
              <a:ln>
                <a:noFill/>
              </a:ln>
              <a:effectLst/>
            </c:spPr>
            <c:txPr>
              <a:bodyPr/>
              <a:lstStyle/>
              <a:p>
                <a:pPr>
                  <a:defRPr sz="1600" b="0">
                    <a:solidFill>
                      <a:schemeClr val="bg1">
                        <a:lumMod val="50000"/>
                      </a:schemeClr>
                    </a:solidFill>
                    <a:latin typeface="Helvetica Neue UltraLight"/>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Moins de 100K€</c:v>
                </c:pt>
                <c:pt idx="1">
                  <c:v>De 100 à 249K€</c:v>
                </c:pt>
                <c:pt idx="2">
                  <c:v>De 250 à 749K€</c:v>
                </c:pt>
                <c:pt idx="3">
                  <c:v>De 750 à 1,5 millions d’euros</c:v>
                </c:pt>
                <c:pt idx="4">
                  <c:v>De 1,5 à 3,9 millions d’euros</c:v>
                </c:pt>
                <c:pt idx="5">
                  <c:v>De 4 à 8 millions d’euros</c:v>
                </c:pt>
                <c:pt idx="6">
                  <c:v>Plus de 8 millions d’euros</c:v>
                </c:pt>
              </c:strCache>
            </c:strRef>
          </c:cat>
          <c:val>
            <c:numRef>
              <c:f>Feuil1!$B$2:$B$8</c:f>
              <c:numCache>
                <c:formatCode>0%;\-0%;"-"</c:formatCode>
                <c:ptCount val="7"/>
                <c:pt idx="0">
                  <c:v>7.6999999999999999E-2</c:v>
                </c:pt>
                <c:pt idx="1">
                  <c:v>0.128</c:v>
                </c:pt>
                <c:pt idx="2">
                  <c:v>0.372</c:v>
                </c:pt>
                <c:pt idx="3">
                  <c:v>0.115</c:v>
                </c:pt>
                <c:pt idx="4">
                  <c:v>0.20499999999999999</c:v>
                </c:pt>
                <c:pt idx="5">
                  <c:v>7.6999999999999999E-2</c:v>
                </c:pt>
                <c:pt idx="6">
                  <c:v>2.5999999999999999E-2</c:v>
                </c:pt>
              </c:numCache>
            </c:numRef>
          </c:val>
          <c:extLst>
            <c:ext xmlns:c16="http://schemas.microsoft.com/office/drawing/2014/chart" uri="{C3380CC4-5D6E-409C-BE32-E72D297353CC}">
              <c16:uniqueId val="{00000000-F546-4462-8DFB-70C2D3B6E066}"/>
            </c:ext>
          </c:extLst>
        </c:ser>
        <c:dLbls>
          <c:showLegendKey val="0"/>
          <c:showVal val="0"/>
          <c:showCatName val="0"/>
          <c:showSerName val="0"/>
          <c:showPercent val="0"/>
          <c:showBubbleSize val="0"/>
        </c:dLbls>
        <c:gapWidth val="75"/>
        <c:axId val="499512408"/>
        <c:axId val="499506136"/>
      </c:barChart>
      <c:catAx>
        <c:axId val="499512408"/>
        <c:scaling>
          <c:orientation val="maxMin"/>
        </c:scaling>
        <c:delete val="0"/>
        <c:axPos val="l"/>
        <c:numFmt formatCode="General" sourceLinked="0"/>
        <c:majorTickMark val="out"/>
        <c:minorTickMark val="none"/>
        <c:tickLblPos val="low"/>
        <c:txPr>
          <a:bodyPr/>
          <a:lstStyle/>
          <a:p>
            <a:pPr>
              <a:defRPr sz="1200" b="0">
                <a:solidFill>
                  <a:schemeClr val="bg1">
                    <a:lumMod val="50000"/>
                  </a:schemeClr>
                </a:solidFill>
                <a:latin typeface="Helvetica Neue UltraLight"/>
              </a:defRPr>
            </a:pPr>
            <a:endParaRPr lang="fr-FR"/>
          </a:p>
        </c:txPr>
        <c:crossAx val="499506136"/>
        <c:crosses val="autoZero"/>
        <c:auto val="1"/>
        <c:lblAlgn val="ctr"/>
        <c:lblOffset val="300"/>
        <c:noMultiLvlLbl val="0"/>
      </c:catAx>
      <c:valAx>
        <c:axId val="499506136"/>
        <c:scaling>
          <c:orientation val="minMax"/>
          <c:max val="0.8"/>
          <c:min val="0"/>
        </c:scaling>
        <c:delete val="1"/>
        <c:axPos val="t"/>
        <c:numFmt formatCode="0%;\-0%;&quot;-&quot;" sourceLinked="1"/>
        <c:majorTickMark val="out"/>
        <c:minorTickMark val="none"/>
        <c:tickLblPos val="nextTo"/>
        <c:crossAx val="499512408"/>
        <c:crosses val="autoZero"/>
        <c:crossBetween val="between"/>
      </c:valAx>
    </c:plotArea>
    <c:plotVisOnly val="1"/>
    <c:dispBlanksAs val="gap"/>
    <c:showDLblsOverMax val="0"/>
  </c:chart>
  <c:spPr>
    <a:ln w="15875">
      <a:noFill/>
    </a:ln>
    <a:effectLst/>
  </c:spPr>
  <c:txPr>
    <a:bodyPr/>
    <a:lstStyle/>
    <a:p>
      <a:pPr>
        <a:defRPr sz="18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BCE3BDC-59D8-142D-15CE-77CEB2B9BD7E}"/>
              </a:ext>
            </a:extLst>
          </p:cNvPr>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B59A6D5-6F7E-BE48-546B-5954EBC48630}"/>
              </a:ext>
            </a:extLst>
          </p:cNvPr>
          <p:cNvSpPr>
            <a:spLocks noGrp="1"/>
          </p:cNvSpPr>
          <p:nvPr>
            <p:ph type="dt" sz="quarter" idx="1"/>
          </p:nvPr>
        </p:nvSpPr>
        <p:spPr>
          <a:xfrm>
            <a:off x="3848645" y="0"/>
            <a:ext cx="2944283" cy="500844"/>
          </a:xfrm>
          <a:prstGeom prst="rect">
            <a:avLst/>
          </a:prstGeom>
        </p:spPr>
        <p:txBody>
          <a:bodyPr vert="horz" lIns="91440" tIns="45720" rIns="91440" bIns="45720" rtlCol="0"/>
          <a:lstStyle>
            <a:lvl1pPr algn="r">
              <a:defRPr sz="1200"/>
            </a:lvl1pPr>
          </a:lstStyle>
          <a:p>
            <a:fld id="{3A8AFA27-321C-479B-A909-557CE6000ACF}" type="datetimeFigureOut">
              <a:rPr lang="fr-FR" smtClean="0"/>
              <a:t>21/03/2023</a:t>
            </a:fld>
            <a:endParaRPr lang="fr-FR"/>
          </a:p>
        </p:txBody>
      </p:sp>
      <p:sp>
        <p:nvSpPr>
          <p:cNvPr id="4" name="Espace réservé du pied de page 3">
            <a:extLst>
              <a:ext uri="{FF2B5EF4-FFF2-40B4-BE49-F238E27FC236}">
                <a16:creationId xmlns:a16="http://schemas.microsoft.com/office/drawing/2014/main" id="{413248E6-767C-C495-91BE-2AD8BAFDAFBD}"/>
              </a:ext>
            </a:extLst>
          </p:cNvPr>
          <p:cNvSpPr>
            <a:spLocks noGrp="1"/>
          </p:cNvSpPr>
          <p:nvPr>
            <p:ph type="ftr" sz="quarter" idx="2"/>
          </p:nvPr>
        </p:nvSpPr>
        <p:spPr>
          <a:xfrm>
            <a:off x="0" y="9481358"/>
            <a:ext cx="2944283" cy="50084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457D621-A245-FECE-7416-A4D3D3FDA826}"/>
              </a:ext>
            </a:extLst>
          </p:cNvPr>
          <p:cNvSpPr>
            <a:spLocks noGrp="1"/>
          </p:cNvSpPr>
          <p:nvPr>
            <p:ph type="sldNum" sz="quarter" idx="3"/>
          </p:nvPr>
        </p:nvSpPr>
        <p:spPr>
          <a:xfrm>
            <a:off x="3848645" y="9481358"/>
            <a:ext cx="2944283" cy="500842"/>
          </a:xfrm>
          <a:prstGeom prst="rect">
            <a:avLst/>
          </a:prstGeom>
        </p:spPr>
        <p:txBody>
          <a:bodyPr vert="horz" lIns="91440" tIns="45720" rIns="91440" bIns="45720" rtlCol="0" anchor="b"/>
          <a:lstStyle>
            <a:lvl1pPr algn="r">
              <a:defRPr sz="1200"/>
            </a:lvl1pPr>
          </a:lstStyle>
          <a:p>
            <a:fld id="{ECE01177-78BC-4119-A6DF-99DFBC58C8A5}" type="slidenum">
              <a:rPr lang="fr-FR" smtClean="0"/>
              <a:t>‹N°›</a:t>
            </a:fld>
            <a:endParaRPr lang="fr-FR"/>
          </a:p>
        </p:txBody>
      </p:sp>
    </p:spTree>
    <p:extLst>
      <p:ext uri="{BB962C8B-B14F-4D97-AF65-F5344CB8AC3E}">
        <p14:creationId xmlns:p14="http://schemas.microsoft.com/office/powerpoint/2010/main" val="2450765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55E5A82F-28FD-4F68-97EC-C41AFBF7CC63}" type="datetimeFigureOut">
              <a:rPr lang="fr-FR" smtClean="0"/>
              <a:t>21/03/2023</a:t>
            </a:fld>
            <a:endParaRPr lang="fr-FR"/>
          </a:p>
        </p:txBody>
      </p:sp>
      <p:sp>
        <p:nvSpPr>
          <p:cNvPr id="4" name="Espace réservé de l'image des diapositives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2DF171C5-4667-4AD6-B02D-34A3D0BBC52C}" type="slidenum">
              <a:rPr lang="fr-FR" smtClean="0"/>
              <a:t>‹N°›</a:t>
            </a:fld>
            <a:endParaRPr lang="fr-FR"/>
          </a:p>
        </p:txBody>
      </p:sp>
    </p:spTree>
    <p:extLst>
      <p:ext uri="{BB962C8B-B14F-4D97-AF65-F5344CB8AC3E}">
        <p14:creationId xmlns:p14="http://schemas.microsoft.com/office/powerpoint/2010/main" val="422385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8</a:t>
            </a:fld>
            <a:endParaRPr lang="fr-FR"/>
          </a:p>
        </p:txBody>
      </p:sp>
    </p:spTree>
    <p:extLst>
      <p:ext uri="{BB962C8B-B14F-4D97-AF65-F5344CB8AC3E}">
        <p14:creationId xmlns:p14="http://schemas.microsoft.com/office/powerpoint/2010/main" val="185319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Times New Roman" panose="02020603050405020304" pitchFamily="18" charset="0"/>
              </a:rPr>
              <a:t>Il s’agit d’une question ouverte, l’expression des répondants peut être différente des années passées, donc la comparaison ne se fait pas sur tous les % </a:t>
            </a:r>
            <a:endParaRPr lang="fr-FR" sz="12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61</a:t>
            </a:fld>
            <a:endParaRPr lang="fr-FR"/>
          </a:p>
        </p:txBody>
      </p:sp>
    </p:spTree>
    <p:extLst>
      <p:ext uri="{BB962C8B-B14F-4D97-AF65-F5344CB8AC3E}">
        <p14:creationId xmlns:p14="http://schemas.microsoft.com/office/powerpoint/2010/main" val="46153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Calibri" panose="020F0502020204030204" pitchFamily="34" charset="0"/>
                <a:ea typeface="Times New Roman" panose="02020603050405020304" pitchFamily="18" charset="0"/>
              </a:rPr>
              <a:t>Evolution du périmètre local / national : la comparaison à 2019 n’est pas fiable car le format de la question a changé </a:t>
            </a:r>
            <a:r>
              <a:rPr lang="fr-FR" sz="1800" dirty="0">
                <a:effectLst/>
                <a:latin typeface="Calibri" panose="020F0502020204030204" pitchFamily="34" charset="0"/>
                <a:ea typeface="Times New Roman" panose="02020603050405020304" pitchFamily="18" charset="0"/>
                <a:sym typeface="Wingdings" panose="05000000000000000000" pitchFamily="2" charset="2"/>
              </a:rPr>
              <a:t> </a:t>
            </a:r>
            <a:r>
              <a:rPr lang="fr-FR" sz="1800" dirty="0">
                <a:effectLst/>
                <a:latin typeface="Calibri" panose="020F0502020204030204" pitchFamily="34" charset="0"/>
                <a:ea typeface="Times New Roman" panose="02020603050405020304" pitchFamily="18" charset="0"/>
              </a:rPr>
              <a:t>la réponse était unique avant, désormais multiple = plusieurs réponses possible</a:t>
            </a: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10</a:t>
            </a:fld>
            <a:endParaRPr lang="fr-FR"/>
          </a:p>
        </p:txBody>
      </p:sp>
    </p:spTree>
    <p:extLst>
      <p:ext uri="{BB962C8B-B14F-4D97-AF65-F5344CB8AC3E}">
        <p14:creationId xmlns:p14="http://schemas.microsoft.com/office/powerpoint/2010/main" val="100869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Calibri" panose="020F0502020204030204" pitchFamily="34" charset="0"/>
                <a:ea typeface="Times New Roman" panose="02020603050405020304" pitchFamily="18" charset="0"/>
              </a:rPr>
              <a:t>QF5 (raisons pour ne pas avoir de moyen dédié à la communication) : la base répondants est très faible (n=18 en 2022 vs n=15 en 2019), difficile de mesurer une évolution </a:t>
            </a:r>
            <a:endParaRPr lang="fr-FR" sz="1800" dirty="0">
              <a:effectLst/>
              <a:latin typeface="Calibri" panose="020F050202020403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dirty="0">
                <a:effectLst/>
                <a:latin typeface="Calibri" panose="020F0502020204030204" pitchFamily="34" charset="0"/>
                <a:ea typeface="Times New Roman" panose="02020603050405020304" pitchFamily="18" charset="0"/>
                <a:sym typeface="Wingdings" panose="05000000000000000000" pitchFamily="2" charset="2"/>
              </a:rPr>
              <a:t> NB : en 2019, 7% d</a:t>
            </a:r>
            <a:r>
              <a:rPr lang="fr-FR" sz="1800" dirty="0">
                <a:effectLst/>
                <a:latin typeface="Calibri" panose="020F0502020204030204" pitchFamily="34" charset="0"/>
                <a:ea typeface="Times New Roman" panose="02020603050405020304" pitchFamily="18" charset="0"/>
              </a:rPr>
              <a:t>isaient « la communication est assurée par une autre entité du groupe » sans préciser qu’il s’agissait du service marketing ». </a:t>
            </a:r>
            <a:endParaRPr lang="fr-FR"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27</a:t>
            </a:fld>
            <a:endParaRPr lang="fr-FR"/>
          </a:p>
        </p:txBody>
      </p:sp>
    </p:spTree>
    <p:extLst>
      <p:ext uri="{BB962C8B-B14F-4D97-AF65-F5344CB8AC3E}">
        <p14:creationId xmlns:p14="http://schemas.microsoft.com/office/powerpoint/2010/main" val="259705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28</a:t>
            </a:fld>
            <a:endParaRPr lang="fr-FR"/>
          </a:p>
        </p:txBody>
      </p:sp>
    </p:spTree>
    <p:extLst>
      <p:ext uri="{BB962C8B-B14F-4D97-AF65-F5344CB8AC3E}">
        <p14:creationId xmlns:p14="http://schemas.microsoft.com/office/powerpoint/2010/main" val="150048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Calibri" panose="020F0502020204030204" pitchFamily="34" charset="0"/>
                <a:ea typeface="Times New Roman" panose="02020603050405020304" pitchFamily="18" charset="0"/>
              </a:rPr>
              <a:t>La comparaison à 2019 n’est pas fiable car le format de la question a changé : la réponse était unique avant, désormais multiple = plusieurs réponses possible ; ce qu’on voit d’ailleurs avec le cumul de local + national + international = 136%</a:t>
            </a: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33</a:t>
            </a:fld>
            <a:endParaRPr lang="fr-FR"/>
          </a:p>
        </p:txBody>
      </p:sp>
    </p:spTree>
    <p:extLst>
      <p:ext uri="{BB962C8B-B14F-4D97-AF65-F5344CB8AC3E}">
        <p14:creationId xmlns:p14="http://schemas.microsoft.com/office/powerpoint/2010/main" val="324637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L’enveloppe budgétaire allouée aux actions de communication/marketing évolue peu</a:t>
            </a:r>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39</a:t>
            </a:fld>
            <a:endParaRPr lang="fr-FR"/>
          </a:p>
        </p:txBody>
      </p:sp>
    </p:spTree>
    <p:extLst>
      <p:ext uri="{BB962C8B-B14F-4D97-AF65-F5344CB8AC3E}">
        <p14:creationId xmlns:p14="http://schemas.microsoft.com/office/powerpoint/2010/main" val="184093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Calibri" panose="020F0502020204030204" pitchFamily="34" charset="0"/>
                <a:ea typeface="Times New Roman" panose="02020603050405020304" pitchFamily="18" charset="0"/>
              </a:rPr>
              <a:t>Pourquoi 65% digital ? la question est en réponses multiples, et le % calculé sur la base des répondants (individus).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dirty="0">
                <a:effectLst/>
                <a:latin typeface="Calibri" panose="020F0502020204030204" pitchFamily="34" charset="0"/>
                <a:ea typeface="Times New Roman" panose="02020603050405020304" pitchFamily="18" charset="0"/>
              </a:rPr>
              <a:t>Le 65% digital est le cumul des 57% digital internet/intranet + 48% marketing digital </a:t>
            </a:r>
            <a:r>
              <a:rPr lang="fr-FR" sz="1800" dirty="0">
                <a:effectLst/>
                <a:latin typeface="Wingdings" panose="05000000000000000000" pitchFamily="2" charset="2"/>
                <a:ea typeface="Times New Roman" panose="02020603050405020304" pitchFamily="18" charset="0"/>
                <a:sym typeface="Wingdings" panose="05000000000000000000" pitchFamily="2" charset="2"/>
              </a:rPr>
              <a:t></a:t>
            </a:r>
            <a:r>
              <a:rPr lang="fr-FR" sz="1800" dirty="0">
                <a:effectLst/>
                <a:latin typeface="Calibri" panose="020F0502020204030204" pitchFamily="34" charset="0"/>
                <a:ea typeface="Times New Roman" panose="02020603050405020304" pitchFamily="18" charset="0"/>
              </a:rPr>
              <a:t> la majorité des répondants s’exprimant sur le « digital » parlent des 2 notions.</a:t>
            </a: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49</a:t>
            </a:fld>
            <a:endParaRPr lang="fr-FR"/>
          </a:p>
        </p:txBody>
      </p:sp>
    </p:spTree>
    <p:extLst>
      <p:ext uri="{BB962C8B-B14F-4D97-AF65-F5344CB8AC3E}">
        <p14:creationId xmlns:p14="http://schemas.microsoft.com/office/powerpoint/2010/main" val="120828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Calibri" panose="020F0502020204030204" pitchFamily="34" charset="0"/>
                <a:ea typeface="Times New Roman" panose="02020603050405020304" pitchFamily="18" charset="0"/>
              </a:rPr>
              <a:t>Pourquoi 78% digital ? la question est en réponses multiples, et le % calculé sur la base des répondants (individus).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dirty="0">
                <a:effectLst/>
                <a:latin typeface="Calibri" panose="020F0502020204030204" pitchFamily="34" charset="0"/>
                <a:ea typeface="Times New Roman" panose="02020603050405020304" pitchFamily="18" charset="0"/>
              </a:rPr>
              <a:t>Le 78% digital est le cumul des 41% refonte site internet + 67% réseaux sociaux </a:t>
            </a:r>
            <a:r>
              <a:rPr lang="fr-FR" sz="1800" dirty="0">
                <a:effectLst/>
                <a:latin typeface="Wingdings" panose="05000000000000000000" pitchFamily="2" charset="2"/>
                <a:ea typeface="Times New Roman" panose="02020603050405020304" pitchFamily="18" charset="0"/>
                <a:sym typeface="Wingdings" panose="05000000000000000000" pitchFamily="2" charset="2"/>
              </a:rPr>
              <a:t></a:t>
            </a:r>
            <a:r>
              <a:rPr lang="fr-FR" sz="1800" dirty="0">
                <a:effectLst/>
                <a:latin typeface="Calibri" panose="020F0502020204030204" pitchFamily="34" charset="0"/>
                <a:ea typeface="Times New Roman" panose="02020603050405020304" pitchFamily="18" charset="0"/>
              </a:rPr>
              <a:t> la majorité des répondants s’exprimant sur le « digital » parlent des 2 notions.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dirty="0">
              <a:effectLst/>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Calibri" panose="020F0502020204030204" pitchFamily="34" charset="0"/>
                <a:ea typeface="Times New Roman" panose="02020603050405020304" pitchFamily="18" charset="0"/>
              </a:rPr>
              <a:t>La comparaison à 2019 ne peut se faire que sur quelques items car la liste réponses a changé</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58</a:t>
            </a:fld>
            <a:endParaRPr lang="fr-FR"/>
          </a:p>
        </p:txBody>
      </p:sp>
    </p:spTree>
    <p:extLst>
      <p:ext uri="{BB962C8B-B14F-4D97-AF65-F5344CB8AC3E}">
        <p14:creationId xmlns:p14="http://schemas.microsoft.com/office/powerpoint/2010/main" val="3490434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Calibri" panose="020F0502020204030204" pitchFamily="34" charset="0"/>
                <a:ea typeface="Times New Roman" panose="02020603050405020304" pitchFamily="18" charset="0"/>
              </a:rPr>
              <a:t>Il s’agit d’une question ouverte, l’expression des répondants peut être différente des années passées, donc la comparaison ne se fait pas sur tous les % </a:t>
            </a: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2DF171C5-4667-4AD6-B02D-34A3D0BBC52C}" type="slidenum">
              <a:rPr lang="fr-FR" smtClean="0"/>
              <a:t>59</a:t>
            </a:fld>
            <a:endParaRPr lang="fr-FR"/>
          </a:p>
        </p:txBody>
      </p:sp>
    </p:spTree>
    <p:extLst>
      <p:ext uri="{BB962C8B-B14F-4D97-AF65-F5344CB8AC3E}">
        <p14:creationId xmlns:p14="http://schemas.microsoft.com/office/powerpoint/2010/main" val="359561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C558958-0EB5-692C-F140-759BD1520537}"/>
              </a:ext>
            </a:extLst>
          </p:cNvPr>
          <p:cNvSpPr>
            <a:spLocks noGrp="1"/>
          </p:cNvSpPr>
          <p:nvPr>
            <p:ph type="body" sz="quarter" idx="13" hasCustomPrompt="1"/>
          </p:nvPr>
        </p:nvSpPr>
        <p:spPr>
          <a:xfrm>
            <a:off x="257175" y="2563784"/>
            <a:ext cx="10858500" cy="701731"/>
          </a:xfrm>
          <a:prstGeom prst="rect">
            <a:avLst/>
          </a:prstGeom>
        </p:spPr>
        <p:txBody>
          <a:bodyPr anchor="ctr" anchorCtr="0">
            <a:spAutoFit/>
          </a:bodyPr>
          <a:lstStyle>
            <a:lvl1pPr marL="0" indent="0">
              <a:buNone/>
              <a:defRPr sz="4400" cap="small" baseline="0">
                <a:solidFill>
                  <a:srgbClr val="948B86"/>
                </a:solidFill>
                <a:latin typeface="Helvetica Neue UltraLight"/>
              </a:defRPr>
            </a:lvl1pPr>
            <a:lvl2pPr>
              <a:defRPr sz="4400">
                <a:latin typeface="Montserrat ExtraBold" panose="00000900000000000000" pitchFamily="2" charset="0"/>
              </a:defRPr>
            </a:lvl2pPr>
            <a:lvl3pPr>
              <a:defRPr sz="4400">
                <a:latin typeface="Montserrat ExtraBold" panose="00000900000000000000" pitchFamily="2" charset="0"/>
              </a:defRPr>
            </a:lvl3pPr>
            <a:lvl4pPr>
              <a:defRPr sz="4400">
                <a:latin typeface="Montserrat ExtraBold" panose="00000900000000000000" pitchFamily="2" charset="0"/>
              </a:defRPr>
            </a:lvl4pPr>
            <a:lvl5pPr>
              <a:defRPr sz="4400">
                <a:latin typeface="Montserrat ExtraBold" panose="00000900000000000000" pitchFamily="2" charset="0"/>
              </a:defRPr>
            </a:lvl5pPr>
          </a:lstStyle>
          <a:p>
            <a:pPr lvl="0"/>
            <a:r>
              <a:rPr lang="fr-FR" dirty="0"/>
              <a:t>Titre du rapport</a:t>
            </a:r>
          </a:p>
        </p:txBody>
      </p:sp>
    </p:spTree>
    <p:extLst>
      <p:ext uri="{BB962C8B-B14F-4D97-AF65-F5344CB8AC3E}">
        <p14:creationId xmlns:p14="http://schemas.microsoft.com/office/powerpoint/2010/main" val="286355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31BC1-B763-D969-DD64-0F6BAD32DA09}"/>
              </a:ext>
            </a:extLst>
          </p:cNvPr>
          <p:cNvSpPr>
            <a:spLocks noGrp="1"/>
          </p:cNvSpPr>
          <p:nvPr>
            <p:ph type="title" hasCustomPrompt="1"/>
          </p:nvPr>
        </p:nvSpPr>
        <p:spPr/>
        <p:txBody>
          <a:bodyPr/>
          <a:lstStyle>
            <a:lvl1pPr>
              <a:defRPr>
                <a:latin typeface="Helvetica Neue UltraLight"/>
              </a:defRPr>
            </a:lvl1pPr>
          </a:lstStyle>
          <a:p>
            <a:r>
              <a:rPr lang="fr-FR" dirty="0"/>
              <a:t>Titre / Titre de contenu</a:t>
            </a:r>
          </a:p>
        </p:txBody>
      </p:sp>
    </p:spTree>
    <p:extLst>
      <p:ext uri="{BB962C8B-B14F-4D97-AF65-F5344CB8AC3E}">
        <p14:creationId xmlns:p14="http://schemas.microsoft.com/office/powerpoint/2010/main" val="249911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5432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ond-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CF8B1A2-3C23-E882-61ED-43F4D1FDA15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54943" y="40614"/>
            <a:ext cx="998334" cy="399334"/>
          </a:xfrm>
          <a:prstGeom prst="rect">
            <a:avLst/>
          </a:prstGeom>
        </p:spPr>
      </p:pic>
      <p:cxnSp>
        <p:nvCxnSpPr>
          <p:cNvPr id="15" name="Connecteur droit 14">
            <a:extLst>
              <a:ext uri="{FF2B5EF4-FFF2-40B4-BE49-F238E27FC236}">
                <a16:creationId xmlns:a16="http://schemas.microsoft.com/office/drawing/2014/main" id="{DDB6BE5F-E7AA-967D-3EC0-FDF8EE066D68}"/>
              </a:ext>
            </a:extLst>
          </p:cNvPr>
          <p:cNvCxnSpPr>
            <a:cxnSpLocks/>
          </p:cNvCxnSpPr>
          <p:nvPr userDrawn="1"/>
        </p:nvCxnSpPr>
        <p:spPr>
          <a:xfrm>
            <a:off x="11727886" y="6531970"/>
            <a:ext cx="0" cy="22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a:extLst>
              <a:ext uri="{FF2B5EF4-FFF2-40B4-BE49-F238E27FC236}">
                <a16:creationId xmlns:a16="http://schemas.microsoft.com/office/drawing/2014/main" id="{BF8B31E4-34C8-110D-D240-F2DCD0E51A41}"/>
              </a:ext>
            </a:extLst>
          </p:cNvPr>
          <p:cNvSpPr txBox="1">
            <a:spLocks/>
          </p:cNvSpPr>
          <p:nvPr userDrawn="1"/>
        </p:nvSpPr>
        <p:spPr>
          <a:xfrm>
            <a:off x="11643476" y="6550491"/>
            <a:ext cx="366100" cy="187172"/>
          </a:xfrm>
          <a:prstGeom prst="rect">
            <a:avLst/>
          </a:prstGeom>
        </p:spPr>
        <p:txBody>
          <a:bodyPr vert="horz" lIns="0" tIns="0" rIns="0" bIns="0" rtlCol="0" anchor="ctr"/>
          <a:lstStyle>
            <a:defPPr>
              <a:defRPr lang="fr-FR"/>
            </a:defPPr>
            <a:lvl1pPr marL="0" algn="r" defTabSz="914400" rtl="0" eaLnBrk="1" latinLnBrk="0" hangingPunct="1">
              <a:defRPr sz="800" kern="1200">
                <a:solidFill>
                  <a:schemeClr val="bg1"/>
                </a:solidFill>
                <a:latin typeface="Circular Std Black" panose="020B0A04020101010102" pitchFamily="34" charset="0"/>
                <a:ea typeface="+mn-ea"/>
                <a:cs typeface="Circular Std Black" panose="020B0A04020101010102"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AF5D77-13CD-4DDF-AD8B-048DB9FADB9A}" type="slidenum">
              <a:rPr lang="fr-FR" smtClean="0">
                <a:solidFill>
                  <a:schemeClr val="tx1"/>
                </a:solidFill>
              </a:rPr>
              <a:pPr/>
              <a:t>‹N°›</a:t>
            </a:fld>
            <a:endParaRPr lang="fr-FR" dirty="0">
              <a:solidFill>
                <a:schemeClr val="tx1"/>
              </a:solidFill>
            </a:endParaRPr>
          </a:p>
        </p:txBody>
      </p:sp>
    </p:spTree>
    <p:extLst>
      <p:ext uri="{BB962C8B-B14F-4D97-AF65-F5344CB8AC3E}">
        <p14:creationId xmlns:p14="http://schemas.microsoft.com/office/powerpoint/2010/main" val="23325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BB2BB-1FAA-3DFC-59AC-3C7ECB4371CB}"/>
              </a:ext>
            </a:extLst>
          </p:cNvPr>
          <p:cNvSpPr>
            <a:spLocks noGrp="1"/>
          </p:cNvSpPr>
          <p:nvPr>
            <p:ph type="title" hasCustomPrompt="1"/>
          </p:nvPr>
        </p:nvSpPr>
        <p:spPr>
          <a:xfrm>
            <a:off x="304800" y="2646294"/>
            <a:ext cx="6715125" cy="1754326"/>
          </a:xfrm>
          <a:prstGeom prst="rect">
            <a:avLst/>
          </a:prstGeom>
        </p:spPr>
        <p:txBody>
          <a:bodyPr anchor="ctr" anchorCtr="0">
            <a:spAutoFit/>
          </a:bodyPr>
          <a:lstStyle>
            <a:lvl1pPr>
              <a:defRPr lang="fr-FR" sz="6000" b="1" i="1" cap="small" baseline="0">
                <a:solidFill>
                  <a:srgbClr val="948B86"/>
                </a:solidFill>
                <a:latin typeface="Helvetica Neue UltraLight"/>
              </a:defRPr>
            </a:lvl1pPr>
          </a:lstStyle>
          <a:p>
            <a:pPr marL="0" lvl="0" algn="ctr"/>
            <a:r>
              <a:rPr lang="fr-FR" dirty="0"/>
              <a:t>Page de transition</a:t>
            </a:r>
          </a:p>
        </p:txBody>
      </p:sp>
    </p:spTree>
    <p:extLst>
      <p:ext uri="{BB962C8B-B14F-4D97-AF65-F5344CB8AC3E}">
        <p14:creationId xmlns:p14="http://schemas.microsoft.com/office/powerpoint/2010/main" val="310522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31BC1-B763-D969-DD64-0F6BAD32DA09}"/>
              </a:ext>
            </a:extLst>
          </p:cNvPr>
          <p:cNvSpPr>
            <a:spLocks noGrp="1"/>
          </p:cNvSpPr>
          <p:nvPr>
            <p:ph type="title" hasCustomPrompt="1"/>
          </p:nvPr>
        </p:nvSpPr>
        <p:spPr/>
        <p:txBody>
          <a:bodyPr/>
          <a:lstStyle>
            <a:lvl1pPr>
              <a:defRPr>
                <a:latin typeface="Helvetica Neue UltraLight"/>
              </a:defRPr>
            </a:lvl1pPr>
          </a:lstStyle>
          <a:p>
            <a:r>
              <a:rPr lang="fr-FR" dirty="0"/>
              <a:t>Titre / Titre de contenu</a:t>
            </a:r>
          </a:p>
        </p:txBody>
      </p:sp>
    </p:spTree>
    <p:extLst>
      <p:ext uri="{BB962C8B-B14F-4D97-AF65-F5344CB8AC3E}">
        <p14:creationId xmlns:p14="http://schemas.microsoft.com/office/powerpoint/2010/main" val="33437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0" name="Espace réservé du texte 19">
            <a:extLst>
              <a:ext uri="{FF2B5EF4-FFF2-40B4-BE49-F238E27FC236}">
                <a16:creationId xmlns:a16="http://schemas.microsoft.com/office/drawing/2014/main" id="{B07DADEC-FDF9-79FC-5E28-5A23027747E9}"/>
              </a:ext>
            </a:extLst>
          </p:cNvPr>
          <p:cNvSpPr>
            <a:spLocks noGrp="1"/>
          </p:cNvSpPr>
          <p:nvPr>
            <p:ph type="body" sz="quarter" idx="13" hasCustomPrompt="1"/>
          </p:nvPr>
        </p:nvSpPr>
        <p:spPr>
          <a:xfrm>
            <a:off x="7372349" y="3774183"/>
            <a:ext cx="1095375" cy="286232"/>
          </a:xfrm>
          <a:prstGeom prst="rect">
            <a:avLst/>
          </a:prstGeom>
        </p:spPr>
        <p:txBody>
          <a:bodyPr anchor="ctr" anchorCtr="0">
            <a:spAutoFit/>
          </a:bodyPr>
          <a:lstStyle>
            <a:lvl1pPr marL="0" indent="0" algn="r">
              <a:buNone/>
              <a:defRPr sz="1400">
                <a:solidFill>
                  <a:srgbClr val="CE1719"/>
                </a:solidFill>
                <a:latin typeface="+mj-lt"/>
              </a:defRPr>
            </a:lvl1pPr>
          </a:lstStyle>
          <a:p>
            <a:pPr lvl="0"/>
            <a:r>
              <a:rPr lang="fr-FR" dirty="0"/>
              <a:t>xx@cohda.fr</a:t>
            </a:r>
          </a:p>
        </p:txBody>
      </p:sp>
      <p:sp>
        <p:nvSpPr>
          <p:cNvPr id="18" name="Espace réservé du texte 17">
            <a:extLst>
              <a:ext uri="{FF2B5EF4-FFF2-40B4-BE49-F238E27FC236}">
                <a16:creationId xmlns:a16="http://schemas.microsoft.com/office/drawing/2014/main" id="{71385DA4-9912-19A8-85A0-F5237E479AA9}"/>
              </a:ext>
            </a:extLst>
          </p:cNvPr>
          <p:cNvSpPr>
            <a:spLocks noGrp="1"/>
          </p:cNvSpPr>
          <p:nvPr>
            <p:ph type="body" sz="quarter" idx="12" hasCustomPrompt="1"/>
          </p:nvPr>
        </p:nvSpPr>
        <p:spPr>
          <a:xfrm>
            <a:off x="6619875" y="3460251"/>
            <a:ext cx="1847849" cy="286232"/>
          </a:xfrm>
          <a:prstGeom prst="rect">
            <a:avLst/>
          </a:prstGeom>
        </p:spPr>
        <p:txBody>
          <a:bodyPr wrap="square" anchor="ctr" anchorCtr="0">
            <a:spAutoFit/>
          </a:bodyPr>
          <a:lstStyle>
            <a:lvl1pPr marL="0" indent="0" algn="r">
              <a:buNone/>
              <a:defRPr sz="1400">
                <a:latin typeface="+mj-lt"/>
              </a:defRPr>
            </a:lvl1pPr>
          </a:lstStyle>
          <a:p>
            <a:pPr lvl="0"/>
            <a:r>
              <a:rPr lang="fr-FR" dirty="0"/>
              <a:t>Numéro de téléphone</a:t>
            </a:r>
          </a:p>
        </p:txBody>
      </p:sp>
      <p:sp>
        <p:nvSpPr>
          <p:cNvPr id="16" name="Espace réservé du texte 15">
            <a:extLst>
              <a:ext uri="{FF2B5EF4-FFF2-40B4-BE49-F238E27FC236}">
                <a16:creationId xmlns:a16="http://schemas.microsoft.com/office/drawing/2014/main" id="{C72FD42F-4311-FB0A-9D99-D5FFE431F40E}"/>
              </a:ext>
            </a:extLst>
          </p:cNvPr>
          <p:cNvSpPr>
            <a:spLocks noGrp="1"/>
          </p:cNvSpPr>
          <p:nvPr>
            <p:ph type="body" sz="quarter" idx="11" hasCustomPrompt="1"/>
          </p:nvPr>
        </p:nvSpPr>
        <p:spPr>
          <a:xfrm>
            <a:off x="7553325" y="2961019"/>
            <a:ext cx="914400" cy="313932"/>
          </a:xfrm>
          <a:prstGeom prst="rect">
            <a:avLst/>
          </a:prstGeom>
        </p:spPr>
        <p:txBody>
          <a:bodyPr anchor="ctr" anchorCtr="0">
            <a:spAutoFit/>
          </a:bodyPr>
          <a:lstStyle>
            <a:lvl1pPr marL="0" indent="0" algn="r">
              <a:buNone/>
              <a:defRPr sz="1600">
                <a:latin typeface="+mj-lt"/>
              </a:defRPr>
            </a:lvl1pPr>
          </a:lstStyle>
          <a:p>
            <a:pPr lvl="0"/>
            <a:r>
              <a:rPr lang="fr-FR" dirty="0"/>
              <a:t>Fonction</a:t>
            </a:r>
          </a:p>
        </p:txBody>
      </p:sp>
      <p:sp>
        <p:nvSpPr>
          <p:cNvPr id="14" name="Espace réservé du texte 13">
            <a:extLst>
              <a:ext uri="{FF2B5EF4-FFF2-40B4-BE49-F238E27FC236}">
                <a16:creationId xmlns:a16="http://schemas.microsoft.com/office/drawing/2014/main" id="{AEAD86F7-5334-10D7-D9A2-172E96265BBC}"/>
              </a:ext>
            </a:extLst>
          </p:cNvPr>
          <p:cNvSpPr>
            <a:spLocks noGrp="1"/>
          </p:cNvSpPr>
          <p:nvPr>
            <p:ph type="body" sz="quarter" idx="10" hasCustomPrompt="1"/>
          </p:nvPr>
        </p:nvSpPr>
        <p:spPr>
          <a:xfrm>
            <a:off x="7553325" y="2472207"/>
            <a:ext cx="914400" cy="341632"/>
          </a:xfrm>
          <a:prstGeom prst="rect">
            <a:avLst/>
          </a:prstGeom>
        </p:spPr>
        <p:txBody>
          <a:bodyPr anchor="ctr" anchorCtr="0">
            <a:spAutoFit/>
          </a:bodyPr>
          <a:lstStyle>
            <a:lvl1pPr marL="0" indent="0" algn="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FR" dirty="0"/>
              <a:t>NOM</a:t>
            </a:r>
          </a:p>
        </p:txBody>
      </p:sp>
      <p:sp>
        <p:nvSpPr>
          <p:cNvPr id="2" name="Titre 1">
            <a:extLst>
              <a:ext uri="{FF2B5EF4-FFF2-40B4-BE49-F238E27FC236}">
                <a16:creationId xmlns:a16="http://schemas.microsoft.com/office/drawing/2014/main" id="{5F61CD6D-8837-4CD7-30B0-D1517099EEB3}"/>
              </a:ext>
            </a:extLst>
          </p:cNvPr>
          <p:cNvSpPr>
            <a:spLocks noGrp="1"/>
          </p:cNvSpPr>
          <p:nvPr>
            <p:ph type="title" hasCustomPrompt="1"/>
          </p:nvPr>
        </p:nvSpPr>
        <p:spPr>
          <a:xfrm>
            <a:off x="6619875" y="2007917"/>
            <a:ext cx="1847850" cy="535531"/>
          </a:xfrm>
          <a:prstGeom prst="rect">
            <a:avLst/>
          </a:prstGeom>
        </p:spPr>
        <p:txBody>
          <a:bodyPr anchor="ctr" anchorCtr="0">
            <a:spAutoFit/>
          </a:bodyPr>
          <a:lstStyle>
            <a:lvl1pPr algn="r">
              <a:defRPr sz="3200">
                <a:latin typeface="+mn-lt"/>
              </a:defRPr>
            </a:lvl1pPr>
          </a:lstStyle>
          <a:p>
            <a:r>
              <a:rPr lang="fr-FR" dirty="0"/>
              <a:t>Prénom</a:t>
            </a:r>
          </a:p>
        </p:txBody>
      </p:sp>
      <p:sp>
        <p:nvSpPr>
          <p:cNvPr id="21" name="Espace réservé du texte 19">
            <a:extLst>
              <a:ext uri="{FF2B5EF4-FFF2-40B4-BE49-F238E27FC236}">
                <a16:creationId xmlns:a16="http://schemas.microsoft.com/office/drawing/2014/main" id="{B9AEEE30-BBDA-7F38-89F4-0797D1B5B93A}"/>
              </a:ext>
            </a:extLst>
          </p:cNvPr>
          <p:cNvSpPr>
            <a:spLocks noGrp="1"/>
          </p:cNvSpPr>
          <p:nvPr>
            <p:ph type="body" sz="quarter" idx="14" hasCustomPrompt="1"/>
          </p:nvPr>
        </p:nvSpPr>
        <p:spPr>
          <a:xfrm>
            <a:off x="10772774" y="4860635"/>
            <a:ext cx="1095375" cy="286232"/>
          </a:xfrm>
          <a:prstGeom prst="rect">
            <a:avLst/>
          </a:prstGeom>
        </p:spPr>
        <p:txBody>
          <a:bodyPr anchor="ctr" anchorCtr="0">
            <a:spAutoFit/>
          </a:bodyPr>
          <a:lstStyle>
            <a:lvl1pPr marL="0" indent="0" algn="r">
              <a:buNone/>
              <a:defRPr sz="1400">
                <a:solidFill>
                  <a:srgbClr val="CE1719"/>
                </a:solidFill>
                <a:latin typeface="+mj-lt"/>
              </a:defRPr>
            </a:lvl1pPr>
          </a:lstStyle>
          <a:p>
            <a:pPr lvl="0"/>
            <a:r>
              <a:rPr lang="fr-FR" dirty="0"/>
              <a:t>xx@cohda.fr</a:t>
            </a:r>
          </a:p>
        </p:txBody>
      </p:sp>
      <p:sp>
        <p:nvSpPr>
          <p:cNvPr id="22" name="Espace réservé du texte 17">
            <a:extLst>
              <a:ext uri="{FF2B5EF4-FFF2-40B4-BE49-F238E27FC236}">
                <a16:creationId xmlns:a16="http://schemas.microsoft.com/office/drawing/2014/main" id="{77C2D289-2B32-4F85-525C-3D62FBEB3D16}"/>
              </a:ext>
            </a:extLst>
          </p:cNvPr>
          <p:cNvSpPr>
            <a:spLocks noGrp="1"/>
          </p:cNvSpPr>
          <p:nvPr>
            <p:ph type="body" sz="quarter" idx="15" hasCustomPrompt="1"/>
          </p:nvPr>
        </p:nvSpPr>
        <p:spPr>
          <a:xfrm>
            <a:off x="10020300" y="4546703"/>
            <a:ext cx="1847849" cy="286232"/>
          </a:xfrm>
          <a:prstGeom prst="rect">
            <a:avLst/>
          </a:prstGeom>
        </p:spPr>
        <p:txBody>
          <a:bodyPr wrap="square" anchor="ctr" anchorCtr="0">
            <a:spAutoFit/>
          </a:bodyPr>
          <a:lstStyle>
            <a:lvl1pPr marL="0" indent="0" algn="r">
              <a:buNone/>
              <a:defRPr sz="1400">
                <a:latin typeface="+mj-lt"/>
              </a:defRPr>
            </a:lvl1pPr>
          </a:lstStyle>
          <a:p>
            <a:pPr lvl="0"/>
            <a:r>
              <a:rPr lang="fr-FR" dirty="0"/>
              <a:t>Numéro de téléphone</a:t>
            </a:r>
          </a:p>
        </p:txBody>
      </p:sp>
      <p:sp>
        <p:nvSpPr>
          <p:cNvPr id="23" name="Espace réservé du texte 15">
            <a:extLst>
              <a:ext uri="{FF2B5EF4-FFF2-40B4-BE49-F238E27FC236}">
                <a16:creationId xmlns:a16="http://schemas.microsoft.com/office/drawing/2014/main" id="{0FF0156C-B488-A978-01DA-A2F827C463F2}"/>
              </a:ext>
            </a:extLst>
          </p:cNvPr>
          <p:cNvSpPr>
            <a:spLocks noGrp="1"/>
          </p:cNvSpPr>
          <p:nvPr>
            <p:ph type="body" sz="quarter" idx="16" hasCustomPrompt="1"/>
          </p:nvPr>
        </p:nvSpPr>
        <p:spPr>
          <a:xfrm>
            <a:off x="10953750" y="4047471"/>
            <a:ext cx="914400" cy="313932"/>
          </a:xfrm>
          <a:prstGeom prst="rect">
            <a:avLst/>
          </a:prstGeom>
        </p:spPr>
        <p:txBody>
          <a:bodyPr anchor="ctr" anchorCtr="0">
            <a:spAutoFit/>
          </a:bodyPr>
          <a:lstStyle>
            <a:lvl1pPr marL="0" indent="0" algn="r">
              <a:buNone/>
              <a:defRPr sz="1600">
                <a:latin typeface="+mj-lt"/>
              </a:defRPr>
            </a:lvl1pPr>
          </a:lstStyle>
          <a:p>
            <a:pPr lvl="0"/>
            <a:r>
              <a:rPr lang="fr-FR" dirty="0"/>
              <a:t>Fonction</a:t>
            </a:r>
          </a:p>
        </p:txBody>
      </p:sp>
      <p:sp>
        <p:nvSpPr>
          <p:cNvPr id="24" name="Espace réservé du texte 13">
            <a:extLst>
              <a:ext uri="{FF2B5EF4-FFF2-40B4-BE49-F238E27FC236}">
                <a16:creationId xmlns:a16="http://schemas.microsoft.com/office/drawing/2014/main" id="{BBEE2091-92A2-4A65-7397-D651DF9F1D8A}"/>
              </a:ext>
            </a:extLst>
          </p:cNvPr>
          <p:cNvSpPr>
            <a:spLocks noGrp="1"/>
          </p:cNvSpPr>
          <p:nvPr>
            <p:ph type="body" sz="quarter" idx="17" hasCustomPrompt="1"/>
          </p:nvPr>
        </p:nvSpPr>
        <p:spPr>
          <a:xfrm>
            <a:off x="10953750" y="3558659"/>
            <a:ext cx="914400" cy="341632"/>
          </a:xfrm>
          <a:prstGeom prst="rect">
            <a:avLst/>
          </a:prstGeom>
        </p:spPr>
        <p:txBody>
          <a:bodyPr anchor="ctr" anchorCtr="0">
            <a:spAutoFit/>
          </a:bodyPr>
          <a:lstStyle>
            <a:lvl1pPr marL="0" indent="0" algn="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FR" dirty="0"/>
              <a:t>NOM</a:t>
            </a:r>
          </a:p>
        </p:txBody>
      </p:sp>
      <p:sp>
        <p:nvSpPr>
          <p:cNvPr id="28" name="Espace réservé du texte 27">
            <a:extLst>
              <a:ext uri="{FF2B5EF4-FFF2-40B4-BE49-F238E27FC236}">
                <a16:creationId xmlns:a16="http://schemas.microsoft.com/office/drawing/2014/main" id="{1B4BC695-368D-DF8C-5954-78EC37801D30}"/>
              </a:ext>
            </a:extLst>
          </p:cNvPr>
          <p:cNvSpPr>
            <a:spLocks noGrp="1"/>
          </p:cNvSpPr>
          <p:nvPr>
            <p:ph type="body" sz="quarter" idx="18" hasCustomPrompt="1"/>
          </p:nvPr>
        </p:nvSpPr>
        <p:spPr>
          <a:xfrm>
            <a:off x="10029825" y="3105593"/>
            <a:ext cx="1847849" cy="535531"/>
          </a:xfrm>
          <a:prstGeom prst="rect">
            <a:avLst/>
          </a:prstGeom>
        </p:spPr>
        <p:txBody>
          <a:bodyPr wrap="square" anchor="ctr" anchorCtr="0">
            <a:spAutoFit/>
          </a:bodyPr>
          <a:lstStyle>
            <a:lvl1pPr marL="0" indent="0" algn="r">
              <a:buNone/>
              <a:defRPr sz="3200"/>
            </a:lvl1pPr>
          </a:lstStyle>
          <a:p>
            <a:pPr lvl="0"/>
            <a:r>
              <a:rPr lang="fr-FR" dirty="0"/>
              <a:t>Prénom</a:t>
            </a:r>
          </a:p>
        </p:txBody>
      </p:sp>
    </p:spTree>
    <p:extLst>
      <p:ext uri="{BB962C8B-B14F-4D97-AF65-F5344CB8AC3E}">
        <p14:creationId xmlns:p14="http://schemas.microsoft.com/office/powerpoint/2010/main" val="1361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heme" Target="../theme/theme2.xml"/><Relationship Id="rId9"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www.cohda.fr/"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5D471A92-38A1-AEC3-5BBF-DFC062C522A4}"/>
              </a:ext>
            </a:extLst>
          </p:cNvPr>
          <p:cNvPicPr>
            <a:picLocks noChangeAspect="1"/>
          </p:cNvPicPr>
          <p:nvPr userDrawn="1"/>
        </p:nvPicPr>
        <p:blipFill rotWithShape="1">
          <a:blip r:embed="rId3">
            <a:grayscl/>
          </a:blip>
          <a:srcRect t="3043"/>
          <a:stretch/>
        </p:blipFill>
        <p:spPr>
          <a:xfrm>
            <a:off x="0" y="0"/>
            <a:ext cx="8112440" cy="6858000"/>
          </a:xfrm>
          <a:prstGeom prst="rect">
            <a:avLst/>
          </a:prstGeom>
        </p:spPr>
      </p:pic>
      <p:grpSp>
        <p:nvGrpSpPr>
          <p:cNvPr id="8" name="Group 22">
            <a:extLst>
              <a:ext uri="{FF2B5EF4-FFF2-40B4-BE49-F238E27FC236}">
                <a16:creationId xmlns:a16="http://schemas.microsoft.com/office/drawing/2014/main" id="{1466126B-42CF-71C7-27F4-DDC55718A509}"/>
              </a:ext>
            </a:extLst>
          </p:cNvPr>
          <p:cNvGrpSpPr/>
          <p:nvPr userDrawn="1"/>
        </p:nvGrpSpPr>
        <p:grpSpPr>
          <a:xfrm>
            <a:off x="332603" y="263447"/>
            <a:ext cx="1093763" cy="313072"/>
            <a:chOff x="2069963" y="438707"/>
            <a:chExt cx="1093763" cy="313072"/>
          </a:xfrm>
        </p:grpSpPr>
        <p:sp>
          <p:nvSpPr>
            <p:cNvPr id="9" name="TextBox 19">
              <a:extLst>
                <a:ext uri="{FF2B5EF4-FFF2-40B4-BE49-F238E27FC236}">
                  <a16:creationId xmlns:a16="http://schemas.microsoft.com/office/drawing/2014/main" id="{C3264E14-C87A-AB14-348F-2FFAA0A806A2}"/>
                </a:ext>
              </a:extLst>
            </p:cNvPr>
            <p:cNvSpPr txBox="1"/>
            <p:nvPr/>
          </p:nvSpPr>
          <p:spPr>
            <a:xfrm>
              <a:off x="2303554" y="474780"/>
              <a:ext cx="860172" cy="276999"/>
            </a:xfrm>
            <a:prstGeom prst="rect">
              <a:avLst/>
            </a:prstGeom>
            <a:noFill/>
          </p:spPr>
          <p:txBody>
            <a:bodyPr wrap="none" rtlCol="0">
              <a:spAutoFit/>
            </a:bodyPr>
            <a:lstStyle/>
            <a:p>
              <a:r>
                <a:rPr lang="en-US" sz="1200" b="1" spc="30">
                  <a:solidFill>
                    <a:schemeClr val="bg1"/>
                  </a:solidFill>
                  <a:latin typeface="Montserrat ExtraBold" panose="00000900000000000000" pitchFamily="2" charset="0"/>
                </a:rPr>
                <a:t>ESTONE</a:t>
              </a:r>
            </a:p>
          </p:txBody>
        </p:sp>
        <p:pic>
          <p:nvPicPr>
            <p:cNvPr id="10" name="Graphic 21" descr="City with solid fill">
              <a:extLst>
                <a:ext uri="{FF2B5EF4-FFF2-40B4-BE49-F238E27FC236}">
                  <a16:creationId xmlns:a16="http://schemas.microsoft.com/office/drawing/2014/main" id="{7F4A22A9-92E9-F442-F4BF-E7BC3C2D5C6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69963" y="438707"/>
              <a:ext cx="276999" cy="276999"/>
            </a:xfrm>
            <a:prstGeom prst="rect">
              <a:avLst/>
            </a:prstGeom>
          </p:spPr>
        </p:pic>
      </p:grpSp>
      <p:pic>
        <p:nvPicPr>
          <p:cNvPr id="11" name="Espace réservé pour une image  3">
            <a:extLst>
              <a:ext uri="{FF2B5EF4-FFF2-40B4-BE49-F238E27FC236}">
                <a16:creationId xmlns:a16="http://schemas.microsoft.com/office/drawing/2014/main" id="{A28BF6C6-02EC-DFD4-2C59-827B56D1D67A}"/>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7956135" y="0"/>
            <a:ext cx="4235865" cy="6858000"/>
          </a:xfrm>
          <a:custGeom>
            <a:avLst/>
            <a:gdLst>
              <a:gd name="connsiteX0" fmla="*/ 2783820 w 5284613"/>
              <a:gd name="connsiteY0" fmla="*/ 0 h 6858000"/>
              <a:gd name="connsiteX1" fmla="*/ 5284613 w 5284613"/>
              <a:gd name="connsiteY1" fmla="*/ 0 h 6858000"/>
              <a:gd name="connsiteX2" fmla="*/ 5284613 w 5284613"/>
              <a:gd name="connsiteY2" fmla="*/ 6858000 h 6858000"/>
              <a:gd name="connsiteX3" fmla="*/ 0 w 5284613"/>
              <a:gd name="connsiteY3" fmla="*/ 6858000 h 6858000"/>
              <a:gd name="connsiteX4" fmla="*/ 3581043 w 5284613"/>
              <a:gd name="connsiteY4" fmla="*/ 4344218 h 6858000"/>
              <a:gd name="connsiteX5" fmla="*/ 4032321 w 5284613"/>
              <a:gd name="connsiteY5" fmla="*/ 1945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613" h="6858000">
                <a:moveTo>
                  <a:pt x="2783820" y="0"/>
                </a:moveTo>
                <a:lnTo>
                  <a:pt x="5284613" y="0"/>
                </a:lnTo>
                <a:lnTo>
                  <a:pt x="5284613" y="6858000"/>
                </a:lnTo>
                <a:lnTo>
                  <a:pt x="0" y="6858000"/>
                </a:lnTo>
                <a:lnTo>
                  <a:pt x="3581043" y="4344218"/>
                </a:lnTo>
                <a:cubicBezTo>
                  <a:pt x="4339158" y="3812045"/>
                  <a:pt x="4541202" y="2737929"/>
                  <a:pt x="4032321" y="1945113"/>
                </a:cubicBezTo>
                <a:close/>
              </a:path>
            </a:pathLst>
          </a:custGeom>
        </p:spPr>
      </p:pic>
      <p:sp>
        <p:nvSpPr>
          <p:cNvPr id="12" name="Oval 24">
            <a:extLst>
              <a:ext uri="{FF2B5EF4-FFF2-40B4-BE49-F238E27FC236}">
                <a16:creationId xmlns:a16="http://schemas.microsoft.com/office/drawing/2014/main" id="{4761BFC3-8D03-3AA9-BAB6-390A98B58FFC}"/>
              </a:ext>
            </a:extLst>
          </p:cNvPr>
          <p:cNvSpPr/>
          <p:nvPr userDrawn="1"/>
        </p:nvSpPr>
        <p:spPr>
          <a:xfrm rot="3243188">
            <a:off x="10704798" y="213115"/>
            <a:ext cx="451712" cy="449805"/>
          </a:xfrm>
          <a:prstGeom prst="ellipse">
            <a:avLst/>
          </a:prstGeom>
          <a:solidFill>
            <a:srgbClr val="EEEC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13" name="Image 12">
            <a:extLst>
              <a:ext uri="{FF2B5EF4-FFF2-40B4-BE49-F238E27FC236}">
                <a16:creationId xmlns:a16="http://schemas.microsoft.com/office/drawing/2014/main" id="{BF9CF8D4-D37C-1FC0-C10F-A10B154426AA}"/>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35509"/>
            <a:ext cx="2524685" cy="1009874"/>
          </a:xfrm>
          <a:prstGeom prst="rect">
            <a:avLst/>
          </a:prstGeom>
        </p:spPr>
      </p:pic>
      <p:pic>
        <p:nvPicPr>
          <p:cNvPr id="29" name="Image 28">
            <a:extLst>
              <a:ext uri="{FF2B5EF4-FFF2-40B4-BE49-F238E27FC236}">
                <a16:creationId xmlns:a16="http://schemas.microsoft.com/office/drawing/2014/main" id="{E2FE7083-9390-5656-B066-8F6592BB682F}"/>
              </a:ext>
            </a:extLst>
          </p:cNvPr>
          <p:cNvPicPr>
            <a:picLocks noChangeAspect="1"/>
          </p:cNvPicPr>
          <p:nvPr userDrawn="1"/>
        </p:nvPicPr>
        <p:blipFill rotWithShape="1">
          <a:blip r:embed="rId8"/>
          <a:srcRect t="58772" r="13028"/>
          <a:stretch/>
        </p:blipFill>
        <p:spPr>
          <a:xfrm>
            <a:off x="11078521" y="0"/>
            <a:ext cx="1113479" cy="527831"/>
          </a:xfrm>
          <a:prstGeom prst="rect">
            <a:avLst/>
          </a:prstGeom>
        </p:spPr>
      </p:pic>
      <p:cxnSp>
        <p:nvCxnSpPr>
          <p:cNvPr id="15" name="Straight Connector 14">
            <a:extLst>
              <a:ext uri="{FF2B5EF4-FFF2-40B4-BE49-F238E27FC236}">
                <a16:creationId xmlns:a16="http://schemas.microsoft.com/office/drawing/2014/main" id="{C6E13FC2-601D-BB3E-3C9C-0965D3C388B5}"/>
              </a:ext>
            </a:extLst>
          </p:cNvPr>
          <p:cNvCxnSpPr>
            <a:cxnSpLocks/>
          </p:cNvCxnSpPr>
          <p:nvPr userDrawn="1"/>
        </p:nvCxnSpPr>
        <p:spPr>
          <a:xfrm>
            <a:off x="1262342" y="1758906"/>
            <a:ext cx="480449" cy="0"/>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3C0B6B4-83CE-D491-06AF-40EE22C0A568}"/>
              </a:ext>
            </a:extLst>
          </p:cNvPr>
          <p:cNvPicPr>
            <a:picLocks noChangeAspect="1"/>
          </p:cNvPicPr>
          <p:nvPr userDrawn="1"/>
        </p:nvPicPr>
        <p:blipFill>
          <a:blip r:embed="rId9"/>
          <a:stretch>
            <a:fillRect/>
          </a:stretch>
        </p:blipFill>
        <p:spPr>
          <a:xfrm>
            <a:off x="9203007" y="6211618"/>
            <a:ext cx="2825977" cy="646382"/>
          </a:xfrm>
          <a:prstGeom prst="rect">
            <a:avLst/>
          </a:prstGeom>
        </p:spPr>
      </p:pic>
    </p:spTree>
    <p:extLst>
      <p:ext uri="{BB962C8B-B14F-4D97-AF65-F5344CB8AC3E}">
        <p14:creationId xmlns:p14="http://schemas.microsoft.com/office/powerpoint/2010/main" val="1869378374"/>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17B289D-4DC4-CD38-BD88-0DC69169F7FB}"/>
              </a:ext>
            </a:extLst>
          </p:cNvPr>
          <p:cNvSpPr>
            <a:spLocks noGrp="1"/>
          </p:cNvSpPr>
          <p:nvPr>
            <p:ph type="title"/>
          </p:nvPr>
        </p:nvSpPr>
        <p:spPr>
          <a:xfrm>
            <a:off x="838200" y="290850"/>
            <a:ext cx="10515600" cy="369332"/>
          </a:xfrm>
          <a:prstGeom prst="rect">
            <a:avLst/>
          </a:prstGeom>
        </p:spPr>
        <p:txBody>
          <a:bodyPr vert="horz" lIns="91440" tIns="45720" rIns="91440" bIns="45720" rtlCol="0" anchor="ctr" anchorCtr="0">
            <a:spAutoFit/>
          </a:bodyPr>
          <a:lstStyle/>
          <a:p>
            <a:r>
              <a:rPr lang="fr-FR" dirty="0"/>
              <a:t>Modifiez le style du titre</a:t>
            </a:r>
          </a:p>
        </p:txBody>
      </p:sp>
      <p:pic>
        <p:nvPicPr>
          <p:cNvPr id="7" name="Image 6">
            <a:extLst>
              <a:ext uri="{FF2B5EF4-FFF2-40B4-BE49-F238E27FC236}">
                <a16:creationId xmlns:a16="http://schemas.microsoft.com/office/drawing/2014/main" id="{467E6738-87A0-3293-313A-6E2B17AAFD5E}"/>
              </a:ext>
            </a:extLst>
          </p:cNvPr>
          <p:cNvPicPr>
            <a:picLocks noChangeAspect="1"/>
          </p:cNvPicPr>
          <p:nvPr userDrawn="1"/>
        </p:nvPicPr>
        <p:blipFill rotWithShape="1">
          <a:blip r:embed="rId5"/>
          <a:srcRect t="23583" r="25983"/>
          <a:stretch/>
        </p:blipFill>
        <p:spPr>
          <a:xfrm>
            <a:off x="10621679" y="0"/>
            <a:ext cx="1570321" cy="1420936"/>
          </a:xfrm>
          <a:prstGeom prst="rect">
            <a:avLst/>
          </a:prstGeom>
        </p:spPr>
      </p:pic>
      <p:sp>
        <p:nvSpPr>
          <p:cNvPr id="8" name="Freeform 5">
            <a:extLst>
              <a:ext uri="{FF2B5EF4-FFF2-40B4-BE49-F238E27FC236}">
                <a16:creationId xmlns:a16="http://schemas.microsoft.com/office/drawing/2014/main" id="{ED0C636E-0C5B-1AAF-8BFA-C1E6AAFDB858}"/>
              </a:ext>
            </a:extLst>
          </p:cNvPr>
          <p:cNvSpPr>
            <a:spLocks noChangeAspect="1"/>
          </p:cNvSpPr>
          <p:nvPr userDrawn="1"/>
        </p:nvSpPr>
        <p:spPr bwMode="auto">
          <a:xfrm>
            <a:off x="11146907" y="1027686"/>
            <a:ext cx="564372" cy="493867"/>
          </a:xfrm>
          <a:custGeom>
            <a:avLst/>
            <a:gdLst>
              <a:gd name="T0" fmla="*/ 1489 w 2041"/>
              <a:gd name="T1" fmla="*/ 0 h 1783"/>
              <a:gd name="T2" fmla="*/ 552 w 2041"/>
              <a:gd name="T3" fmla="*/ 0 h 1783"/>
              <a:gd name="T4" fmla="*/ 483 w 2041"/>
              <a:gd name="T5" fmla="*/ 40 h 1783"/>
              <a:gd name="T6" fmla="*/ 14 w 2041"/>
              <a:gd name="T7" fmla="*/ 852 h 1783"/>
              <a:gd name="T8" fmla="*/ 14 w 2041"/>
              <a:gd name="T9" fmla="*/ 932 h 1783"/>
              <a:gd name="T10" fmla="*/ 483 w 2041"/>
              <a:gd name="T11" fmla="*/ 1743 h 1783"/>
              <a:gd name="T12" fmla="*/ 552 w 2041"/>
              <a:gd name="T13" fmla="*/ 1783 h 1783"/>
              <a:gd name="T14" fmla="*/ 1489 w 2041"/>
              <a:gd name="T15" fmla="*/ 1783 h 1783"/>
              <a:gd name="T16" fmla="*/ 1558 w 2041"/>
              <a:gd name="T17" fmla="*/ 1743 h 1783"/>
              <a:gd name="T18" fmla="*/ 2027 w 2041"/>
              <a:gd name="T19" fmla="*/ 932 h 1783"/>
              <a:gd name="T20" fmla="*/ 2027 w 2041"/>
              <a:gd name="T21" fmla="*/ 852 h 1783"/>
              <a:gd name="T22" fmla="*/ 1558 w 2041"/>
              <a:gd name="T23" fmla="*/ 40 h 1783"/>
              <a:gd name="T24" fmla="*/ 1489 w 2041"/>
              <a:gd name="T25" fmla="*/ 0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1" h="1783">
                <a:moveTo>
                  <a:pt x="1489" y="0"/>
                </a:moveTo>
                <a:cubicBezTo>
                  <a:pt x="552" y="0"/>
                  <a:pt x="552" y="0"/>
                  <a:pt x="552" y="0"/>
                </a:cubicBezTo>
                <a:cubicBezTo>
                  <a:pt x="523" y="0"/>
                  <a:pt x="497" y="15"/>
                  <a:pt x="483" y="40"/>
                </a:cubicBezTo>
                <a:cubicBezTo>
                  <a:pt x="14" y="852"/>
                  <a:pt x="14" y="852"/>
                  <a:pt x="14" y="852"/>
                </a:cubicBezTo>
                <a:cubicBezTo>
                  <a:pt x="0" y="876"/>
                  <a:pt x="0" y="907"/>
                  <a:pt x="14" y="932"/>
                </a:cubicBezTo>
                <a:cubicBezTo>
                  <a:pt x="483" y="1743"/>
                  <a:pt x="483" y="1743"/>
                  <a:pt x="483" y="1743"/>
                </a:cubicBezTo>
                <a:cubicBezTo>
                  <a:pt x="497" y="1768"/>
                  <a:pt x="523" y="1783"/>
                  <a:pt x="552" y="1783"/>
                </a:cubicBezTo>
                <a:cubicBezTo>
                  <a:pt x="1489" y="1783"/>
                  <a:pt x="1489" y="1783"/>
                  <a:pt x="1489" y="1783"/>
                </a:cubicBezTo>
                <a:cubicBezTo>
                  <a:pt x="1518" y="1783"/>
                  <a:pt x="1544" y="1768"/>
                  <a:pt x="1558" y="1743"/>
                </a:cubicBezTo>
                <a:cubicBezTo>
                  <a:pt x="2027" y="932"/>
                  <a:pt x="2027" y="932"/>
                  <a:pt x="2027" y="932"/>
                </a:cubicBezTo>
                <a:cubicBezTo>
                  <a:pt x="2041" y="907"/>
                  <a:pt x="2041" y="876"/>
                  <a:pt x="2027" y="852"/>
                </a:cubicBezTo>
                <a:cubicBezTo>
                  <a:pt x="1558" y="40"/>
                  <a:pt x="1558" y="40"/>
                  <a:pt x="1558" y="40"/>
                </a:cubicBezTo>
                <a:cubicBezTo>
                  <a:pt x="1544" y="15"/>
                  <a:pt x="1518" y="0"/>
                  <a:pt x="1489" y="0"/>
                </a:cubicBezTo>
                <a:close/>
              </a:path>
            </a:pathLst>
          </a:custGeom>
          <a:solidFill>
            <a:srgbClr val="009DE0"/>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id="{410EE86E-187F-5234-A91D-ACC4F33034C5}"/>
              </a:ext>
            </a:extLst>
          </p:cNvPr>
          <p:cNvSpPr>
            <a:spLocks noChangeAspect="1"/>
          </p:cNvSpPr>
          <p:nvPr userDrawn="1"/>
        </p:nvSpPr>
        <p:spPr bwMode="auto">
          <a:xfrm>
            <a:off x="358369" y="-12655"/>
            <a:ext cx="312750" cy="273679"/>
          </a:xfrm>
          <a:custGeom>
            <a:avLst/>
            <a:gdLst>
              <a:gd name="T0" fmla="*/ 1489 w 2041"/>
              <a:gd name="T1" fmla="*/ 0 h 1783"/>
              <a:gd name="T2" fmla="*/ 552 w 2041"/>
              <a:gd name="T3" fmla="*/ 0 h 1783"/>
              <a:gd name="T4" fmla="*/ 483 w 2041"/>
              <a:gd name="T5" fmla="*/ 40 h 1783"/>
              <a:gd name="T6" fmla="*/ 14 w 2041"/>
              <a:gd name="T7" fmla="*/ 852 h 1783"/>
              <a:gd name="T8" fmla="*/ 14 w 2041"/>
              <a:gd name="T9" fmla="*/ 932 h 1783"/>
              <a:gd name="T10" fmla="*/ 483 w 2041"/>
              <a:gd name="T11" fmla="*/ 1743 h 1783"/>
              <a:gd name="T12" fmla="*/ 552 w 2041"/>
              <a:gd name="T13" fmla="*/ 1783 h 1783"/>
              <a:gd name="T14" fmla="*/ 1489 w 2041"/>
              <a:gd name="T15" fmla="*/ 1783 h 1783"/>
              <a:gd name="T16" fmla="*/ 1558 w 2041"/>
              <a:gd name="T17" fmla="*/ 1743 h 1783"/>
              <a:gd name="T18" fmla="*/ 2027 w 2041"/>
              <a:gd name="T19" fmla="*/ 932 h 1783"/>
              <a:gd name="T20" fmla="*/ 2027 w 2041"/>
              <a:gd name="T21" fmla="*/ 852 h 1783"/>
              <a:gd name="T22" fmla="*/ 1558 w 2041"/>
              <a:gd name="T23" fmla="*/ 40 h 1783"/>
              <a:gd name="T24" fmla="*/ 1489 w 2041"/>
              <a:gd name="T25" fmla="*/ 0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1" h="1783">
                <a:moveTo>
                  <a:pt x="1489" y="0"/>
                </a:moveTo>
                <a:cubicBezTo>
                  <a:pt x="552" y="0"/>
                  <a:pt x="552" y="0"/>
                  <a:pt x="552" y="0"/>
                </a:cubicBezTo>
                <a:cubicBezTo>
                  <a:pt x="523" y="0"/>
                  <a:pt x="497" y="15"/>
                  <a:pt x="483" y="40"/>
                </a:cubicBezTo>
                <a:cubicBezTo>
                  <a:pt x="14" y="852"/>
                  <a:pt x="14" y="852"/>
                  <a:pt x="14" y="852"/>
                </a:cubicBezTo>
                <a:cubicBezTo>
                  <a:pt x="0" y="876"/>
                  <a:pt x="0" y="907"/>
                  <a:pt x="14" y="932"/>
                </a:cubicBezTo>
                <a:cubicBezTo>
                  <a:pt x="483" y="1743"/>
                  <a:pt x="483" y="1743"/>
                  <a:pt x="483" y="1743"/>
                </a:cubicBezTo>
                <a:cubicBezTo>
                  <a:pt x="497" y="1768"/>
                  <a:pt x="523" y="1783"/>
                  <a:pt x="552" y="1783"/>
                </a:cubicBezTo>
                <a:cubicBezTo>
                  <a:pt x="1489" y="1783"/>
                  <a:pt x="1489" y="1783"/>
                  <a:pt x="1489" y="1783"/>
                </a:cubicBezTo>
                <a:cubicBezTo>
                  <a:pt x="1518" y="1783"/>
                  <a:pt x="1544" y="1768"/>
                  <a:pt x="1558" y="1743"/>
                </a:cubicBezTo>
                <a:cubicBezTo>
                  <a:pt x="2027" y="932"/>
                  <a:pt x="2027" y="932"/>
                  <a:pt x="2027" y="932"/>
                </a:cubicBezTo>
                <a:cubicBezTo>
                  <a:pt x="2041" y="907"/>
                  <a:pt x="2041" y="876"/>
                  <a:pt x="2027" y="852"/>
                </a:cubicBezTo>
                <a:cubicBezTo>
                  <a:pt x="1558" y="40"/>
                  <a:pt x="1558" y="40"/>
                  <a:pt x="1558" y="40"/>
                </a:cubicBezTo>
                <a:cubicBezTo>
                  <a:pt x="1544" y="15"/>
                  <a:pt x="1518" y="0"/>
                  <a:pt x="1489" y="0"/>
                </a:cubicBezTo>
                <a:close/>
              </a:path>
            </a:pathLst>
          </a:custGeom>
          <a:solidFill>
            <a:srgbClr val="009DE0"/>
          </a:solidFill>
          <a:ln>
            <a:noFill/>
          </a:ln>
          <a:effectLst/>
        </p:spPr>
        <p:txBody>
          <a:bodyPr vert="horz" wrap="square" lIns="91440" tIns="45720" rIns="91440" bIns="45720" numCol="1" anchor="t" anchorCtr="0" compatLnSpc="1">
            <a:prstTxWarp prst="textNoShape">
              <a:avLst/>
            </a:prstTxWarp>
          </a:bodyPr>
          <a:lstStyle/>
          <a:p>
            <a:endParaRPr lang="en-US" dirty="0"/>
          </a:p>
        </p:txBody>
      </p:sp>
      <p:pic>
        <p:nvPicPr>
          <p:cNvPr id="10" name="Image 9">
            <a:extLst>
              <a:ext uri="{FF2B5EF4-FFF2-40B4-BE49-F238E27FC236}">
                <a16:creationId xmlns:a16="http://schemas.microsoft.com/office/drawing/2014/main" id="{FB51AA41-A402-059F-5534-F9055945E38B}"/>
              </a:ext>
            </a:extLst>
          </p:cNvPr>
          <p:cNvPicPr>
            <a:picLocks noChangeAspect="1"/>
          </p:cNvPicPr>
          <p:nvPr userDrawn="1"/>
        </p:nvPicPr>
        <p:blipFill rotWithShape="1">
          <a:blip r:embed="rId6">
            <a:grayscl/>
          </a:blip>
          <a:srcRect l="44026"/>
          <a:stretch/>
        </p:blipFill>
        <p:spPr>
          <a:xfrm>
            <a:off x="-1" y="1364"/>
            <a:ext cx="416321" cy="646232"/>
          </a:xfrm>
          <a:prstGeom prst="rect">
            <a:avLst/>
          </a:prstGeom>
        </p:spPr>
      </p:pic>
      <p:pic>
        <p:nvPicPr>
          <p:cNvPr id="11" name="Image 10">
            <a:extLst>
              <a:ext uri="{FF2B5EF4-FFF2-40B4-BE49-F238E27FC236}">
                <a16:creationId xmlns:a16="http://schemas.microsoft.com/office/drawing/2014/main" id="{EB8789A7-C6BF-155D-6851-5A786C036AD6}"/>
              </a:ext>
            </a:extLst>
          </p:cNvPr>
          <p:cNvPicPr>
            <a:picLocks noChangeAspect="1"/>
          </p:cNvPicPr>
          <p:nvPr userDrawn="1"/>
        </p:nvPicPr>
        <p:blipFill rotWithShape="1">
          <a:blip r:embed="rId7">
            <a:grayscl/>
          </a:blip>
          <a:srcRect r="37325"/>
          <a:stretch/>
        </p:blipFill>
        <p:spPr>
          <a:xfrm>
            <a:off x="11437130" y="725931"/>
            <a:ext cx="764203" cy="1097375"/>
          </a:xfrm>
          <a:prstGeom prst="rect">
            <a:avLst/>
          </a:prstGeom>
        </p:spPr>
      </p:pic>
      <p:sp>
        <p:nvSpPr>
          <p:cNvPr id="13" name="Rectangle 6">
            <a:extLst>
              <a:ext uri="{FF2B5EF4-FFF2-40B4-BE49-F238E27FC236}">
                <a16:creationId xmlns:a16="http://schemas.microsoft.com/office/drawing/2014/main" id="{47C7CA1C-4D99-8367-ABF1-A46A4EF4B3C5}"/>
              </a:ext>
            </a:extLst>
          </p:cNvPr>
          <p:cNvSpPr/>
          <p:nvPr userDrawn="1"/>
        </p:nvSpPr>
        <p:spPr>
          <a:xfrm>
            <a:off x="5303912" y="6585084"/>
            <a:ext cx="950383" cy="274638"/>
          </a:xfrm>
          <a:prstGeom prst="rect">
            <a:avLst/>
          </a:prstGeom>
        </p:spPr>
        <p:txBody>
          <a:bodyPr>
            <a:spAutoFit/>
          </a:bodyPr>
          <a:lstStyle/>
          <a:p>
            <a:pPr algn="ctr">
              <a:defRPr/>
            </a:pPr>
            <a:fld id="{45D93886-3DB3-4DD2-8FBF-ADEC1A3B2C28}" type="slidenum">
              <a:rPr lang="fr-FR" sz="1200" cap="small" spc="100">
                <a:solidFill>
                  <a:srgbClr val="563760"/>
                </a:solidFill>
                <a:cs typeface="Times New Roman" pitchFamily="18" charset="0"/>
              </a:rPr>
              <a:pPr algn="ctr">
                <a:defRPr/>
              </a:pPr>
              <a:t>‹N°›</a:t>
            </a:fld>
            <a:endParaRPr lang="fr-FR" sz="1200" cap="small" spc="100" dirty="0">
              <a:solidFill>
                <a:srgbClr val="563760"/>
              </a:solidFill>
              <a:cs typeface="Times New Roman" pitchFamily="18" charset="0"/>
            </a:endParaRPr>
          </a:p>
        </p:txBody>
      </p:sp>
      <p:pic>
        <p:nvPicPr>
          <p:cNvPr id="3" name="Image 2">
            <a:extLst>
              <a:ext uri="{FF2B5EF4-FFF2-40B4-BE49-F238E27FC236}">
                <a16:creationId xmlns:a16="http://schemas.microsoft.com/office/drawing/2014/main" id="{DA13E639-8E5D-A9E1-E880-67BE9225CBCB}"/>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815109" y="6585084"/>
            <a:ext cx="806570" cy="322628"/>
          </a:xfrm>
          <a:prstGeom prst="rect">
            <a:avLst/>
          </a:prstGeom>
        </p:spPr>
      </p:pic>
      <p:pic>
        <p:nvPicPr>
          <p:cNvPr id="5" name="Image 4">
            <a:extLst>
              <a:ext uri="{FF2B5EF4-FFF2-40B4-BE49-F238E27FC236}">
                <a16:creationId xmlns:a16="http://schemas.microsoft.com/office/drawing/2014/main" id="{4FFA8A55-4A4F-F92F-A2E3-407E3DF2994C}"/>
              </a:ext>
            </a:extLst>
          </p:cNvPr>
          <p:cNvPicPr>
            <a:picLocks noChangeAspect="1"/>
          </p:cNvPicPr>
          <p:nvPr userDrawn="1"/>
        </p:nvPicPr>
        <p:blipFill>
          <a:blip r:embed="rId9"/>
          <a:stretch>
            <a:fillRect/>
          </a:stretch>
        </p:blipFill>
        <p:spPr>
          <a:xfrm>
            <a:off x="11537045" y="6386618"/>
            <a:ext cx="564372" cy="174467"/>
          </a:xfrm>
          <a:prstGeom prst="rect">
            <a:avLst/>
          </a:prstGeom>
        </p:spPr>
      </p:pic>
      <p:sp>
        <p:nvSpPr>
          <p:cNvPr id="6" name="Rectangle 5">
            <a:extLst>
              <a:ext uri="{FF2B5EF4-FFF2-40B4-BE49-F238E27FC236}">
                <a16:creationId xmlns:a16="http://schemas.microsoft.com/office/drawing/2014/main" id="{19315D46-3CAB-B0D2-58D1-90DE72A6C360}"/>
              </a:ext>
            </a:extLst>
          </p:cNvPr>
          <p:cNvSpPr/>
          <p:nvPr userDrawn="1"/>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Tree>
    <p:extLst>
      <p:ext uri="{BB962C8B-B14F-4D97-AF65-F5344CB8AC3E}">
        <p14:creationId xmlns:p14="http://schemas.microsoft.com/office/powerpoint/2010/main" val="3927370646"/>
      </p:ext>
    </p:extLst>
  </p:cSld>
  <p:clrMap bg1="lt1" tx1="dk1" bg2="lt2" tx2="dk2" accent1="accent1" accent2="accent2" accent3="accent3" accent4="accent4" accent5="accent5" accent6="accent6" hlink="hlink" folHlink="folHlink"/>
  <p:sldLayoutIdLst>
    <p:sldLayoutId id="2147483674" r:id="rId1"/>
    <p:sldLayoutId id="2147483728" r:id="rId2"/>
    <p:sldLayoutId id="2147483729" r:id="rId3"/>
  </p:sldLayoutIdLst>
  <p:hf hdr="0" ftr="0" dt="0"/>
  <p:txStyles>
    <p:title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Espace réservé pour une image  8">
            <a:extLst>
              <a:ext uri="{FF2B5EF4-FFF2-40B4-BE49-F238E27FC236}">
                <a16:creationId xmlns:a16="http://schemas.microsoft.com/office/drawing/2014/main" id="{F08E9846-2AE8-71A9-A1F7-FAAF0D2AA71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1" t="17362" r="3279"/>
          <a:stretch/>
        </p:blipFill>
        <p:spPr>
          <a:xfrm>
            <a:off x="6840373" y="0"/>
            <a:ext cx="5351627" cy="3429000"/>
          </a:xfrm>
          <a:custGeom>
            <a:avLst/>
            <a:gdLst>
              <a:gd name="connsiteX0" fmla="*/ 318154 w 4717774"/>
              <a:gd name="connsiteY0" fmla="*/ 0 h 3538331"/>
              <a:gd name="connsiteX1" fmla="*/ 4399620 w 4717774"/>
              <a:gd name="connsiteY1" fmla="*/ 0 h 3538331"/>
              <a:gd name="connsiteX2" fmla="*/ 4433069 w 4717774"/>
              <a:gd name="connsiteY2" fmla="*/ 55059 h 3538331"/>
              <a:gd name="connsiteX3" fmla="*/ 4717774 w 4717774"/>
              <a:gd name="connsiteY3" fmla="*/ 1179444 h 3538331"/>
              <a:gd name="connsiteX4" fmla="*/ 2358887 w 4717774"/>
              <a:gd name="connsiteY4" fmla="*/ 3538331 h 3538331"/>
              <a:gd name="connsiteX5" fmla="*/ 0 w 4717774"/>
              <a:gd name="connsiteY5" fmla="*/ 1179444 h 3538331"/>
              <a:gd name="connsiteX6" fmla="*/ 284705 w 4717774"/>
              <a:gd name="connsiteY6" fmla="*/ 55059 h 353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7774" h="3538331">
                <a:moveTo>
                  <a:pt x="318154" y="0"/>
                </a:moveTo>
                <a:lnTo>
                  <a:pt x="4399620" y="0"/>
                </a:lnTo>
                <a:lnTo>
                  <a:pt x="4433069" y="55059"/>
                </a:lnTo>
                <a:cubicBezTo>
                  <a:pt x="4614638" y="389297"/>
                  <a:pt x="4717774" y="772326"/>
                  <a:pt x="4717774" y="1179444"/>
                </a:cubicBezTo>
                <a:cubicBezTo>
                  <a:pt x="4717774" y="2482221"/>
                  <a:pt x="3661664" y="3538331"/>
                  <a:pt x="2358887" y="3538331"/>
                </a:cubicBezTo>
                <a:cubicBezTo>
                  <a:pt x="1056110" y="3538331"/>
                  <a:pt x="0" y="2482221"/>
                  <a:pt x="0" y="1179444"/>
                </a:cubicBezTo>
                <a:cubicBezTo>
                  <a:pt x="0" y="772326"/>
                  <a:pt x="103136" y="389297"/>
                  <a:pt x="284705" y="55059"/>
                </a:cubicBezTo>
                <a:close/>
              </a:path>
            </a:pathLst>
          </a:custGeom>
        </p:spPr>
      </p:pic>
      <p:sp>
        <p:nvSpPr>
          <p:cNvPr id="12" name="Rectangle 6">
            <a:extLst>
              <a:ext uri="{FF2B5EF4-FFF2-40B4-BE49-F238E27FC236}">
                <a16:creationId xmlns:a16="http://schemas.microsoft.com/office/drawing/2014/main" id="{21B30FB8-C3B7-13F4-64C5-E8346536C6AB}"/>
              </a:ext>
            </a:extLst>
          </p:cNvPr>
          <p:cNvSpPr/>
          <p:nvPr userDrawn="1"/>
        </p:nvSpPr>
        <p:spPr>
          <a:xfrm>
            <a:off x="5303912" y="6585084"/>
            <a:ext cx="950383" cy="274638"/>
          </a:xfrm>
          <a:prstGeom prst="rect">
            <a:avLst/>
          </a:prstGeom>
        </p:spPr>
        <p:txBody>
          <a:bodyPr>
            <a:spAutoFit/>
          </a:bodyPr>
          <a:lstStyle/>
          <a:p>
            <a:pPr algn="ctr">
              <a:defRPr/>
            </a:pPr>
            <a:fld id="{45D93886-3DB3-4DD2-8FBF-ADEC1A3B2C28}" type="slidenum">
              <a:rPr lang="fr-FR" sz="1200" cap="small" spc="100">
                <a:solidFill>
                  <a:srgbClr val="563760"/>
                </a:solidFill>
                <a:cs typeface="Times New Roman" pitchFamily="18" charset="0"/>
              </a:rPr>
              <a:pPr algn="ctr">
                <a:defRPr/>
              </a:pPr>
              <a:t>‹N°›</a:t>
            </a:fld>
            <a:endParaRPr lang="fr-FR" sz="1200" cap="small" spc="100" dirty="0">
              <a:solidFill>
                <a:srgbClr val="563760"/>
              </a:solidFill>
              <a:cs typeface="Times New Roman" pitchFamily="18" charset="0"/>
            </a:endParaRPr>
          </a:p>
        </p:txBody>
      </p:sp>
      <p:sp>
        <p:nvSpPr>
          <p:cNvPr id="2" name="Freeform 5">
            <a:extLst>
              <a:ext uri="{FF2B5EF4-FFF2-40B4-BE49-F238E27FC236}">
                <a16:creationId xmlns:a16="http://schemas.microsoft.com/office/drawing/2014/main" id="{AF2158FE-69D6-BBB1-787C-04CF245D957F}"/>
              </a:ext>
            </a:extLst>
          </p:cNvPr>
          <p:cNvSpPr>
            <a:spLocks noChangeAspect="1"/>
          </p:cNvSpPr>
          <p:nvPr userDrawn="1"/>
        </p:nvSpPr>
        <p:spPr bwMode="auto">
          <a:xfrm>
            <a:off x="358369" y="-12655"/>
            <a:ext cx="312750" cy="273679"/>
          </a:xfrm>
          <a:custGeom>
            <a:avLst/>
            <a:gdLst>
              <a:gd name="T0" fmla="*/ 1489 w 2041"/>
              <a:gd name="T1" fmla="*/ 0 h 1783"/>
              <a:gd name="T2" fmla="*/ 552 w 2041"/>
              <a:gd name="T3" fmla="*/ 0 h 1783"/>
              <a:gd name="T4" fmla="*/ 483 w 2041"/>
              <a:gd name="T5" fmla="*/ 40 h 1783"/>
              <a:gd name="T6" fmla="*/ 14 w 2041"/>
              <a:gd name="T7" fmla="*/ 852 h 1783"/>
              <a:gd name="T8" fmla="*/ 14 w 2041"/>
              <a:gd name="T9" fmla="*/ 932 h 1783"/>
              <a:gd name="T10" fmla="*/ 483 w 2041"/>
              <a:gd name="T11" fmla="*/ 1743 h 1783"/>
              <a:gd name="T12" fmla="*/ 552 w 2041"/>
              <a:gd name="T13" fmla="*/ 1783 h 1783"/>
              <a:gd name="T14" fmla="*/ 1489 w 2041"/>
              <a:gd name="T15" fmla="*/ 1783 h 1783"/>
              <a:gd name="T16" fmla="*/ 1558 w 2041"/>
              <a:gd name="T17" fmla="*/ 1743 h 1783"/>
              <a:gd name="T18" fmla="*/ 2027 w 2041"/>
              <a:gd name="T19" fmla="*/ 932 h 1783"/>
              <a:gd name="T20" fmla="*/ 2027 w 2041"/>
              <a:gd name="T21" fmla="*/ 852 h 1783"/>
              <a:gd name="T22" fmla="*/ 1558 w 2041"/>
              <a:gd name="T23" fmla="*/ 40 h 1783"/>
              <a:gd name="T24" fmla="*/ 1489 w 2041"/>
              <a:gd name="T25" fmla="*/ 0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1" h="1783">
                <a:moveTo>
                  <a:pt x="1489" y="0"/>
                </a:moveTo>
                <a:cubicBezTo>
                  <a:pt x="552" y="0"/>
                  <a:pt x="552" y="0"/>
                  <a:pt x="552" y="0"/>
                </a:cubicBezTo>
                <a:cubicBezTo>
                  <a:pt x="523" y="0"/>
                  <a:pt x="497" y="15"/>
                  <a:pt x="483" y="40"/>
                </a:cubicBezTo>
                <a:cubicBezTo>
                  <a:pt x="14" y="852"/>
                  <a:pt x="14" y="852"/>
                  <a:pt x="14" y="852"/>
                </a:cubicBezTo>
                <a:cubicBezTo>
                  <a:pt x="0" y="876"/>
                  <a:pt x="0" y="907"/>
                  <a:pt x="14" y="932"/>
                </a:cubicBezTo>
                <a:cubicBezTo>
                  <a:pt x="483" y="1743"/>
                  <a:pt x="483" y="1743"/>
                  <a:pt x="483" y="1743"/>
                </a:cubicBezTo>
                <a:cubicBezTo>
                  <a:pt x="497" y="1768"/>
                  <a:pt x="523" y="1783"/>
                  <a:pt x="552" y="1783"/>
                </a:cubicBezTo>
                <a:cubicBezTo>
                  <a:pt x="1489" y="1783"/>
                  <a:pt x="1489" y="1783"/>
                  <a:pt x="1489" y="1783"/>
                </a:cubicBezTo>
                <a:cubicBezTo>
                  <a:pt x="1518" y="1783"/>
                  <a:pt x="1544" y="1768"/>
                  <a:pt x="1558" y="1743"/>
                </a:cubicBezTo>
                <a:cubicBezTo>
                  <a:pt x="2027" y="932"/>
                  <a:pt x="2027" y="932"/>
                  <a:pt x="2027" y="932"/>
                </a:cubicBezTo>
                <a:cubicBezTo>
                  <a:pt x="2041" y="907"/>
                  <a:pt x="2041" y="876"/>
                  <a:pt x="2027" y="852"/>
                </a:cubicBezTo>
                <a:cubicBezTo>
                  <a:pt x="1558" y="40"/>
                  <a:pt x="1558" y="40"/>
                  <a:pt x="1558" y="40"/>
                </a:cubicBezTo>
                <a:cubicBezTo>
                  <a:pt x="1544" y="15"/>
                  <a:pt x="1518" y="0"/>
                  <a:pt x="1489" y="0"/>
                </a:cubicBezTo>
                <a:close/>
              </a:path>
            </a:pathLst>
          </a:custGeom>
          <a:solidFill>
            <a:srgbClr val="009DE0"/>
          </a:solidFill>
          <a:ln>
            <a:noFill/>
          </a:ln>
          <a:effectLst/>
        </p:spPr>
        <p:txBody>
          <a:bodyPr vert="horz" wrap="square" lIns="91440" tIns="45720" rIns="91440" bIns="45720" numCol="1" anchor="t" anchorCtr="0" compatLnSpc="1">
            <a:prstTxWarp prst="textNoShape">
              <a:avLst/>
            </a:prstTxWarp>
          </a:bodyPr>
          <a:lstStyle/>
          <a:p>
            <a:endParaRPr lang="en-US" dirty="0"/>
          </a:p>
        </p:txBody>
      </p:sp>
      <p:pic>
        <p:nvPicPr>
          <p:cNvPr id="3" name="Image 2">
            <a:extLst>
              <a:ext uri="{FF2B5EF4-FFF2-40B4-BE49-F238E27FC236}">
                <a16:creationId xmlns:a16="http://schemas.microsoft.com/office/drawing/2014/main" id="{A8CBA9AC-9427-94CA-C528-ED0D0A1F8037}"/>
              </a:ext>
            </a:extLst>
          </p:cNvPr>
          <p:cNvPicPr>
            <a:picLocks noChangeAspect="1"/>
          </p:cNvPicPr>
          <p:nvPr userDrawn="1"/>
        </p:nvPicPr>
        <p:blipFill rotWithShape="1">
          <a:blip r:embed="rId5">
            <a:grayscl/>
          </a:blip>
          <a:srcRect l="44026"/>
          <a:stretch/>
        </p:blipFill>
        <p:spPr>
          <a:xfrm>
            <a:off x="-1" y="1364"/>
            <a:ext cx="416321" cy="646232"/>
          </a:xfrm>
          <a:prstGeom prst="rect">
            <a:avLst/>
          </a:prstGeom>
        </p:spPr>
      </p:pic>
      <p:sp>
        <p:nvSpPr>
          <p:cNvPr id="6" name="Espace réservé du titre 5">
            <a:extLst>
              <a:ext uri="{FF2B5EF4-FFF2-40B4-BE49-F238E27FC236}">
                <a16:creationId xmlns:a16="http://schemas.microsoft.com/office/drawing/2014/main" id="{12BC68AA-6906-0FAA-22AB-8172F655F568}"/>
              </a:ext>
            </a:extLst>
          </p:cNvPr>
          <p:cNvSpPr>
            <a:spLocks noGrp="1"/>
          </p:cNvSpPr>
          <p:nvPr>
            <p:ph type="title"/>
          </p:nvPr>
        </p:nvSpPr>
        <p:spPr>
          <a:xfrm>
            <a:off x="774690" y="242623"/>
            <a:ext cx="6320482" cy="369332"/>
          </a:xfrm>
          <a:prstGeom prst="rect">
            <a:avLst/>
          </a:prstGeom>
        </p:spPr>
        <p:txBody>
          <a:bodyPr vert="horz" wrap="square" lIns="91440" tIns="45720" rIns="91440" bIns="45720" rtlCol="0" anchor="ctr" anchorCtr="0">
            <a:spAutoFit/>
          </a:bodyPr>
          <a:lstStyle/>
          <a:p>
            <a:pPr lvl="0"/>
            <a:r>
              <a:rPr lang="fr-FR" dirty="0"/>
              <a:t>Modifiez le style du titre</a:t>
            </a:r>
          </a:p>
        </p:txBody>
      </p:sp>
      <p:pic>
        <p:nvPicPr>
          <p:cNvPr id="4" name="Image 3">
            <a:extLst>
              <a:ext uri="{FF2B5EF4-FFF2-40B4-BE49-F238E27FC236}">
                <a16:creationId xmlns:a16="http://schemas.microsoft.com/office/drawing/2014/main" id="{18239C61-8A5E-C820-2843-5B7C15E9CA0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6525787"/>
            <a:ext cx="806570" cy="322628"/>
          </a:xfrm>
          <a:prstGeom prst="rect">
            <a:avLst/>
          </a:prstGeom>
        </p:spPr>
      </p:pic>
      <p:pic>
        <p:nvPicPr>
          <p:cNvPr id="5" name="Image 4">
            <a:extLst>
              <a:ext uri="{FF2B5EF4-FFF2-40B4-BE49-F238E27FC236}">
                <a16:creationId xmlns:a16="http://schemas.microsoft.com/office/drawing/2014/main" id="{C5917041-58F8-F519-301C-34EAA07FE637}"/>
              </a:ext>
            </a:extLst>
          </p:cNvPr>
          <p:cNvPicPr>
            <a:picLocks noChangeAspect="1"/>
          </p:cNvPicPr>
          <p:nvPr userDrawn="1"/>
        </p:nvPicPr>
        <p:blipFill>
          <a:blip r:embed="rId7"/>
          <a:stretch>
            <a:fillRect/>
          </a:stretch>
        </p:blipFill>
        <p:spPr>
          <a:xfrm>
            <a:off x="11488918" y="6635169"/>
            <a:ext cx="564372" cy="174467"/>
          </a:xfrm>
          <a:prstGeom prst="rect">
            <a:avLst/>
          </a:prstGeom>
        </p:spPr>
      </p:pic>
    </p:spTree>
    <p:extLst>
      <p:ext uri="{BB962C8B-B14F-4D97-AF65-F5344CB8AC3E}">
        <p14:creationId xmlns:p14="http://schemas.microsoft.com/office/powerpoint/2010/main" val="2060604432"/>
      </p:ext>
    </p:extLst>
  </p:cSld>
  <p:clrMap bg1="lt1" tx1="dk1" bg2="lt2" tx2="dk2" accent1="accent1" accent2="accent2" accent3="accent3" accent4="accent4" accent5="accent5" accent6="accent6" hlink="hlink" folHlink="folHlink"/>
  <p:sldLayoutIdLst>
    <p:sldLayoutId id="2147483717" r:id="rId1"/>
    <p:sldLayoutId id="2147483725" r:id="rId2"/>
  </p:sldLayoutIdLst>
  <p:hf hdr="0" ftr="0" dt="0"/>
  <p:txStyles>
    <p:titleStyle>
      <a:lvl1pPr algn="l" defTabSz="914400" rtl="0" eaLnBrk="1" latinLnBrk="0" hangingPunct="1">
        <a:lnSpc>
          <a:spcPct val="90000"/>
        </a:lnSpc>
        <a:spcBef>
          <a:spcPct val="0"/>
        </a:spcBef>
        <a:buNone/>
        <a:defRPr lang="fr-FR" sz="2000" kern="1200" dirty="0">
          <a:solidFill>
            <a:srgbClr val="948B86"/>
          </a:solidFill>
          <a:latin typeface="Helvetica Neue Ultra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4" name="Espace réservé pour une image  2">
            <a:extLst>
              <a:ext uri="{FF2B5EF4-FFF2-40B4-BE49-F238E27FC236}">
                <a16:creationId xmlns:a16="http://schemas.microsoft.com/office/drawing/2014/main" id="{B2EA2423-21D7-6EF0-64AE-F84F54733DC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12192000" cy="3429000"/>
          </a:xfrm>
          <a:prstGeom prst="rect">
            <a:avLst/>
          </a:prstGeom>
          <a:solidFill>
            <a:schemeClr val="bg1">
              <a:lumMod val="95000"/>
            </a:schemeClr>
          </a:solidFill>
        </p:spPr>
      </p:pic>
      <p:sp>
        <p:nvSpPr>
          <p:cNvPr id="25" name="Rectangle 24">
            <a:extLst>
              <a:ext uri="{FF2B5EF4-FFF2-40B4-BE49-F238E27FC236}">
                <a16:creationId xmlns:a16="http://schemas.microsoft.com/office/drawing/2014/main" id="{B32E76DC-985D-BD03-2ACD-5CE48CC82B87}"/>
              </a:ext>
            </a:extLst>
          </p:cNvPr>
          <p:cNvSpPr/>
          <p:nvPr userDrawn="1"/>
        </p:nvSpPr>
        <p:spPr>
          <a:xfrm>
            <a:off x="0" y="4674338"/>
            <a:ext cx="12192000" cy="131270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4E07AC3-A381-4F2F-78B3-3B91C8A05CF1}"/>
              </a:ext>
            </a:extLst>
          </p:cNvPr>
          <p:cNvSpPr/>
          <p:nvPr/>
        </p:nvSpPr>
        <p:spPr>
          <a:xfrm>
            <a:off x="5188977" y="1908728"/>
            <a:ext cx="3372291" cy="2217602"/>
          </a:xfrm>
          <a:prstGeom prst="rect">
            <a:avLst/>
          </a:prstGeom>
          <a:solidFill>
            <a:schemeClr val="bg1"/>
          </a:solidFill>
          <a:ln>
            <a:noFill/>
          </a:ln>
          <a:effectLst>
            <a:outerShdw blurRad="63500" sx="101000" sy="101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pPr>
            <a:r>
              <a:rPr lang="fr-FR" sz="1800">
                <a:latin typeface="Calibri" panose="020F0502020204030204" pitchFamily="34" charset="0"/>
                <a:cs typeface="Calibri" panose="020F0502020204030204" pitchFamily="34" charset="0"/>
              </a:rPr>
              <a:t>Directrice commerciale</a:t>
            </a:r>
            <a:endParaRPr lang="fr-FR" sz="1800"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69264244-FB15-33F9-4950-5DA944758D35}"/>
              </a:ext>
            </a:extLst>
          </p:cNvPr>
          <p:cNvSpPr/>
          <p:nvPr/>
        </p:nvSpPr>
        <p:spPr>
          <a:xfrm>
            <a:off x="8643449" y="3040272"/>
            <a:ext cx="3372291" cy="2186069"/>
          </a:xfrm>
          <a:prstGeom prst="rect">
            <a:avLst/>
          </a:prstGeom>
          <a:solidFill>
            <a:schemeClr val="bg1"/>
          </a:solidFill>
          <a:ln>
            <a:noFill/>
          </a:ln>
          <a:effectLst>
            <a:outerShdw blurRad="63500" sx="101000" sy="101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pPr>
            <a:r>
              <a:rPr lang="fr-FR" sz="1800">
                <a:latin typeface="Calibri" panose="020F0502020204030204" pitchFamily="34" charset="0"/>
                <a:cs typeface="Calibri" panose="020F0502020204030204" pitchFamily="34" charset="0"/>
              </a:rPr>
              <a:t>Directrice commerciale</a:t>
            </a:r>
            <a:endParaRPr lang="fr-FR" sz="1800" dirty="0">
              <a:latin typeface="Calibri" panose="020F0502020204030204" pitchFamily="34" charset="0"/>
              <a:cs typeface="Calibri" panose="020F0502020204030204" pitchFamily="34" charset="0"/>
            </a:endParaRPr>
          </a:p>
        </p:txBody>
      </p:sp>
      <p:sp>
        <p:nvSpPr>
          <p:cNvPr id="41" name="Titre 3">
            <a:extLst>
              <a:ext uri="{FF2B5EF4-FFF2-40B4-BE49-F238E27FC236}">
                <a16:creationId xmlns:a16="http://schemas.microsoft.com/office/drawing/2014/main" id="{4DCCC20E-42AE-86B9-9519-BFAC11D0D283}"/>
              </a:ext>
            </a:extLst>
          </p:cNvPr>
          <p:cNvSpPr txBox="1">
            <a:spLocks/>
          </p:cNvSpPr>
          <p:nvPr userDrawn="1"/>
        </p:nvSpPr>
        <p:spPr>
          <a:xfrm>
            <a:off x="2217268" y="3445682"/>
            <a:ext cx="3865249" cy="7033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rgbClr val="00B0F0"/>
                </a:solidFill>
                <a:latin typeface="Impact" panose="020B0806030902050204" pitchFamily="34" charset="0"/>
              </a:rPr>
              <a:t>VOS CONTACTS</a:t>
            </a:r>
          </a:p>
        </p:txBody>
      </p:sp>
      <p:sp>
        <p:nvSpPr>
          <p:cNvPr id="43" name="ZoneTexte 42">
            <a:extLst>
              <a:ext uri="{FF2B5EF4-FFF2-40B4-BE49-F238E27FC236}">
                <a16:creationId xmlns:a16="http://schemas.microsoft.com/office/drawing/2014/main" id="{F96003D8-5EF8-0F69-A57C-93510BA61527}"/>
              </a:ext>
            </a:extLst>
          </p:cNvPr>
          <p:cNvSpPr txBox="1"/>
          <p:nvPr userDrawn="1"/>
        </p:nvSpPr>
        <p:spPr>
          <a:xfrm>
            <a:off x="264636" y="4703089"/>
            <a:ext cx="6094602" cy="1200329"/>
          </a:xfrm>
          <a:prstGeom prst="rect">
            <a:avLst/>
          </a:prstGeom>
          <a:noFill/>
        </p:spPr>
        <p:txBody>
          <a:bodyPr wrap="square">
            <a:spAutoFit/>
          </a:bodyPr>
          <a:lstStyle/>
          <a:p>
            <a:pPr algn="ctr">
              <a:buClr>
                <a:srgbClr val="C00000"/>
              </a:buClr>
            </a:pPr>
            <a:r>
              <a:rPr lang="fr-FR" sz="1800" b="1" dirty="0">
                <a:latin typeface="Calibri" panose="020F0502020204030204" pitchFamily="34" charset="0"/>
                <a:cs typeface="Calibri" panose="020F0502020204030204" pitchFamily="34" charset="0"/>
              </a:rPr>
              <a:t>COHDA</a:t>
            </a:r>
          </a:p>
          <a:p>
            <a:pPr algn="ctr">
              <a:buClr>
                <a:srgbClr val="C00000"/>
              </a:buClr>
            </a:pPr>
            <a:r>
              <a:rPr lang="fr-FR" sz="1800" dirty="0">
                <a:latin typeface="Calibri" panose="020F0502020204030204" pitchFamily="34" charset="0"/>
                <a:cs typeface="Calibri" panose="020F0502020204030204" pitchFamily="34" charset="0"/>
              </a:rPr>
              <a:t>75 ter Boulevard Pierre Ier</a:t>
            </a:r>
          </a:p>
          <a:p>
            <a:pPr algn="ctr">
              <a:buClr>
                <a:srgbClr val="C00000"/>
              </a:buClr>
            </a:pPr>
            <a:r>
              <a:rPr lang="fr-FR" sz="1800" dirty="0">
                <a:latin typeface="Calibri" panose="020F0502020204030204" pitchFamily="34" charset="0"/>
                <a:cs typeface="Calibri" panose="020F0502020204030204" pitchFamily="34" charset="0"/>
              </a:rPr>
              <a:t>33 110 Le Bouscat</a:t>
            </a:r>
          </a:p>
          <a:p>
            <a:pPr algn="ctr">
              <a:buClr>
                <a:srgbClr val="C00000"/>
              </a:buClr>
            </a:pPr>
            <a:r>
              <a:rPr lang="fr-FR" sz="1800" dirty="0">
                <a:solidFill>
                  <a:srgbClr val="CE1719"/>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www.cohda.fr</a:t>
            </a:r>
            <a:r>
              <a:rPr lang="fr-FR" sz="1800" dirty="0">
                <a:solidFill>
                  <a:srgbClr val="CE1719"/>
                </a:solidFill>
                <a:latin typeface="Calibri" panose="020F0502020204030204" pitchFamily="34" charset="0"/>
                <a:cs typeface="Calibri" panose="020F0502020204030204" pitchFamily="34" charset="0"/>
              </a:rPr>
              <a:t> </a:t>
            </a:r>
          </a:p>
        </p:txBody>
      </p:sp>
      <p:pic>
        <p:nvPicPr>
          <p:cNvPr id="47" name="Image 46">
            <a:extLst>
              <a:ext uri="{FF2B5EF4-FFF2-40B4-BE49-F238E27FC236}">
                <a16:creationId xmlns:a16="http://schemas.microsoft.com/office/drawing/2014/main" id="{4E937A6F-CA6C-3324-EFBC-73611D58BF59}"/>
              </a:ext>
            </a:extLst>
          </p:cNvPr>
          <p:cNvPicPr>
            <a:picLocks noChangeAspect="1"/>
          </p:cNvPicPr>
          <p:nvPr userDrawn="1"/>
        </p:nvPicPr>
        <p:blipFill rotWithShape="1">
          <a:blip r:embed="rId5">
            <a:duotone>
              <a:schemeClr val="accent3">
                <a:shade val="45000"/>
                <a:satMod val="135000"/>
              </a:schemeClr>
              <a:prstClr val="white"/>
            </a:duotone>
          </a:blip>
          <a:srcRect l="14754"/>
          <a:stretch/>
        </p:blipFill>
        <p:spPr>
          <a:xfrm>
            <a:off x="0" y="2410633"/>
            <a:ext cx="1626663" cy="1688738"/>
          </a:xfrm>
          <a:prstGeom prst="rect">
            <a:avLst/>
          </a:prstGeom>
        </p:spPr>
      </p:pic>
      <p:sp>
        <p:nvSpPr>
          <p:cNvPr id="42" name="Freeform 5">
            <a:extLst>
              <a:ext uri="{FF2B5EF4-FFF2-40B4-BE49-F238E27FC236}">
                <a16:creationId xmlns:a16="http://schemas.microsoft.com/office/drawing/2014/main" id="{F5BAAF02-F89E-9718-4A22-7524761C71E1}"/>
              </a:ext>
            </a:extLst>
          </p:cNvPr>
          <p:cNvSpPr>
            <a:spLocks noChangeAspect="1"/>
          </p:cNvSpPr>
          <p:nvPr userDrawn="1"/>
        </p:nvSpPr>
        <p:spPr bwMode="auto">
          <a:xfrm>
            <a:off x="910992" y="3652274"/>
            <a:ext cx="803801" cy="703385"/>
          </a:xfrm>
          <a:custGeom>
            <a:avLst/>
            <a:gdLst>
              <a:gd name="T0" fmla="*/ 1489 w 2041"/>
              <a:gd name="T1" fmla="*/ 0 h 1783"/>
              <a:gd name="T2" fmla="*/ 552 w 2041"/>
              <a:gd name="T3" fmla="*/ 0 h 1783"/>
              <a:gd name="T4" fmla="*/ 483 w 2041"/>
              <a:gd name="T5" fmla="*/ 40 h 1783"/>
              <a:gd name="T6" fmla="*/ 14 w 2041"/>
              <a:gd name="T7" fmla="*/ 852 h 1783"/>
              <a:gd name="T8" fmla="*/ 14 w 2041"/>
              <a:gd name="T9" fmla="*/ 932 h 1783"/>
              <a:gd name="T10" fmla="*/ 483 w 2041"/>
              <a:gd name="T11" fmla="*/ 1743 h 1783"/>
              <a:gd name="T12" fmla="*/ 552 w 2041"/>
              <a:gd name="T13" fmla="*/ 1783 h 1783"/>
              <a:gd name="T14" fmla="*/ 1489 w 2041"/>
              <a:gd name="T15" fmla="*/ 1783 h 1783"/>
              <a:gd name="T16" fmla="*/ 1558 w 2041"/>
              <a:gd name="T17" fmla="*/ 1743 h 1783"/>
              <a:gd name="T18" fmla="*/ 2027 w 2041"/>
              <a:gd name="T19" fmla="*/ 932 h 1783"/>
              <a:gd name="T20" fmla="*/ 2027 w 2041"/>
              <a:gd name="T21" fmla="*/ 852 h 1783"/>
              <a:gd name="T22" fmla="*/ 1558 w 2041"/>
              <a:gd name="T23" fmla="*/ 40 h 1783"/>
              <a:gd name="T24" fmla="*/ 1489 w 2041"/>
              <a:gd name="T25" fmla="*/ 0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1" h="1783">
                <a:moveTo>
                  <a:pt x="1489" y="0"/>
                </a:moveTo>
                <a:cubicBezTo>
                  <a:pt x="552" y="0"/>
                  <a:pt x="552" y="0"/>
                  <a:pt x="552" y="0"/>
                </a:cubicBezTo>
                <a:cubicBezTo>
                  <a:pt x="523" y="0"/>
                  <a:pt x="497" y="15"/>
                  <a:pt x="483" y="40"/>
                </a:cubicBezTo>
                <a:cubicBezTo>
                  <a:pt x="14" y="852"/>
                  <a:pt x="14" y="852"/>
                  <a:pt x="14" y="852"/>
                </a:cubicBezTo>
                <a:cubicBezTo>
                  <a:pt x="0" y="876"/>
                  <a:pt x="0" y="907"/>
                  <a:pt x="14" y="932"/>
                </a:cubicBezTo>
                <a:cubicBezTo>
                  <a:pt x="483" y="1743"/>
                  <a:pt x="483" y="1743"/>
                  <a:pt x="483" y="1743"/>
                </a:cubicBezTo>
                <a:cubicBezTo>
                  <a:pt x="497" y="1768"/>
                  <a:pt x="523" y="1783"/>
                  <a:pt x="552" y="1783"/>
                </a:cubicBezTo>
                <a:cubicBezTo>
                  <a:pt x="1489" y="1783"/>
                  <a:pt x="1489" y="1783"/>
                  <a:pt x="1489" y="1783"/>
                </a:cubicBezTo>
                <a:cubicBezTo>
                  <a:pt x="1518" y="1783"/>
                  <a:pt x="1544" y="1768"/>
                  <a:pt x="1558" y="1743"/>
                </a:cubicBezTo>
                <a:cubicBezTo>
                  <a:pt x="2027" y="932"/>
                  <a:pt x="2027" y="932"/>
                  <a:pt x="2027" y="932"/>
                </a:cubicBezTo>
                <a:cubicBezTo>
                  <a:pt x="2041" y="907"/>
                  <a:pt x="2041" y="876"/>
                  <a:pt x="2027" y="852"/>
                </a:cubicBezTo>
                <a:cubicBezTo>
                  <a:pt x="1558" y="40"/>
                  <a:pt x="1558" y="40"/>
                  <a:pt x="1558" y="40"/>
                </a:cubicBezTo>
                <a:cubicBezTo>
                  <a:pt x="1544" y="15"/>
                  <a:pt x="1518" y="0"/>
                  <a:pt x="1489" y="0"/>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362981"/>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3.xml"/><Relationship Id="rId4" Type="http://schemas.openxmlformats.org/officeDocument/2006/relationships/image" Target="../media/image82.jpeg"/></Relationships>
</file>

<file path=ppt/slides/_rels/slide1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3.xml"/><Relationship Id="rId5" Type="http://schemas.openxmlformats.org/officeDocument/2006/relationships/image" Target="../media/image87.jpeg"/><Relationship Id="rId4" Type="http://schemas.openxmlformats.org/officeDocument/2006/relationships/image" Target="../media/image86.jpeg"/></Relationships>
</file>

<file path=ppt/slides/_rels/slide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27.pn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hart" Target="../charts/char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3.xml"/><Relationship Id="rId4" Type="http://schemas.openxmlformats.org/officeDocument/2006/relationships/image" Target="../media/image91.jpe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27.png"/><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chart" Target="../charts/chart14.xml"/><Relationship Id="rId7" Type="http://schemas.openxmlformats.org/officeDocument/2006/relationships/chart" Target="../charts/chart17.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image" Target="../media/image88.png"/><Relationship Id="rId10" Type="http://schemas.openxmlformats.org/officeDocument/2006/relationships/image" Target="../media/image27.png"/><Relationship Id="rId4" Type="http://schemas.openxmlformats.org/officeDocument/2006/relationships/chart" Target="../charts/chart15.xml"/><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20.xml"/><Relationship Id="rId7" Type="http://schemas.openxmlformats.org/officeDocument/2006/relationships/image" Target="../media/image26.png"/><Relationship Id="rId2" Type="http://schemas.openxmlformats.org/officeDocument/2006/relationships/chart" Target="../charts/chart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88.png"/><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hart" Target="../charts/chart24.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3.xml"/><Relationship Id="rId4" Type="http://schemas.openxmlformats.org/officeDocument/2006/relationships/image" Target="../media/image94.jpeg"/></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chart" Target="../charts/chart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26.png"/><Relationship Id="rId3" Type="http://schemas.openxmlformats.org/officeDocument/2006/relationships/chart" Target="../charts/chart33.xml"/><Relationship Id="rId7" Type="http://schemas.openxmlformats.org/officeDocument/2006/relationships/image" Target="../media/image52.png"/><Relationship Id="rId12" Type="http://schemas.openxmlformats.org/officeDocument/2006/relationships/image" Target="../media/image24.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1.png"/><Relationship Id="rId5" Type="http://schemas.openxmlformats.org/officeDocument/2006/relationships/image" Target="../media/image96.png"/><Relationship Id="rId10" Type="http://schemas.openxmlformats.org/officeDocument/2006/relationships/image" Target="../media/image100.png"/><Relationship Id="rId4" Type="http://schemas.openxmlformats.org/officeDocument/2006/relationships/image" Target="../media/image95.jpeg"/><Relationship Id="rId9" Type="http://schemas.openxmlformats.org/officeDocument/2006/relationships/image" Target="../media/image99.png"/></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hart" Target="../charts/chart35.xml"/><Relationship Id="rId7" Type="http://schemas.openxmlformats.org/officeDocument/2006/relationships/image" Target="../media/image28.png"/><Relationship Id="rId2" Type="http://schemas.openxmlformats.org/officeDocument/2006/relationships/chart" Target="../charts/chart34.xml"/><Relationship Id="rId1" Type="http://schemas.openxmlformats.org/officeDocument/2006/relationships/slideLayout" Target="../slideLayouts/slideLayout2.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image" Target="../media/image88.pn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3.xml"/><Relationship Id="rId5" Type="http://schemas.openxmlformats.org/officeDocument/2006/relationships/image" Target="../media/image105.jpeg"/><Relationship Id="rId4" Type="http://schemas.openxmlformats.org/officeDocument/2006/relationships/image" Target="../media/image104.jpeg"/></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26.png"/><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chart" Target="../charts/chart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3.xml"/><Relationship Id="rId4" Type="http://schemas.openxmlformats.org/officeDocument/2006/relationships/image" Target="../media/image109.jpeg"/></Relationships>
</file>

<file path=ppt/slides/_rels/slide4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chart" Target="../charts/chart43.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7" Type="http://schemas.openxmlformats.org/officeDocument/2006/relationships/image" Target="../media/image26.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3.xml"/><Relationship Id="rId5" Type="http://schemas.openxmlformats.org/officeDocument/2006/relationships/image" Target="../media/image113.jpeg"/><Relationship Id="rId4" Type="http://schemas.openxmlformats.org/officeDocument/2006/relationships/image" Target="../media/image112.jpeg"/></Relationships>
</file>

<file path=ppt/slides/_rels/slide4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chart" Target="../charts/chart5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51.xml"/><Relationship Id="rId7" Type="http://schemas.openxmlformats.org/officeDocument/2006/relationships/image" Target="../media/image1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27.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3.xml"/><Relationship Id="rId5" Type="http://schemas.openxmlformats.org/officeDocument/2006/relationships/image" Target="../media/image119.jpeg"/><Relationship Id="rId4" Type="http://schemas.openxmlformats.org/officeDocument/2006/relationships/image" Target="../media/image118.jpeg"/></Relationships>
</file>

<file path=ppt/slides/_rels/slide5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8.png"/><Relationship Id="rId7" Type="http://schemas.openxmlformats.org/officeDocument/2006/relationships/image" Target="../media/image26.png"/><Relationship Id="rId2" Type="http://schemas.openxmlformats.org/officeDocument/2006/relationships/chart" Target="../charts/chart5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hart" Target="../charts/chart55.xml"/><Relationship Id="rId4" Type="http://schemas.openxmlformats.org/officeDocument/2006/relationships/chart" Target="../charts/chart54.xml"/></Relationships>
</file>

<file path=ppt/slides/_rels/slide5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57.xml"/><Relationship Id="rId7" Type="http://schemas.openxmlformats.org/officeDocument/2006/relationships/chart" Target="../charts/chart61.xml"/><Relationship Id="rId2" Type="http://schemas.openxmlformats.org/officeDocument/2006/relationships/chart" Target="../charts/chart56.xml"/><Relationship Id="rId1" Type="http://schemas.openxmlformats.org/officeDocument/2006/relationships/slideLayout" Target="../slideLayouts/slideLayout2.xml"/><Relationship Id="rId6" Type="http://schemas.openxmlformats.org/officeDocument/2006/relationships/chart" Target="../charts/chart60.xml"/><Relationship Id="rId5" Type="http://schemas.openxmlformats.org/officeDocument/2006/relationships/chart" Target="../charts/chart59.xml"/><Relationship Id="rId10" Type="http://schemas.openxmlformats.org/officeDocument/2006/relationships/image" Target="../media/image27.png"/><Relationship Id="rId4" Type="http://schemas.openxmlformats.org/officeDocument/2006/relationships/chart" Target="../charts/chart58.xml"/><Relationship Id="rId9"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chart" Target="../charts/chart64.xml"/><Relationship Id="rId2" Type="http://schemas.openxmlformats.org/officeDocument/2006/relationships/chart" Target="../charts/chart6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65.xml"/><Relationship Id="rId7" Type="http://schemas.openxmlformats.org/officeDocument/2006/relationships/image" Target="../media/image26.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hart" Target="../charts/chart67.xml"/><Relationship Id="rId4" Type="http://schemas.openxmlformats.org/officeDocument/2006/relationships/chart" Target="../charts/chart66.xml"/><Relationship Id="rId9" Type="http://schemas.openxmlformats.org/officeDocument/2006/relationships/image" Target="../media/image23.png"/></Relationships>
</file>

<file path=ppt/slides/_rels/slide5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68.xml"/><Relationship Id="rId7" Type="http://schemas.openxmlformats.org/officeDocument/2006/relationships/image" Target="../media/image26.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hart" Target="../charts/chart70.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3.xml"/><Relationship Id="rId5" Type="http://schemas.openxmlformats.org/officeDocument/2006/relationships/image" Target="../media/image123.jpeg"/><Relationship Id="rId4" Type="http://schemas.openxmlformats.org/officeDocument/2006/relationships/image" Target="../media/image122.jpeg"/></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1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chart" Target="../charts/chart71.xml"/></Relationships>
</file>

<file path=ppt/slides/_rels/slide5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chart" Target="../charts/chart72.xml"/><Relationship Id="rId7" Type="http://schemas.openxmlformats.org/officeDocument/2006/relationships/image" Target="../media/image1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10" Type="http://schemas.openxmlformats.org/officeDocument/2006/relationships/image" Target="../media/image126.png"/><Relationship Id="rId4" Type="http://schemas.openxmlformats.org/officeDocument/2006/relationships/image" Target="../media/image88.png"/><Relationship Id="rId9" Type="http://schemas.openxmlformats.org/officeDocument/2006/relationships/image" Target="../media/image125.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88.png"/><Relationship Id="rId7" Type="http://schemas.openxmlformats.org/officeDocument/2006/relationships/image" Target="../media/image1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chart" Target="../charts/chart73.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image" Target="../media/image12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22F51A2-3214-9A10-7BC4-57EE46E5CECC}"/>
              </a:ext>
            </a:extLst>
          </p:cNvPr>
          <p:cNvSpPr>
            <a:spLocks noGrp="1"/>
          </p:cNvSpPr>
          <p:nvPr>
            <p:ph type="body" sz="quarter" idx="13"/>
          </p:nvPr>
        </p:nvSpPr>
        <p:spPr>
          <a:xfrm>
            <a:off x="4811245" y="2074451"/>
            <a:ext cx="6233746" cy="2067233"/>
          </a:xfrm>
        </p:spPr>
        <p:txBody>
          <a:bodyPr/>
          <a:lstStyle/>
          <a:p>
            <a:pPr>
              <a:lnSpc>
                <a:spcPct val="100000"/>
              </a:lnSpc>
            </a:pPr>
            <a:r>
              <a:rPr lang="fr-FR" sz="6000" cap="none" dirty="0">
                <a:solidFill>
                  <a:srgbClr val="009DE0"/>
                </a:solidFill>
                <a:cs typeface="Helvetica" panose="020B0604020202020204" pitchFamily="34" charset="0"/>
              </a:rPr>
              <a:t>Rapport d’étude </a:t>
            </a:r>
            <a:r>
              <a:rPr lang="fr-FR" sz="6000" cap="none" dirty="0">
                <a:latin typeface="Helvetica Neue UltraLight"/>
                <a:cs typeface="Helvetica" panose="020B0604020202020204" pitchFamily="34" charset="0"/>
              </a:rPr>
              <a:t> </a:t>
            </a:r>
          </a:p>
          <a:p>
            <a:pPr>
              <a:lnSpc>
                <a:spcPct val="100000"/>
              </a:lnSpc>
            </a:pPr>
            <a:r>
              <a:rPr lang="fr-FR" sz="6000" cap="none" dirty="0">
                <a:latin typeface="Helvetica Neue UltraLight"/>
                <a:cs typeface="Helvetica" panose="020B0604020202020204" pitchFamily="34" charset="0"/>
              </a:rPr>
              <a:t>quantitative </a:t>
            </a:r>
          </a:p>
        </p:txBody>
      </p:sp>
      <p:pic>
        <p:nvPicPr>
          <p:cNvPr id="3" name="Image 2">
            <a:extLst>
              <a:ext uri="{FF2B5EF4-FFF2-40B4-BE49-F238E27FC236}">
                <a16:creationId xmlns:a16="http://schemas.microsoft.com/office/drawing/2014/main" id="{77461930-6CF8-E8F6-30AE-7B3D91BBB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9904"/>
            <a:ext cx="3597442" cy="5088095"/>
          </a:xfrm>
          <a:prstGeom prst="rect">
            <a:avLst/>
          </a:prstGeom>
        </p:spPr>
      </p:pic>
    </p:spTree>
    <p:extLst>
      <p:ext uri="{BB962C8B-B14F-4D97-AF65-F5344CB8AC3E}">
        <p14:creationId xmlns:p14="http://schemas.microsoft.com/office/powerpoint/2010/main" val="69738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67210" y="-12743"/>
            <a:ext cx="7055356" cy="757130"/>
          </a:xfrm>
        </p:spPr>
        <p:txBody>
          <a:bodyPr/>
          <a:lstStyle/>
          <a:p>
            <a:r>
              <a:rPr lang="fr-FR" sz="2800" b="1" dirty="0"/>
              <a:t>Périmètres de la communication</a:t>
            </a:r>
            <a:br>
              <a:rPr lang="fr-FR" sz="2800" b="1" dirty="0"/>
            </a:br>
            <a:r>
              <a:rPr lang="fr-FR" dirty="0"/>
              <a:t>chez les annonceurs</a:t>
            </a:r>
            <a:endParaRPr lang="fr-FR" sz="2800" i="1" cap="small" dirty="0"/>
          </a:p>
        </p:txBody>
      </p:sp>
      <p:sp>
        <p:nvSpPr>
          <p:cNvPr id="2" name="Titre 5">
            <a:extLst>
              <a:ext uri="{FF2B5EF4-FFF2-40B4-BE49-F238E27FC236}">
                <a16:creationId xmlns:a16="http://schemas.microsoft.com/office/drawing/2014/main" id="{4A3D9F11-5C0A-31F0-04C2-781FD9676141}"/>
              </a:ext>
            </a:extLst>
          </p:cNvPr>
          <p:cNvSpPr txBox="1">
            <a:spLocks/>
          </p:cNvSpPr>
          <p:nvPr/>
        </p:nvSpPr>
        <p:spPr>
          <a:xfrm>
            <a:off x="394110" y="1156541"/>
            <a:ext cx="4833498" cy="3416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3 axes principaux de communication …</a:t>
            </a:r>
          </a:p>
        </p:txBody>
      </p:sp>
      <p:grpSp>
        <p:nvGrpSpPr>
          <p:cNvPr id="39" name="Groupe 38">
            <a:extLst>
              <a:ext uri="{FF2B5EF4-FFF2-40B4-BE49-F238E27FC236}">
                <a16:creationId xmlns:a16="http://schemas.microsoft.com/office/drawing/2014/main" id="{C5DC0530-5908-8D36-4221-DDBE615CA25E}"/>
              </a:ext>
            </a:extLst>
          </p:cNvPr>
          <p:cNvGrpSpPr/>
          <p:nvPr/>
        </p:nvGrpSpPr>
        <p:grpSpPr>
          <a:xfrm>
            <a:off x="5521742" y="743329"/>
            <a:ext cx="5140508" cy="1914500"/>
            <a:chOff x="5521742" y="743329"/>
            <a:chExt cx="5140508" cy="1914500"/>
          </a:xfrm>
        </p:grpSpPr>
        <p:sp>
          <p:nvSpPr>
            <p:cNvPr id="10" name="Rectangle 9">
              <a:extLst>
                <a:ext uri="{FF2B5EF4-FFF2-40B4-BE49-F238E27FC236}">
                  <a16:creationId xmlns:a16="http://schemas.microsoft.com/office/drawing/2014/main" id="{955D31AA-4C12-AEBA-DA86-DAE39AFF51CF}"/>
                </a:ext>
              </a:extLst>
            </p:cNvPr>
            <p:cNvSpPr/>
            <p:nvPr/>
          </p:nvSpPr>
          <p:spPr>
            <a:xfrm>
              <a:off x="5521742" y="743329"/>
              <a:ext cx="5002483" cy="191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5">
              <a:extLst>
                <a:ext uri="{FF2B5EF4-FFF2-40B4-BE49-F238E27FC236}">
                  <a16:creationId xmlns:a16="http://schemas.microsoft.com/office/drawing/2014/main" id="{D3D5F6C3-8701-4E7A-CE17-DBFF708B1980}"/>
                </a:ext>
              </a:extLst>
            </p:cNvPr>
            <p:cNvSpPr txBox="1">
              <a:spLocks/>
            </p:cNvSpPr>
            <p:nvPr/>
          </p:nvSpPr>
          <p:spPr>
            <a:xfrm>
              <a:off x="6389298" y="958829"/>
              <a:ext cx="3608717"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82% </a:t>
              </a:r>
              <a:r>
                <a:rPr lang="fr-FR" sz="1600" i="0" dirty="0">
                  <a:solidFill>
                    <a:schemeClr val="bg1">
                      <a:lumMod val="50000"/>
                    </a:schemeClr>
                  </a:solidFill>
                </a:rPr>
                <a:t>communication institutionnelle</a:t>
              </a:r>
              <a:endParaRPr lang="fr-FR" sz="1400" i="0" dirty="0">
                <a:solidFill>
                  <a:schemeClr val="bg1">
                    <a:lumMod val="50000"/>
                  </a:schemeClr>
                </a:solidFill>
              </a:endParaRPr>
            </a:p>
          </p:txBody>
        </p:sp>
        <p:sp>
          <p:nvSpPr>
            <p:cNvPr id="4" name="Titre 5">
              <a:extLst>
                <a:ext uri="{FF2B5EF4-FFF2-40B4-BE49-F238E27FC236}">
                  <a16:creationId xmlns:a16="http://schemas.microsoft.com/office/drawing/2014/main" id="{47163A59-B163-A98B-699C-9B68B126A7F8}"/>
                </a:ext>
              </a:extLst>
            </p:cNvPr>
            <p:cNvSpPr txBox="1">
              <a:spLocks/>
            </p:cNvSpPr>
            <p:nvPr/>
          </p:nvSpPr>
          <p:spPr>
            <a:xfrm>
              <a:off x="6389298" y="1575768"/>
              <a:ext cx="3988279"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72% </a:t>
              </a:r>
              <a:r>
                <a:rPr lang="fr-FR" sz="1600" i="0" dirty="0">
                  <a:solidFill>
                    <a:schemeClr val="bg1">
                      <a:lumMod val="50000"/>
                    </a:schemeClr>
                  </a:solidFill>
                </a:rPr>
                <a:t>communication interne</a:t>
              </a:r>
            </a:p>
          </p:txBody>
        </p:sp>
        <p:sp>
          <p:nvSpPr>
            <p:cNvPr id="6" name="ZoneTexte 5">
              <a:extLst>
                <a:ext uri="{FF2B5EF4-FFF2-40B4-BE49-F238E27FC236}">
                  <a16:creationId xmlns:a16="http://schemas.microsoft.com/office/drawing/2014/main" id="{DF74FC2A-43F3-F59B-6BBA-1E55DE31CCE7}"/>
                </a:ext>
              </a:extLst>
            </p:cNvPr>
            <p:cNvSpPr txBox="1"/>
            <p:nvPr/>
          </p:nvSpPr>
          <p:spPr>
            <a:xfrm>
              <a:off x="6389298" y="2137755"/>
              <a:ext cx="4272952" cy="400110"/>
            </a:xfrm>
            <a:prstGeom prst="rect">
              <a:avLst/>
            </a:prstGeom>
            <a:noFill/>
          </p:spPr>
          <p:txBody>
            <a:bodyPr wrap="square">
              <a:spAutoFit/>
            </a:bodyPr>
            <a:lstStyle/>
            <a:p>
              <a:r>
                <a:rPr lang="fr-FR" sz="2000" b="1" dirty="0">
                  <a:solidFill>
                    <a:schemeClr val="bg1">
                      <a:lumMod val="50000"/>
                    </a:schemeClr>
                  </a:solidFill>
                  <a:latin typeface="Helvetica Neue UltraLight"/>
                  <a:ea typeface="+mj-ea"/>
                  <a:cs typeface="+mj-cs"/>
                </a:rPr>
                <a:t>64% </a:t>
              </a:r>
              <a:r>
                <a:rPr lang="fr-FR" sz="1600" dirty="0">
                  <a:solidFill>
                    <a:schemeClr val="bg1">
                      <a:lumMod val="50000"/>
                    </a:schemeClr>
                  </a:solidFill>
                  <a:latin typeface="Helvetica Neue UltraLight"/>
                  <a:ea typeface="+mj-ea"/>
                  <a:cs typeface="+mj-cs"/>
                </a:rPr>
                <a:t>communication produit ou marque</a:t>
              </a:r>
            </a:p>
          </p:txBody>
        </p:sp>
        <p:pic>
          <p:nvPicPr>
            <p:cNvPr id="7" name="Image 6">
              <a:extLst>
                <a:ext uri="{FF2B5EF4-FFF2-40B4-BE49-F238E27FC236}">
                  <a16:creationId xmlns:a16="http://schemas.microsoft.com/office/drawing/2014/main" id="{4D324AAC-D70B-F5B8-5C65-97D7DF8939F5}"/>
                </a:ext>
              </a:extLst>
            </p:cNvPr>
            <p:cNvPicPr>
              <a:picLocks noChangeAspect="1"/>
            </p:cNvPicPr>
            <p:nvPr/>
          </p:nvPicPr>
          <p:blipFill>
            <a:blip r:embed="rId3">
              <a:duotone>
                <a:schemeClr val="accent3">
                  <a:shade val="45000"/>
                  <a:satMod val="135000"/>
                </a:schemeClr>
                <a:prstClr val="white"/>
              </a:duotone>
            </a:blip>
            <a:stretch>
              <a:fillRect/>
            </a:stretch>
          </p:blipFill>
          <p:spPr>
            <a:xfrm>
              <a:off x="5688761" y="759980"/>
              <a:ext cx="650575" cy="650575"/>
            </a:xfrm>
            <a:prstGeom prst="rect">
              <a:avLst/>
            </a:prstGeom>
          </p:spPr>
        </p:pic>
        <p:pic>
          <p:nvPicPr>
            <p:cNvPr id="8" name="Image 7">
              <a:extLst>
                <a:ext uri="{FF2B5EF4-FFF2-40B4-BE49-F238E27FC236}">
                  <a16:creationId xmlns:a16="http://schemas.microsoft.com/office/drawing/2014/main" id="{6885B9F8-778C-7405-C654-994F18A0E27D}"/>
                </a:ext>
              </a:extLst>
            </p:cNvPr>
            <p:cNvPicPr>
              <a:picLocks noChangeAspect="1"/>
            </p:cNvPicPr>
            <p:nvPr/>
          </p:nvPicPr>
          <p:blipFill>
            <a:blip r:embed="rId4">
              <a:duotone>
                <a:schemeClr val="accent3">
                  <a:shade val="45000"/>
                  <a:satMod val="135000"/>
                </a:schemeClr>
                <a:prstClr val="white"/>
              </a:duotone>
            </a:blip>
            <a:stretch>
              <a:fillRect/>
            </a:stretch>
          </p:blipFill>
          <p:spPr>
            <a:xfrm>
              <a:off x="5745718" y="1410555"/>
              <a:ext cx="550652" cy="550652"/>
            </a:xfrm>
            <a:prstGeom prst="rect">
              <a:avLst/>
            </a:prstGeom>
          </p:spPr>
        </p:pic>
        <p:pic>
          <p:nvPicPr>
            <p:cNvPr id="9" name="Image 8">
              <a:extLst>
                <a:ext uri="{FF2B5EF4-FFF2-40B4-BE49-F238E27FC236}">
                  <a16:creationId xmlns:a16="http://schemas.microsoft.com/office/drawing/2014/main" id="{EDFE2A6B-13E5-EA47-728C-26784E778A3F}"/>
                </a:ext>
              </a:extLst>
            </p:cNvPr>
            <p:cNvPicPr>
              <a:picLocks noChangeAspect="1"/>
            </p:cNvPicPr>
            <p:nvPr/>
          </p:nvPicPr>
          <p:blipFill>
            <a:blip r:embed="rId5">
              <a:duotone>
                <a:schemeClr val="accent3">
                  <a:shade val="45000"/>
                  <a:satMod val="135000"/>
                </a:schemeClr>
                <a:prstClr val="white"/>
              </a:duotone>
            </a:blip>
            <a:stretch>
              <a:fillRect/>
            </a:stretch>
          </p:blipFill>
          <p:spPr>
            <a:xfrm>
              <a:off x="5745718" y="2047095"/>
              <a:ext cx="529611" cy="529611"/>
            </a:xfrm>
            <a:prstGeom prst="rect">
              <a:avLst/>
            </a:prstGeom>
          </p:spPr>
        </p:pic>
      </p:grpSp>
      <p:sp>
        <p:nvSpPr>
          <p:cNvPr id="11" name="Titre 5">
            <a:extLst>
              <a:ext uri="{FF2B5EF4-FFF2-40B4-BE49-F238E27FC236}">
                <a16:creationId xmlns:a16="http://schemas.microsoft.com/office/drawing/2014/main" id="{D1FF6D23-C67E-DE3C-1570-93BC8D8A9B20}"/>
              </a:ext>
            </a:extLst>
          </p:cNvPr>
          <p:cNvSpPr txBox="1">
            <a:spLocks/>
          </p:cNvSpPr>
          <p:nvPr/>
        </p:nvSpPr>
        <p:spPr>
          <a:xfrm>
            <a:off x="5055079" y="2873611"/>
            <a:ext cx="5731639" cy="3416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1800" b="1" i="0" dirty="0">
                <a:solidFill>
                  <a:srgbClr val="009DE0"/>
                </a:solidFill>
              </a:rPr>
              <a:t>… avec un rayonnement d’actions souvent local …</a:t>
            </a:r>
          </a:p>
        </p:txBody>
      </p:sp>
      <p:grpSp>
        <p:nvGrpSpPr>
          <p:cNvPr id="40" name="Groupe 39">
            <a:extLst>
              <a:ext uri="{FF2B5EF4-FFF2-40B4-BE49-F238E27FC236}">
                <a16:creationId xmlns:a16="http://schemas.microsoft.com/office/drawing/2014/main" id="{C63BB45F-B76D-E494-124B-CE99ED18647C}"/>
              </a:ext>
            </a:extLst>
          </p:cNvPr>
          <p:cNvGrpSpPr/>
          <p:nvPr/>
        </p:nvGrpSpPr>
        <p:grpSpPr>
          <a:xfrm>
            <a:off x="612475" y="2691442"/>
            <a:ext cx="4442604" cy="1431984"/>
            <a:chOff x="612475" y="2691442"/>
            <a:chExt cx="4442604" cy="1431984"/>
          </a:xfrm>
        </p:grpSpPr>
        <p:sp>
          <p:nvSpPr>
            <p:cNvPr id="14" name="Rectangle 13">
              <a:extLst>
                <a:ext uri="{FF2B5EF4-FFF2-40B4-BE49-F238E27FC236}">
                  <a16:creationId xmlns:a16="http://schemas.microsoft.com/office/drawing/2014/main" id="{DCB38613-C19B-BF88-AF03-EF2ED11C14EC}"/>
                </a:ext>
              </a:extLst>
            </p:cNvPr>
            <p:cNvSpPr/>
            <p:nvPr/>
          </p:nvSpPr>
          <p:spPr>
            <a:xfrm>
              <a:off x="612475" y="2691442"/>
              <a:ext cx="4442604" cy="1431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C62272A2-1D1F-3A8D-9BD2-355231ADF06E}"/>
                </a:ext>
              </a:extLst>
            </p:cNvPr>
            <p:cNvSpPr txBox="1"/>
            <p:nvPr/>
          </p:nvSpPr>
          <p:spPr>
            <a:xfrm>
              <a:off x="1655193" y="2902757"/>
              <a:ext cx="3111262" cy="400110"/>
            </a:xfrm>
            <a:prstGeom prst="rect">
              <a:avLst/>
            </a:prstGeom>
            <a:noFill/>
          </p:spPr>
          <p:txBody>
            <a:bodyPr wrap="square">
              <a:spAutoFit/>
            </a:bodyPr>
            <a:lstStyle/>
            <a:p>
              <a:r>
                <a:rPr lang="fr-FR" sz="2000" b="1" dirty="0">
                  <a:solidFill>
                    <a:schemeClr val="bg1">
                      <a:lumMod val="50000"/>
                    </a:schemeClr>
                  </a:solidFill>
                  <a:latin typeface="Helvetica Neue UltraLight"/>
                  <a:ea typeface="+mj-ea"/>
                  <a:cs typeface="+mj-cs"/>
                </a:rPr>
                <a:t>66% </a:t>
              </a:r>
              <a:r>
                <a:rPr lang="fr-FR" sz="1600" dirty="0">
                  <a:solidFill>
                    <a:schemeClr val="bg1">
                      <a:lumMod val="50000"/>
                    </a:schemeClr>
                  </a:solidFill>
                  <a:latin typeface="Helvetica Neue UltraLight"/>
                  <a:ea typeface="+mj-ea"/>
                  <a:cs typeface="+mj-cs"/>
                </a:rPr>
                <a:t>périmètre d’action local</a:t>
              </a:r>
            </a:p>
          </p:txBody>
        </p:sp>
        <p:sp>
          <p:nvSpPr>
            <p:cNvPr id="13" name="ZoneTexte 12">
              <a:extLst>
                <a:ext uri="{FF2B5EF4-FFF2-40B4-BE49-F238E27FC236}">
                  <a16:creationId xmlns:a16="http://schemas.microsoft.com/office/drawing/2014/main" id="{E446123B-7AAD-C443-55EB-538DAA128E85}"/>
                </a:ext>
              </a:extLst>
            </p:cNvPr>
            <p:cNvSpPr txBox="1"/>
            <p:nvPr/>
          </p:nvSpPr>
          <p:spPr>
            <a:xfrm>
              <a:off x="1655193" y="3460858"/>
              <a:ext cx="3266751" cy="400110"/>
            </a:xfrm>
            <a:prstGeom prst="rect">
              <a:avLst/>
            </a:prstGeom>
            <a:noFill/>
          </p:spPr>
          <p:txBody>
            <a:bodyPr wrap="square">
              <a:spAutoFit/>
            </a:bodyPr>
            <a:lstStyle/>
            <a:p>
              <a:r>
                <a:rPr lang="fr-FR" sz="2000" b="1" dirty="0">
                  <a:solidFill>
                    <a:schemeClr val="bg1">
                      <a:lumMod val="50000"/>
                    </a:schemeClr>
                  </a:solidFill>
                  <a:latin typeface="Helvetica Neue UltraLight"/>
                  <a:ea typeface="+mj-ea"/>
                  <a:cs typeface="+mj-cs"/>
                </a:rPr>
                <a:t>48% </a:t>
              </a:r>
              <a:r>
                <a:rPr lang="fr-FR" sz="1600" dirty="0">
                  <a:solidFill>
                    <a:schemeClr val="bg1">
                      <a:lumMod val="50000"/>
                    </a:schemeClr>
                  </a:solidFill>
                  <a:latin typeface="Helvetica Neue UltraLight"/>
                  <a:ea typeface="+mj-ea"/>
                  <a:cs typeface="+mj-cs"/>
                </a:rPr>
                <a:t>périmètre d’action national</a:t>
              </a:r>
            </a:p>
          </p:txBody>
        </p:sp>
        <p:pic>
          <p:nvPicPr>
            <p:cNvPr id="15" name="Image 14">
              <a:extLst>
                <a:ext uri="{FF2B5EF4-FFF2-40B4-BE49-F238E27FC236}">
                  <a16:creationId xmlns:a16="http://schemas.microsoft.com/office/drawing/2014/main" id="{078D305B-F5DC-1C61-2D33-790CCC1CB62E}"/>
                </a:ext>
              </a:extLst>
            </p:cNvPr>
            <p:cNvPicPr>
              <a:picLocks noChangeAspect="1"/>
            </p:cNvPicPr>
            <p:nvPr/>
          </p:nvPicPr>
          <p:blipFill>
            <a:blip r:embed="rId6">
              <a:duotone>
                <a:schemeClr val="accent3">
                  <a:shade val="45000"/>
                  <a:satMod val="135000"/>
                </a:schemeClr>
                <a:prstClr val="white"/>
              </a:duotone>
            </a:blip>
            <a:stretch>
              <a:fillRect/>
            </a:stretch>
          </p:blipFill>
          <p:spPr>
            <a:xfrm>
              <a:off x="967210" y="2747513"/>
              <a:ext cx="614043" cy="614043"/>
            </a:xfrm>
            <a:prstGeom prst="rect">
              <a:avLst/>
            </a:prstGeom>
          </p:spPr>
        </p:pic>
        <p:pic>
          <p:nvPicPr>
            <p:cNvPr id="16" name="Image 15">
              <a:extLst>
                <a:ext uri="{FF2B5EF4-FFF2-40B4-BE49-F238E27FC236}">
                  <a16:creationId xmlns:a16="http://schemas.microsoft.com/office/drawing/2014/main" id="{4210E9CC-4197-B5E6-6B37-7C727BDB138E}"/>
                </a:ext>
              </a:extLst>
            </p:cNvPr>
            <p:cNvPicPr>
              <a:picLocks noChangeAspect="1"/>
            </p:cNvPicPr>
            <p:nvPr/>
          </p:nvPicPr>
          <p:blipFill rotWithShape="1">
            <a:blip r:embed="rId7">
              <a:duotone>
                <a:schemeClr val="accent3">
                  <a:shade val="45000"/>
                  <a:satMod val="135000"/>
                </a:schemeClr>
                <a:prstClr val="white"/>
              </a:duotone>
            </a:blip>
            <a:srcRect r="13000"/>
            <a:stretch/>
          </p:blipFill>
          <p:spPr>
            <a:xfrm>
              <a:off x="931064" y="3361556"/>
              <a:ext cx="614044" cy="705799"/>
            </a:xfrm>
            <a:prstGeom prst="rect">
              <a:avLst/>
            </a:prstGeom>
          </p:spPr>
        </p:pic>
      </p:grpSp>
      <p:sp>
        <p:nvSpPr>
          <p:cNvPr id="17" name="Titre 5">
            <a:extLst>
              <a:ext uri="{FF2B5EF4-FFF2-40B4-BE49-F238E27FC236}">
                <a16:creationId xmlns:a16="http://schemas.microsoft.com/office/drawing/2014/main" id="{55FAD78E-6CFC-1A71-80C4-3DF965B10024}"/>
              </a:ext>
            </a:extLst>
          </p:cNvPr>
          <p:cNvSpPr txBox="1">
            <a:spLocks/>
          </p:cNvSpPr>
          <p:nvPr/>
        </p:nvSpPr>
        <p:spPr>
          <a:xfrm>
            <a:off x="5129019" y="3809847"/>
            <a:ext cx="5533231" cy="3416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1800" b="1" i="0" dirty="0">
                <a:solidFill>
                  <a:srgbClr val="009DE0"/>
                </a:solidFill>
              </a:rPr>
              <a:t>… utilisant des techniques variées :</a:t>
            </a:r>
          </a:p>
        </p:txBody>
      </p:sp>
      <p:sp>
        <p:nvSpPr>
          <p:cNvPr id="23" name="Titre 5">
            <a:extLst>
              <a:ext uri="{FF2B5EF4-FFF2-40B4-BE49-F238E27FC236}">
                <a16:creationId xmlns:a16="http://schemas.microsoft.com/office/drawing/2014/main" id="{0CD26925-7BE2-5527-6850-DDD5BAAFA42F}"/>
              </a:ext>
            </a:extLst>
          </p:cNvPr>
          <p:cNvSpPr txBox="1">
            <a:spLocks/>
          </p:cNvSpPr>
          <p:nvPr/>
        </p:nvSpPr>
        <p:spPr>
          <a:xfrm>
            <a:off x="707722" y="4467850"/>
            <a:ext cx="4527834"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L’authenticité et la véracité des messages font consensus :</a:t>
            </a:r>
          </a:p>
        </p:txBody>
      </p:sp>
      <p:grpSp>
        <p:nvGrpSpPr>
          <p:cNvPr id="41" name="Groupe 40">
            <a:extLst>
              <a:ext uri="{FF2B5EF4-FFF2-40B4-BE49-F238E27FC236}">
                <a16:creationId xmlns:a16="http://schemas.microsoft.com/office/drawing/2014/main" id="{226BDFF9-7115-631C-BB4A-F50F4E82D72E}"/>
              </a:ext>
            </a:extLst>
          </p:cNvPr>
          <p:cNvGrpSpPr/>
          <p:nvPr/>
        </p:nvGrpSpPr>
        <p:grpSpPr>
          <a:xfrm>
            <a:off x="744732" y="5093286"/>
            <a:ext cx="4279587" cy="1221405"/>
            <a:chOff x="744732" y="5093286"/>
            <a:chExt cx="4279587" cy="1221405"/>
          </a:xfrm>
        </p:grpSpPr>
        <p:sp>
          <p:nvSpPr>
            <p:cNvPr id="25" name="Rectangle 24">
              <a:extLst>
                <a:ext uri="{FF2B5EF4-FFF2-40B4-BE49-F238E27FC236}">
                  <a16:creationId xmlns:a16="http://schemas.microsoft.com/office/drawing/2014/main" id="{E1FDBE39-10E0-C5AD-829A-D8304B7E3C6C}"/>
                </a:ext>
              </a:extLst>
            </p:cNvPr>
            <p:cNvSpPr/>
            <p:nvPr/>
          </p:nvSpPr>
          <p:spPr>
            <a:xfrm>
              <a:off x="744732" y="5093286"/>
              <a:ext cx="4177212" cy="12214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FAEFF1F2-F8C5-1E86-5F0A-40122A0F4791}"/>
                </a:ext>
              </a:extLst>
            </p:cNvPr>
            <p:cNvSpPr txBox="1"/>
            <p:nvPr/>
          </p:nvSpPr>
          <p:spPr>
            <a:xfrm>
              <a:off x="1355209" y="5172615"/>
              <a:ext cx="3669110" cy="1138773"/>
            </a:xfrm>
            <a:prstGeom prst="rect">
              <a:avLst/>
            </a:prstGeom>
            <a:noFill/>
          </p:spPr>
          <p:txBody>
            <a:bodyPr wrap="square">
              <a:spAutoFit/>
            </a:bodyPr>
            <a:lstStyle/>
            <a:p>
              <a:r>
                <a:rPr lang="fr-FR" sz="2000" b="1" dirty="0">
                  <a:solidFill>
                    <a:schemeClr val="bg1">
                      <a:lumMod val="50000"/>
                    </a:schemeClr>
                  </a:solidFill>
                  <a:latin typeface="Helvetica Neue UltraLight"/>
                  <a:ea typeface="+mj-ea"/>
                  <a:cs typeface="+mj-cs"/>
                </a:rPr>
                <a:t>86% </a:t>
              </a:r>
              <a:r>
                <a:rPr lang="fr-FR" sz="1600" dirty="0">
                  <a:solidFill>
                    <a:schemeClr val="bg1">
                      <a:lumMod val="50000"/>
                    </a:schemeClr>
                  </a:solidFill>
                  <a:latin typeface="Helvetica Neue UltraLight"/>
                  <a:ea typeface="+mj-ea"/>
                  <a:cs typeface="+mj-cs"/>
                </a:rPr>
                <a:t>déclarent ces critères comme prioritaires dans le brief, la conception et la réalisation de leurs actions de communication</a:t>
              </a:r>
            </a:p>
          </p:txBody>
        </p:sp>
        <p:pic>
          <p:nvPicPr>
            <p:cNvPr id="26" name="Image 25">
              <a:extLst>
                <a:ext uri="{FF2B5EF4-FFF2-40B4-BE49-F238E27FC236}">
                  <a16:creationId xmlns:a16="http://schemas.microsoft.com/office/drawing/2014/main" id="{7DC10612-9573-4313-7F88-3D6DEE96D291}"/>
                </a:ext>
              </a:extLst>
            </p:cNvPr>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tretch>
              <a:fillRect/>
            </a:stretch>
          </p:blipFill>
          <p:spPr>
            <a:xfrm>
              <a:off x="794181" y="5394432"/>
              <a:ext cx="511580" cy="447837"/>
            </a:xfrm>
            <a:prstGeom prst="rect">
              <a:avLst/>
            </a:prstGeom>
          </p:spPr>
        </p:pic>
      </p:grpSp>
      <p:grpSp>
        <p:nvGrpSpPr>
          <p:cNvPr id="42" name="Groupe 41">
            <a:extLst>
              <a:ext uri="{FF2B5EF4-FFF2-40B4-BE49-F238E27FC236}">
                <a16:creationId xmlns:a16="http://schemas.microsoft.com/office/drawing/2014/main" id="{F8D2B8AF-DB73-AC57-0874-05AAF78502DC}"/>
              </a:ext>
            </a:extLst>
          </p:cNvPr>
          <p:cNvGrpSpPr/>
          <p:nvPr/>
        </p:nvGrpSpPr>
        <p:grpSpPr>
          <a:xfrm>
            <a:off x="5950733" y="4222971"/>
            <a:ext cx="6155135" cy="2134693"/>
            <a:chOff x="5950733" y="4222971"/>
            <a:chExt cx="6155135" cy="2134693"/>
          </a:xfrm>
        </p:grpSpPr>
        <p:sp>
          <p:nvSpPr>
            <p:cNvPr id="22" name="Rectangle 21">
              <a:extLst>
                <a:ext uri="{FF2B5EF4-FFF2-40B4-BE49-F238E27FC236}">
                  <a16:creationId xmlns:a16="http://schemas.microsoft.com/office/drawing/2014/main" id="{C3CE8933-D26B-E0CB-8DAE-F661CE895767}"/>
                </a:ext>
              </a:extLst>
            </p:cNvPr>
            <p:cNvSpPr/>
            <p:nvPr/>
          </p:nvSpPr>
          <p:spPr>
            <a:xfrm>
              <a:off x="5950733" y="4272940"/>
              <a:ext cx="6023567" cy="20847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3960CC95-EBAE-5779-0A7E-EA5A74CCE11D}"/>
                </a:ext>
              </a:extLst>
            </p:cNvPr>
            <p:cNvSpPr txBox="1"/>
            <p:nvPr/>
          </p:nvSpPr>
          <p:spPr>
            <a:xfrm>
              <a:off x="8445586" y="4222971"/>
              <a:ext cx="2406244" cy="707886"/>
            </a:xfrm>
            <a:prstGeom prst="rect">
              <a:avLst/>
            </a:prstGeom>
            <a:noFill/>
          </p:spPr>
          <p:txBody>
            <a:bodyPr wrap="square">
              <a:spAutoFit/>
            </a:bodyPr>
            <a:lstStyle/>
            <a:p>
              <a:r>
                <a:rPr lang="fr-FR" sz="2000" b="1" dirty="0">
                  <a:solidFill>
                    <a:schemeClr val="bg1">
                      <a:lumMod val="50000"/>
                    </a:schemeClr>
                  </a:solidFill>
                  <a:latin typeface="Helvetica Neue UltraLight"/>
                  <a:ea typeface="+mj-ea"/>
                  <a:cs typeface="+mj-cs"/>
                </a:rPr>
                <a:t>96% </a:t>
              </a:r>
              <a:r>
                <a:rPr lang="fr-FR" sz="1600" dirty="0">
                  <a:solidFill>
                    <a:schemeClr val="bg1">
                      <a:lumMod val="50000"/>
                    </a:schemeClr>
                  </a:solidFill>
                  <a:latin typeface="Helvetica Neue UltraLight"/>
                  <a:ea typeface="+mj-ea"/>
                  <a:cs typeface="+mj-cs"/>
                </a:rPr>
                <a:t>réseaux sociaux</a:t>
              </a:r>
            </a:p>
            <a:p>
              <a:r>
                <a:rPr lang="fr-FR" sz="2000" b="1" dirty="0">
                  <a:solidFill>
                    <a:schemeClr val="bg1">
                      <a:lumMod val="50000"/>
                    </a:schemeClr>
                  </a:solidFill>
                  <a:latin typeface="Helvetica Neue UltraLight"/>
                  <a:ea typeface="+mj-ea"/>
                  <a:cs typeface="+mj-cs"/>
                </a:rPr>
                <a:t>94%</a:t>
              </a:r>
              <a:r>
                <a:rPr lang="fr-FR" dirty="0">
                  <a:solidFill>
                    <a:schemeClr val="bg1">
                      <a:lumMod val="50000"/>
                    </a:schemeClr>
                  </a:solidFill>
                </a:rPr>
                <a:t> </a:t>
              </a:r>
              <a:r>
                <a:rPr lang="fr-FR" sz="1600" dirty="0">
                  <a:solidFill>
                    <a:schemeClr val="bg1">
                      <a:lumMod val="50000"/>
                    </a:schemeClr>
                  </a:solidFill>
                  <a:latin typeface="Helvetica Neue UltraLight"/>
                  <a:ea typeface="+mj-ea"/>
                  <a:cs typeface="+mj-cs"/>
                </a:rPr>
                <a:t>sites internet</a:t>
              </a:r>
            </a:p>
          </p:txBody>
        </p:sp>
        <p:sp>
          <p:nvSpPr>
            <p:cNvPr id="20" name="ZoneTexte 19">
              <a:extLst>
                <a:ext uri="{FF2B5EF4-FFF2-40B4-BE49-F238E27FC236}">
                  <a16:creationId xmlns:a16="http://schemas.microsoft.com/office/drawing/2014/main" id="{B98A47B7-933F-7AC2-3AB1-048E1AEF2394}"/>
                </a:ext>
              </a:extLst>
            </p:cNvPr>
            <p:cNvSpPr txBox="1"/>
            <p:nvPr/>
          </p:nvSpPr>
          <p:spPr>
            <a:xfrm>
              <a:off x="6010523" y="5395729"/>
              <a:ext cx="2084660" cy="892552"/>
            </a:xfrm>
            <a:prstGeom prst="rect">
              <a:avLst/>
            </a:prstGeom>
            <a:noFill/>
          </p:spPr>
          <p:txBody>
            <a:bodyPr wrap="square">
              <a:spAutoFit/>
            </a:bodyPr>
            <a:lstStyle/>
            <a:p>
              <a:r>
                <a:rPr lang="fr-FR" sz="2000" b="1" dirty="0">
                  <a:solidFill>
                    <a:schemeClr val="bg1">
                      <a:lumMod val="50000"/>
                    </a:schemeClr>
                  </a:solidFill>
                  <a:latin typeface="Helvetica Neue UltraLight"/>
                  <a:ea typeface="+mj-ea"/>
                  <a:cs typeface="+mj-cs"/>
                </a:rPr>
                <a:t>80% </a:t>
              </a:r>
            </a:p>
            <a:p>
              <a:r>
                <a:rPr lang="fr-FR" sz="1600" dirty="0">
                  <a:solidFill>
                    <a:schemeClr val="bg1">
                      <a:lumMod val="50000"/>
                    </a:schemeClr>
                  </a:solidFill>
                  <a:latin typeface="Helvetica Neue UltraLight"/>
                  <a:ea typeface="+mj-ea"/>
                  <a:cs typeface="+mj-cs"/>
                </a:rPr>
                <a:t>édition de supports</a:t>
              </a:r>
            </a:p>
            <a:p>
              <a:r>
                <a:rPr lang="fr-FR" sz="800" dirty="0">
                  <a:solidFill>
                    <a:schemeClr val="bg1">
                      <a:lumMod val="50000"/>
                    </a:schemeClr>
                  </a:solidFill>
                  <a:latin typeface="Helvetica Neue UltraLight"/>
                  <a:ea typeface="+mj-ea"/>
                  <a:cs typeface="+mj-cs"/>
                </a:rPr>
                <a:t>(plaquette de communication, rapport d’activité, outils d’aide à la vente)</a:t>
              </a:r>
            </a:p>
          </p:txBody>
        </p:sp>
        <p:sp>
          <p:nvSpPr>
            <p:cNvPr id="21" name="ZoneTexte 20">
              <a:extLst>
                <a:ext uri="{FF2B5EF4-FFF2-40B4-BE49-F238E27FC236}">
                  <a16:creationId xmlns:a16="http://schemas.microsoft.com/office/drawing/2014/main" id="{49F2091C-503E-73AD-95CF-B359076C67C0}"/>
                </a:ext>
              </a:extLst>
            </p:cNvPr>
            <p:cNvSpPr txBox="1"/>
            <p:nvPr/>
          </p:nvSpPr>
          <p:spPr>
            <a:xfrm>
              <a:off x="10149399" y="5376402"/>
              <a:ext cx="1824901" cy="892552"/>
            </a:xfrm>
            <a:prstGeom prst="rect">
              <a:avLst/>
            </a:prstGeom>
            <a:noFill/>
          </p:spPr>
          <p:txBody>
            <a:bodyPr wrap="square">
              <a:spAutoFit/>
            </a:bodyPr>
            <a:lstStyle/>
            <a:p>
              <a:r>
                <a:rPr lang="fr-FR" sz="2000" b="1" dirty="0">
                  <a:solidFill>
                    <a:schemeClr val="bg1">
                      <a:lumMod val="50000"/>
                    </a:schemeClr>
                  </a:solidFill>
                  <a:latin typeface="Helvetica Neue UltraLight"/>
                  <a:ea typeface="+mj-ea"/>
                  <a:cs typeface="+mj-cs"/>
                </a:rPr>
                <a:t>72%</a:t>
              </a:r>
            </a:p>
            <a:p>
              <a:r>
                <a:rPr lang="fr-FR" sz="1600" dirty="0">
                  <a:solidFill>
                    <a:schemeClr val="bg1">
                      <a:lumMod val="50000"/>
                    </a:schemeClr>
                  </a:solidFill>
                  <a:latin typeface="Helvetica Neue UltraLight"/>
                  <a:ea typeface="+mj-ea"/>
                  <a:cs typeface="+mj-cs"/>
                </a:rPr>
                <a:t>évènementiel externe</a:t>
              </a:r>
            </a:p>
          </p:txBody>
        </p:sp>
        <p:pic>
          <p:nvPicPr>
            <p:cNvPr id="27" name="Image 26">
              <a:extLst>
                <a:ext uri="{FF2B5EF4-FFF2-40B4-BE49-F238E27FC236}">
                  <a16:creationId xmlns:a16="http://schemas.microsoft.com/office/drawing/2014/main" id="{541D9B73-B90A-0E1D-AEAF-13BBF3DEF5A9}"/>
                </a:ext>
              </a:extLst>
            </p:cNvPr>
            <p:cNvPicPr>
              <a:picLocks noChangeAspect="1"/>
            </p:cNvPicPr>
            <p:nvPr/>
          </p:nvPicPr>
          <p:blipFill>
            <a:blip r:embed="rId9">
              <a:duotone>
                <a:schemeClr val="accent3">
                  <a:shade val="45000"/>
                  <a:satMod val="135000"/>
                </a:schemeClr>
                <a:prstClr val="white"/>
              </a:duotone>
            </a:blip>
            <a:stretch>
              <a:fillRect/>
            </a:stretch>
          </p:blipFill>
          <p:spPr>
            <a:xfrm>
              <a:off x="7663405" y="4321980"/>
              <a:ext cx="681960" cy="681960"/>
            </a:xfrm>
            <a:prstGeom prst="rect">
              <a:avLst/>
            </a:prstGeom>
          </p:spPr>
        </p:pic>
        <p:sp>
          <p:nvSpPr>
            <p:cNvPr id="28" name="ZoneTexte 27">
              <a:extLst>
                <a:ext uri="{FF2B5EF4-FFF2-40B4-BE49-F238E27FC236}">
                  <a16:creationId xmlns:a16="http://schemas.microsoft.com/office/drawing/2014/main" id="{CC47702A-7A03-B66C-6767-25783D207EA0}"/>
                </a:ext>
              </a:extLst>
            </p:cNvPr>
            <p:cNvSpPr txBox="1"/>
            <p:nvPr/>
          </p:nvSpPr>
          <p:spPr>
            <a:xfrm>
              <a:off x="8197558" y="5394432"/>
              <a:ext cx="1800457" cy="646331"/>
            </a:xfrm>
            <a:prstGeom prst="rect">
              <a:avLst/>
            </a:prstGeom>
            <a:noFill/>
          </p:spPr>
          <p:txBody>
            <a:bodyPr wrap="square">
              <a:spAutoFit/>
            </a:bodyPr>
            <a:lstStyle/>
            <a:p>
              <a:r>
                <a:rPr lang="fr-FR" sz="2000" b="1" dirty="0">
                  <a:solidFill>
                    <a:schemeClr val="bg1">
                      <a:lumMod val="50000"/>
                    </a:schemeClr>
                  </a:solidFill>
                  <a:latin typeface="Helvetica Neue UltraLight"/>
                  <a:ea typeface="+mj-ea"/>
                  <a:cs typeface="+mj-cs"/>
                </a:rPr>
                <a:t>79%</a:t>
              </a:r>
            </a:p>
            <a:p>
              <a:r>
                <a:rPr lang="fr-FR" sz="1600" dirty="0">
                  <a:solidFill>
                    <a:schemeClr val="bg1">
                      <a:lumMod val="50000"/>
                    </a:schemeClr>
                  </a:solidFill>
                  <a:latin typeface="Helvetica Neue UltraLight"/>
                  <a:ea typeface="+mj-ea"/>
                  <a:cs typeface="+mj-cs"/>
                </a:rPr>
                <a:t>relations presse</a:t>
              </a:r>
            </a:p>
          </p:txBody>
        </p:sp>
        <p:pic>
          <p:nvPicPr>
            <p:cNvPr id="30" name="Image 29">
              <a:extLst>
                <a:ext uri="{FF2B5EF4-FFF2-40B4-BE49-F238E27FC236}">
                  <a16:creationId xmlns:a16="http://schemas.microsoft.com/office/drawing/2014/main" id="{0B369BE1-9BFE-2790-CEA0-D2BDD6C5F371}"/>
                </a:ext>
              </a:extLst>
            </p:cNvPr>
            <p:cNvPicPr>
              <a:picLocks noChangeAspect="1"/>
            </p:cNvPicPr>
            <p:nvPr/>
          </p:nvPicPr>
          <p:blipFill>
            <a:blip r:embed="rId10">
              <a:duotone>
                <a:schemeClr val="accent3">
                  <a:shade val="45000"/>
                  <a:satMod val="135000"/>
                </a:schemeClr>
                <a:prstClr val="white"/>
              </a:duotone>
            </a:blip>
            <a:stretch>
              <a:fillRect/>
            </a:stretch>
          </p:blipFill>
          <p:spPr>
            <a:xfrm>
              <a:off x="8895670" y="5167789"/>
              <a:ext cx="597427" cy="597427"/>
            </a:xfrm>
            <a:prstGeom prst="rect">
              <a:avLst/>
            </a:prstGeom>
          </p:spPr>
        </p:pic>
        <p:pic>
          <p:nvPicPr>
            <p:cNvPr id="32" name="Image 31">
              <a:extLst>
                <a:ext uri="{FF2B5EF4-FFF2-40B4-BE49-F238E27FC236}">
                  <a16:creationId xmlns:a16="http://schemas.microsoft.com/office/drawing/2014/main" id="{C8CA01B4-472F-A57E-92EE-1D17AE0D6CBB}"/>
                </a:ext>
              </a:extLst>
            </p:cNvPr>
            <p:cNvPicPr>
              <a:picLocks noChangeAspect="1"/>
            </p:cNvPicPr>
            <p:nvPr/>
          </p:nvPicPr>
          <p:blipFill>
            <a:blip r:embed="rId11">
              <a:duotone>
                <a:schemeClr val="accent3">
                  <a:shade val="45000"/>
                  <a:satMod val="135000"/>
                </a:schemeClr>
                <a:prstClr val="white"/>
              </a:duotone>
            </a:blip>
            <a:stretch>
              <a:fillRect/>
            </a:stretch>
          </p:blipFill>
          <p:spPr>
            <a:xfrm>
              <a:off x="10854615" y="5167789"/>
              <a:ext cx="507489" cy="507489"/>
            </a:xfrm>
            <a:prstGeom prst="rect">
              <a:avLst/>
            </a:prstGeom>
          </p:spPr>
        </p:pic>
        <p:pic>
          <p:nvPicPr>
            <p:cNvPr id="33" name="Image 32">
              <a:extLst>
                <a:ext uri="{FF2B5EF4-FFF2-40B4-BE49-F238E27FC236}">
                  <a16:creationId xmlns:a16="http://schemas.microsoft.com/office/drawing/2014/main" id="{84EC00C4-596C-D972-EFD7-9A3C26F8133C}"/>
                </a:ext>
              </a:extLst>
            </p:cNvPr>
            <p:cNvPicPr>
              <a:picLocks noChangeAspect="1"/>
            </p:cNvPicPr>
            <p:nvPr/>
          </p:nvPicPr>
          <p:blipFill>
            <a:blip r:embed="rId12">
              <a:duotone>
                <a:schemeClr val="accent3">
                  <a:shade val="45000"/>
                  <a:satMod val="135000"/>
                </a:schemeClr>
                <a:prstClr val="white"/>
              </a:duotone>
            </a:blip>
            <a:stretch>
              <a:fillRect/>
            </a:stretch>
          </p:blipFill>
          <p:spPr>
            <a:xfrm>
              <a:off x="6756917" y="5167789"/>
              <a:ext cx="597427" cy="597427"/>
            </a:xfrm>
            <a:prstGeom prst="rect">
              <a:avLst/>
            </a:prstGeom>
          </p:spPr>
        </p:pic>
        <p:pic>
          <p:nvPicPr>
            <p:cNvPr id="34" name="Picture 6" descr="Image associée">
              <a:extLst>
                <a:ext uri="{FF2B5EF4-FFF2-40B4-BE49-F238E27FC236}">
                  <a16:creationId xmlns:a16="http://schemas.microsoft.com/office/drawing/2014/main" id="{D2103DCA-1F09-B607-FED1-C93A83C20F0C}"/>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114966" y="4299701"/>
              <a:ext cx="310751" cy="310751"/>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droit avec flèche 35">
              <a:extLst>
                <a:ext uri="{FF2B5EF4-FFF2-40B4-BE49-F238E27FC236}">
                  <a16:creationId xmlns:a16="http://schemas.microsoft.com/office/drawing/2014/main" id="{F9A107F1-F6E2-E666-A3C8-A33D7C638144}"/>
                </a:ext>
              </a:extLst>
            </p:cNvPr>
            <p:cNvCxnSpPr/>
            <p:nvPr/>
          </p:nvCxnSpPr>
          <p:spPr>
            <a:xfrm>
              <a:off x="10662250" y="4460683"/>
              <a:ext cx="399599" cy="0"/>
            </a:xfrm>
            <a:prstGeom prst="straightConnector1">
              <a:avLst/>
            </a:prstGeom>
            <a:ln>
              <a:solidFill>
                <a:srgbClr val="948B86"/>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E3D16C67-6C68-F198-6717-EB5E247E9D8F}"/>
                </a:ext>
              </a:extLst>
            </p:cNvPr>
            <p:cNvSpPr txBox="1"/>
            <p:nvPr/>
          </p:nvSpPr>
          <p:spPr>
            <a:xfrm>
              <a:off x="11373316" y="4255021"/>
              <a:ext cx="732552" cy="400110"/>
            </a:xfrm>
            <a:prstGeom prst="rect">
              <a:avLst/>
            </a:prstGeom>
            <a:noFill/>
          </p:spPr>
          <p:txBody>
            <a:bodyPr wrap="square">
              <a:spAutoFit/>
            </a:bodyPr>
            <a:lstStyle/>
            <a:p>
              <a:r>
                <a:rPr lang="fr-FR" sz="2000" b="1" dirty="0">
                  <a:solidFill>
                    <a:schemeClr val="bg1">
                      <a:lumMod val="50000"/>
                    </a:schemeClr>
                  </a:solidFill>
                  <a:latin typeface="Helvetica Neue UltraLight"/>
                  <a:ea typeface="+mj-ea"/>
                  <a:cs typeface="+mj-cs"/>
                </a:rPr>
                <a:t>93%</a:t>
              </a:r>
              <a:endParaRPr lang="fr-FR" sz="2000" dirty="0">
                <a:solidFill>
                  <a:schemeClr val="bg1">
                    <a:lumMod val="50000"/>
                  </a:schemeClr>
                </a:solidFill>
                <a:latin typeface="Helvetica Neue UltraLight"/>
                <a:ea typeface="+mj-ea"/>
                <a:cs typeface="+mj-cs"/>
              </a:endParaRPr>
            </a:p>
          </p:txBody>
        </p:sp>
      </p:grpSp>
    </p:spTree>
    <p:extLst>
      <p:ext uri="{BB962C8B-B14F-4D97-AF65-F5344CB8AC3E}">
        <p14:creationId xmlns:p14="http://schemas.microsoft.com/office/powerpoint/2010/main" val="368242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24740" y="0"/>
            <a:ext cx="7158211" cy="757130"/>
          </a:xfrm>
        </p:spPr>
        <p:txBody>
          <a:bodyPr/>
          <a:lstStyle/>
          <a:p>
            <a:r>
              <a:rPr lang="fr-FR" sz="2800" b="1" dirty="0"/>
              <a:t>Externalisation de la communication</a:t>
            </a:r>
            <a:br>
              <a:rPr lang="fr-FR" sz="2800" b="1" dirty="0"/>
            </a:br>
            <a:r>
              <a:rPr lang="fr-FR" dirty="0"/>
              <a:t>chez les annonceurs</a:t>
            </a:r>
            <a:endParaRPr lang="fr-FR" sz="2800" i="1" cap="small" dirty="0"/>
          </a:p>
        </p:txBody>
      </p:sp>
      <p:sp>
        <p:nvSpPr>
          <p:cNvPr id="2" name="Titre 5">
            <a:extLst>
              <a:ext uri="{FF2B5EF4-FFF2-40B4-BE49-F238E27FC236}">
                <a16:creationId xmlns:a16="http://schemas.microsoft.com/office/drawing/2014/main" id="{C6D6193F-3BCF-8C9A-B0DF-F68DC94E2D52}"/>
              </a:ext>
            </a:extLst>
          </p:cNvPr>
          <p:cNvSpPr txBox="1">
            <a:spLocks/>
          </p:cNvSpPr>
          <p:nvPr/>
        </p:nvSpPr>
        <p:spPr>
          <a:xfrm>
            <a:off x="49012" y="1031892"/>
            <a:ext cx="4833498"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Un recours courant aux prestataires, indépendants ou agences …</a:t>
            </a:r>
          </a:p>
        </p:txBody>
      </p:sp>
      <p:sp>
        <p:nvSpPr>
          <p:cNvPr id="4" name="Titre 5">
            <a:extLst>
              <a:ext uri="{FF2B5EF4-FFF2-40B4-BE49-F238E27FC236}">
                <a16:creationId xmlns:a16="http://schemas.microsoft.com/office/drawing/2014/main" id="{A3B23D82-FF04-C5B3-E81F-28333993E770}"/>
              </a:ext>
            </a:extLst>
          </p:cNvPr>
          <p:cNvSpPr txBox="1">
            <a:spLocks/>
          </p:cNvSpPr>
          <p:nvPr/>
        </p:nvSpPr>
        <p:spPr>
          <a:xfrm>
            <a:off x="49012" y="3029183"/>
            <a:ext cx="4176162"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Des prestataires recherchés pour 3 compétences spécifiques …</a:t>
            </a:r>
          </a:p>
        </p:txBody>
      </p:sp>
      <p:sp>
        <p:nvSpPr>
          <p:cNvPr id="8" name="Titre 5">
            <a:extLst>
              <a:ext uri="{FF2B5EF4-FFF2-40B4-BE49-F238E27FC236}">
                <a16:creationId xmlns:a16="http://schemas.microsoft.com/office/drawing/2014/main" id="{A2F5F155-CAA3-FA33-A219-1C1AE5C2790B}"/>
              </a:ext>
            </a:extLst>
          </p:cNvPr>
          <p:cNvSpPr txBox="1">
            <a:spLocks/>
          </p:cNvSpPr>
          <p:nvPr/>
        </p:nvSpPr>
        <p:spPr>
          <a:xfrm>
            <a:off x="49012" y="1999496"/>
            <a:ext cx="5040618"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r"/>
            <a:r>
              <a:rPr lang="fr-FR" sz="1800" b="1" i="0" dirty="0">
                <a:solidFill>
                  <a:srgbClr val="009DE0"/>
                </a:solidFill>
              </a:rPr>
              <a:t>… souvent implantés dans un périmètre géographique proche :</a:t>
            </a:r>
          </a:p>
        </p:txBody>
      </p:sp>
      <p:sp>
        <p:nvSpPr>
          <p:cNvPr id="10" name="Titre 5">
            <a:extLst>
              <a:ext uri="{FF2B5EF4-FFF2-40B4-BE49-F238E27FC236}">
                <a16:creationId xmlns:a16="http://schemas.microsoft.com/office/drawing/2014/main" id="{2072C9A4-AE6E-8000-DF9C-2D771D3D9469}"/>
              </a:ext>
            </a:extLst>
          </p:cNvPr>
          <p:cNvSpPr txBox="1">
            <a:spLocks/>
          </p:cNvSpPr>
          <p:nvPr/>
        </p:nvSpPr>
        <p:spPr>
          <a:xfrm>
            <a:off x="5246191" y="3059774"/>
            <a:ext cx="2973781"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1800" b="1" i="0" dirty="0">
                <a:solidFill>
                  <a:srgbClr val="009DE0"/>
                </a:solidFill>
              </a:rPr>
              <a:t>… sélectionnés selon </a:t>
            </a:r>
          </a:p>
          <a:p>
            <a:r>
              <a:rPr lang="fr-FR" sz="1800" b="1" i="0" dirty="0">
                <a:solidFill>
                  <a:srgbClr val="009DE0"/>
                </a:solidFill>
              </a:rPr>
              <a:t>3 critères principaux …</a:t>
            </a:r>
          </a:p>
        </p:txBody>
      </p:sp>
      <p:sp>
        <p:nvSpPr>
          <p:cNvPr id="17" name="Titre 5">
            <a:extLst>
              <a:ext uri="{FF2B5EF4-FFF2-40B4-BE49-F238E27FC236}">
                <a16:creationId xmlns:a16="http://schemas.microsoft.com/office/drawing/2014/main" id="{421037A9-829E-3FDE-D76B-1BE5D5338005}"/>
              </a:ext>
            </a:extLst>
          </p:cNvPr>
          <p:cNvSpPr txBox="1">
            <a:spLocks/>
          </p:cNvSpPr>
          <p:nvPr/>
        </p:nvSpPr>
        <p:spPr>
          <a:xfrm>
            <a:off x="49012" y="5795347"/>
            <a:ext cx="6006733"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Des prestataires qui travaillent en collaboration avec d’autres agences ou indépendants :</a:t>
            </a:r>
          </a:p>
        </p:txBody>
      </p:sp>
      <p:grpSp>
        <p:nvGrpSpPr>
          <p:cNvPr id="34" name="Groupe 33">
            <a:extLst>
              <a:ext uri="{FF2B5EF4-FFF2-40B4-BE49-F238E27FC236}">
                <a16:creationId xmlns:a16="http://schemas.microsoft.com/office/drawing/2014/main" id="{2493404D-8FCB-4C10-37C8-DC6E1F5F6FE6}"/>
              </a:ext>
            </a:extLst>
          </p:cNvPr>
          <p:cNvGrpSpPr/>
          <p:nvPr/>
        </p:nvGrpSpPr>
        <p:grpSpPr>
          <a:xfrm>
            <a:off x="5313873" y="774061"/>
            <a:ext cx="4624154" cy="1780154"/>
            <a:chOff x="5313873" y="774061"/>
            <a:chExt cx="4624154" cy="1780154"/>
          </a:xfrm>
        </p:grpSpPr>
        <p:sp>
          <p:nvSpPr>
            <p:cNvPr id="11" name="Rectangle 10">
              <a:extLst>
                <a:ext uri="{FF2B5EF4-FFF2-40B4-BE49-F238E27FC236}">
                  <a16:creationId xmlns:a16="http://schemas.microsoft.com/office/drawing/2014/main" id="{7D313A6E-F2D2-9EAA-130F-409D05EFAB76}"/>
                </a:ext>
              </a:extLst>
            </p:cNvPr>
            <p:cNvSpPr/>
            <p:nvPr/>
          </p:nvSpPr>
          <p:spPr>
            <a:xfrm>
              <a:off x="5313873" y="839033"/>
              <a:ext cx="4624154" cy="16524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5">
              <a:extLst>
                <a:ext uri="{FF2B5EF4-FFF2-40B4-BE49-F238E27FC236}">
                  <a16:creationId xmlns:a16="http://schemas.microsoft.com/office/drawing/2014/main" id="{4702412A-C70A-67B9-E5ED-A0E88AF1B110}"/>
                </a:ext>
              </a:extLst>
            </p:cNvPr>
            <p:cNvSpPr txBox="1">
              <a:spLocks/>
            </p:cNvSpPr>
            <p:nvPr/>
          </p:nvSpPr>
          <p:spPr>
            <a:xfrm>
              <a:off x="6501919" y="1152001"/>
              <a:ext cx="3436107"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79% </a:t>
              </a:r>
              <a:r>
                <a:rPr lang="fr-FR" sz="1600" i="0" dirty="0">
                  <a:solidFill>
                    <a:schemeClr val="bg1">
                      <a:lumMod val="50000"/>
                    </a:schemeClr>
                  </a:solidFill>
                </a:rPr>
                <a:t>missionnent des prestataires</a:t>
              </a:r>
              <a:endParaRPr lang="fr-FR" sz="1400" i="0" dirty="0">
                <a:solidFill>
                  <a:schemeClr val="bg1">
                    <a:lumMod val="50000"/>
                  </a:schemeClr>
                </a:solidFill>
              </a:endParaRPr>
            </a:p>
          </p:txBody>
        </p:sp>
        <p:sp>
          <p:nvSpPr>
            <p:cNvPr id="9" name="Titre 5">
              <a:extLst>
                <a:ext uri="{FF2B5EF4-FFF2-40B4-BE49-F238E27FC236}">
                  <a16:creationId xmlns:a16="http://schemas.microsoft.com/office/drawing/2014/main" id="{F48AE81C-CAE1-F00A-BBD6-6DF1729EAE04}"/>
                </a:ext>
              </a:extLst>
            </p:cNvPr>
            <p:cNvSpPr txBox="1">
              <a:spLocks/>
            </p:cNvSpPr>
            <p:nvPr/>
          </p:nvSpPr>
          <p:spPr>
            <a:xfrm>
              <a:off x="6501919" y="1963284"/>
              <a:ext cx="3268402"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50% à 93% </a:t>
              </a:r>
              <a:r>
                <a:rPr lang="fr-FR" sz="1600" i="0" dirty="0">
                  <a:solidFill>
                    <a:schemeClr val="bg1">
                      <a:lumMod val="50000"/>
                    </a:schemeClr>
                  </a:solidFill>
                </a:rPr>
                <a:t>localisés en région selon le type de prestation</a:t>
              </a:r>
              <a:endParaRPr lang="fr-FR" sz="1400" i="0" dirty="0">
                <a:solidFill>
                  <a:schemeClr val="bg1">
                    <a:lumMod val="50000"/>
                  </a:schemeClr>
                </a:solidFill>
              </a:endParaRPr>
            </a:p>
          </p:txBody>
        </p:sp>
        <p:pic>
          <p:nvPicPr>
            <p:cNvPr id="22" name="Image 21">
              <a:extLst>
                <a:ext uri="{FF2B5EF4-FFF2-40B4-BE49-F238E27FC236}">
                  <a16:creationId xmlns:a16="http://schemas.microsoft.com/office/drawing/2014/main" id="{25BE82B6-8E0A-6C4E-A90E-AC5EE31ED086}"/>
                </a:ext>
              </a:extLst>
            </p:cNvPr>
            <p:cNvPicPr>
              <a:picLocks noChangeAspect="1"/>
            </p:cNvPicPr>
            <p:nvPr/>
          </p:nvPicPr>
          <p:blipFill>
            <a:blip r:embed="rId2">
              <a:duotone>
                <a:schemeClr val="accent3">
                  <a:shade val="45000"/>
                  <a:satMod val="135000"/>
                </a:schemeClr>
                <a:prstClr val="white"/>
              </a:duotone>
            </a:blip>
            <a:stretch>
              <a:fillRect/>
            </a:stretch>
          </p:blipFill>
          <p:spPr>
            <a:xfrm>
              <a:off x="5536540" y="774061"/>
              <a:ext cx="858210" cy="858210"/>
            </a:xfrm>
            <a:prstGeom prst="rect">
              <a:avLst/>
            </a:prstGeom>
          </p:spPr>
        </p:pic>
        <p:pic>
          <p:nvPicPr>
            <p:cNvPr id="23" name="Image 22">
              <a:extLst>
                <a:ext uri="{FF2B5EF4-FFF2-40B4-BE49-F238E27FC236}">
                  <a16:creationId xmlns:a16="http://schemas.microsoft.com/office/drawing/2014/main" id="{66E0854D-6F43-43C0-CD18-E33D0624EC29}"/>
                </a:ext>
              </a:extLst>
            </p:cNvPr>
            <p:cNvPicPr>
              <a:picLocks noChangeAspect="1"/>
            </p:cNvPicPr>
            <p:nvPr/>
          </p:nvPicPr>
          <p:blipFill>
            <a:blip r:embed="rId3">
              <a:duotone>
                <a:schemeClr val="accent3">
                  <a:shade val="45000"/>
                  <a:satMod val="135000"/>
                </a:schemeClr>
                <a:prstClr val="white"/>
              </a:duotone>
            </a:blip>
            <a:stretch>
              <a:fillRect/>
            </a:stretch>
          </p:blipFill>
          <p:spPr>
            <a:xfrm>
              <a:off x="5601121" y="1707756"/>
              <a:ext cx="767751" cy="767751"/>
            </a:xfrm>
            <a:prstGeom prst="rect">
              <a:avLst/>
            </a:prstGeom>
          </p:spPr>
        </p:pic>
      </p:grpSp>
      <p:grpSp>
        <p:nvGrpSpPr>
          <p:cNvPr id="36" name="Groupe 35">
            <a:extLst>
              <a:ext uri="{FF2B5EF4-FFF2-40B4-BE49-F238E27FC236}">
                <a16:creationId xmlns:a16="http://schemas.microsoft.com/office/drawing/2014/main" id="{8C9FB9B1-DAAC-75E3-16F7-D5DB5E592084}"/>
              </a:ext>
            </a:extLst>
          </p:cNvPr>
          <p:cNvGrpSpPr/>
          <p:nvPr/>
        </p:nvGrpSpPr>
        <p:grpSpPr>
          <a:xfrm>
            <a:off x="5043502" y="3685807"/>
            <a:ext cx="3164618" cy="1785826"/>
            <a:chOff x="5043502" y="3685807"/>
            <a:chExt cx="3164618" cy="1785826"/>
          </a:xfrm>
        </p:grpSpPr>
        <p:sp>
          <p:nvSpPr>
            <p:cNvPr id="19" name="Rectangle 18">
              <a:extLst>
                <a:ext uri="{FF2B5EF4-FFF2-40B4-BE49-F238E27FC236}">
                  <a16:creationId xmlns:a16="http://schemas.microsoft.com/office/drawing/2014/main" id="{6A9B9122-3C1F-65C1-F430-8E6132E49484}"/>
                </a:ext>
              </a:extLst>
            </p:cNvPr>
            <p:cNvSpPr/>
            <p:nvPr/>
          </p:nvSpPr>
          <p:spPr>
            <a:xfrm>
              <a:off x="5043502" y="3685807"/>
              <a:ext cx="3164618" cy="1785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5">
              <a:extLst>
                <a:ext uri="{FF2B5EF4-FFF2-40B4-BE49-F238E27FC236}">
                  <a16:creationId xmlns:a16="http://schemas.microsoft.com/office/drawing/2014/main" id="{84824889-12B8-B0BE-57F4-1FCEC13A4E46}"/>
                </a:ext>
              </a:extLst>
            </p:cNvPr>
            <p:cNvSpPr txBox="1">
              <a:spLocks/>
            </p:cNvSpPr>
            <p:nvPr/>
          </p:nvSpPr>
          <p:spPr>
            <a:xfrm>
              <a:off x="6209210" y="3782052"/>
              <a:ext cx="1869056"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99% </a:t>
              </a:r>
              <a:r>
                <a:rPr lang="fr-FR" sz="1600" i="0" dirty="0">
                  <a:solidFill>
                    <a:schemeClr val="bg1">
                      <a:lumMod val="50000"/>
                    </a:schemeClr>
                  </a:solidFill>
                </a:rPr>
                <a:t>la créativité</a:t>
              </a:r>
              <a:endParaRPr lang="fr-FR" sz="1400" i="0" dirty="0">
                <a:solidFill>
                  <a:schemeClr val="bg1">
                    <a:lumMod val="50000"/>
                  </a:schemeClr>
                </a:solidFill>
              </a:endParaRPr>
            </a:p>
          </p:txBody>
        </p:sp>
        <p:sp>
          <p:nvSpPr>
            <p:cNvPr id="15" name="Titre 5">
              <a:extLst>
                <a:ext uri="{FF2B5EF4-FFF2-40B4-BE49-F238E27FC236}">
                  <a16:creationId xmlns:a16="http://schemas.microsoft.com/office/drawing/2014/main" id="{6C6569FF-5CAA-1073-B1DC-605F2178E3B3}"/>
                </a:ext>
              </a:extLst>
            </p:cNvPr>
            <p:cNvSpPr txBox="1">
              <a:spLocks/>
            </p:cNvSpPr>
            <p:nvPr/>
          </p:nvSpPr>
          <p:spPr>
            <a:xfrm>
              <a:off x="6209210" y="4449135"/>
              <a:ext cx="1869056"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98% </a:t>
              </a:r>
              <a:r>
                <a:rPr lang="fr-FR" sz="1600" i="0" dirty="0">
                  <a:solidFill>
                    <a:schemeClr val="bg1">
                      <a:lumMod val="50000"/>
                    </a:schemeClr>
                  </a:solidFill>
                </a:rPr>
                <a:t>la réactivité</a:t>
              </a:r>
              <a:endParaRPr lang="fr-FR" sz="1400" i="0" dirty="0">
                <a:solidFill>
                  <a:schemeClr val="bg1">
                    <a:lumMod val="50000"/>
                  </a:schemeClr>
                </a:solidFill>
              </a:endParaRPr>
            </a:p>
          </p:txBody>
        </p:sp>
        <p:sp>
          <p:nvSpPr>
            <p:cNvPr id="16" name="Titre 5">
              <a:extLst>
                <a:ext uri="{FF2B5EF4-FFF2-40B4-BE49-F238E27FC236}">
                  <a16:creationId xmlns:a16="http://schemas.microsoft.com/office/drawing/2014/main" id="{9130D808-A8AF-2005-6999-783863D1AAFF}"/>
                </a:ext>
              </a:extLst>
            </p:cNvPr>
            <p:cNvSpPr txBox="1">
              <a:spLocks/>
            </p:cNvSpPr>
            <p:nvPr/>
          </p:nvSpPr>
          <p:spPr>
            <a:xfrm>
              <a:off x="6209210" y="5015764"/>
              <a:ext cx="1869056"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93% </a:t>
              </a:r>
              <a:r>
                <a:rPr lang="fr-FR" sz="1600" i="0" dirty="0">
                  <a:solidFill>
                    <a:schemeClr val="bg1">
                      <a:lumMod val="50000"/>
                    </a:schemeClr>
                  </a:solidFill>
                </a:rPr>
                <a:t>le prix</a:t>
              </a:r>
            </a:p>
          </p:txBody>
        </p:sp>
        <p:pic>
          <p:nvPicPr>
            <p:cNvPr id="24" name="Image 23">
              <a:extLst>
                <a:ext uri="{FF2B5EF4-FFF2-40B4-BE49-F238E27FC236}">
                  <a16:creationId xmlns:a16="http://schemas.microsoft.com/office/drawing/2014/main" id="{35B1A1AF-92F4-C1F4-7323-C11874332CD3}"/>
                </a:ext>
              </a:extLst>
            </p:cNvPr>
            <p:cNvPicPr>
              <a:picLocks noChangeAspect="1"/>
            </p:cNvPicPr>
            <p:nvPr/>
          </p:nvPicPr>
          <p:blipFill>
            <a:blip r:embed="rId4">
              <a:duotone>
                <a:schemeClr val="accent3">
                  <a:shade val="45000"/>
                  <a:satMod val="135000"/>
                </a:schemeClr>
                <a:prstClr val="white"/>
              </a:duotone>
            </a:blip>
            <a:stretch>
              <a:fillRect/>
            </a:stretch>
          </p:blipFill>
          <p:spPr>
            <a:xfrm>
              <a:off x="5406518" y="3741118"/>
              <a:ext cx="545713" cy="545713"/>
            </a:xfrm>
            <a:prstGeom prst="rect">
              <a:avLst/>
            </a:prstGeom>
          </p:spPr>
        </p:pic>
        <p:pic>
          <p:nvPicPr>
            <p:cNvPr id="25" name="Image 24">
              <a:extLst>
                <a:ext uri="{FF2B5EF4-FFF2-40B4-BE49-F238E27FC236}">
                  <a16:creationId xmlns:a16="http://schemas.microsoft.com/office/drawing/2014/main" id="{C2B33F06-285A-B933-C533-C3BE1E8CA574}"/>
                </a:ext>
              </a:extLst>
            </p:cNvPr>
            <p:cNvPicPr>
              <a:picLocks noChangeAspect="1"/>
            </p:cNvPicPr>
            <p:nvPr/>
          </p:nvPicPr>
          <p:blipFill>
            <a:blip r:embed="rId5">
              <a:duotone>
                <a:schemeClr val="accent3">
                  <a:shade val="45000"/>
                  <a:satMod val="135000"/>
                </a:schemeClr>
                <a:prstClr val="white"/>
              </a:duotone>
            </a:blip>
            <a:stretch>
              <a:fillRect/>
            </a:stretch>
          </p:blipFill>
          <p:spPr>
            <a:xfrm>
              <a:off x="5449923" y="4382926"/>
              <a:ext cx="455806" cy="455806"/>
            </a:xfrm>
            <a:prstGeom prst="rect">
              <a:avLst/>
            </a:prstGeom>
          </p:spPr>
        </p:pic>
        <p:pic>
          <p:nvPicPr>
            <p:cNvPr id="26" name="Image 25">
              <a:extLst>
                <a:ext uri="{FF2B5EF4-FFF2-40B4-BE49-F238E27FC236}">
                  <a16:creationId xmlns:a16="http://schemas.microsoft.com/office/drawing/2014/main" id="{657627B2-5440-5D38-2B51-24295262FE1F}"/>
                </a:ext>
              </a:extLst>
            </p:cNvPr>
            <p:cNvPicPr>
              <a:picLocks noChangeAspect="1"/>
            </p:cNvPicPr>
            <p:nvPr/>
          </p:nvPicPr>
          <p:blipFill>
            <a:blip r:embed="rId6">
              <a:duotone>
                <a:schemeClr val="accent3">
                  <a:shade val="45000"/>
                  <a:satMod val="135000"/>
                </a:schemeClr>
                <a:prstClr val="white"/>
              </a:duotone>
            </a:blip>
            <a:stretch>
              <a:fillRect/>
            </a:stretch>
          </p:blipFill>
          <p:spPr>
            <a:xfrm>
              <a:off x="5419881" y="4864665"/>
              <a:ext cx="598957" cy="598957"/>
            </a:xfrm>
            <a:prstGeom prst="rect">
              <a:avLst/>
            </a:prstGeom>
          </p:spPr>
        </p:pic>
      </p:grpSp>
      <p:grpSp>
        <p:nvGrpSpPr>
          <p:cNvPr id="35" name="Groupe 34">
            <a:extLst>
              <a:ext uri="{FF2B5EF4-FFF2-40B4-BE49-F238E27FC236}">
                <a16:creationId xmlns:a16="http://schemas.microsoft.com/office/drawing/2014/main" id="{5906C2D3-7540-391F-B38B-6DCB16DC9A7F}"/>
              </a:ext>
            </a:extLst>
          </p:cNvPr>
          <p:cNvGrpSpPr/>
          <p:nvPr/>
        </p:nvGrpSpPr>
        <p:grpSpPr>
          <a:xfrm>
            <a:off x="5678803" y="5750766"/>
            <a:ext cx="3920210" cy="838035"/>
            <a:chOff x="6275513" y="5713444"/>
            <a:chExt cx="3920210" cy="838035"/>
          </a:xfrm>
        </p:grpSpPr>
        <p:sp>
          <p:nvSpPr>
            <p:cNvPr id="21" name="Rectangle 20">
              <a:extLst>
                <a:ext uri="{FF2B5EF4-FFF2-40B4-BE49-F238E27FC236}">
                  <a16:creationId xmlns:a16="http://schemas.microsoft.com/office/drawing/2014/main" id="{3FB50BF3-507E-3A83-C82A-9F3878CC9096}"/>
                </a:ext>
              </a:extLst>
            </p:cNvPr>
            <p:cNvSpPr/>
            <p:nvPr/>
          </p:nvSpPr>
          <p:spPr>
            <a:xfrm>
              <a:off x="6275513" y="5713444"/>
              <a:ext cx="3774261" cy="838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5">
              <a:extLst>
                <a:ext uri="{FF2B5EF4-FFF2-40B4-BE49-F238E27FC236}">
                  <a16:creationId xmlns:a16="http://schemas.microsoft.com/office/drawing/2014/main" id="{DDE35BB9-6C40-AB3B-7CEC-6E433B5EA517}"/>
                </a:ext>
              </a:extLst>
            </p:cNvPr>
            <p:cNvSpPr txBox="1">
              <a:spLocks/>
            </p:cNvSpPr>
            <p:nvPr/>
          </p:nvSpPr>
          <p:spPr>
            <a:xfrm>
              <a:off x="7374885" y="5735201"/>
              <a:ext cx="2820838" cy="8125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91% </a:t>
              </a:r>
              <a:r>
                <a:rPr lang="fr-FR" sz="1600" i="0" dirty="0">
                  <a:solidFill>
                    <a:schemeClr val="bg1">
                      <a:lumMod val="50000"/>
                    </a:schemeClr>
                  </a:solidFill>
                </a:rPr>
                <a:t>collaborent avec d’autres prestataires pour conduire leurs missions</a:t>
              </a:r>
            </a:p>
          </p:txBody>
        </p:sp>
        <p:pic>
          <p:nvPicPr>
            <p:cNvPr id="28" name="Image 27">
              <a:extLst>
                <a:ext uri="{FF2B5EF4-FFF2-40B4-BE49-F238E27FC236}">
                  <a16:creationId xmlns:a16="http://schemas.microsoft.com/office/drawing/2014/main" id="{DC7E927B-FC9D-21E9-B041-55805F67DF8B}"/>
                </a:ext>
              </a:extLst>
            </p:cNvPr>
            <p:cNvPicPr>
              <a:picLocks noChangeAspect="1"/>
            </p:cNvPicPr>
            <p:nvPr/>
          </p:nvPicPr>
          <p:blipFill>
            <a:blip r:embed="rId7">
              <a:duotone>
                <a:schemeClr val="accent3">
                  <a:shade val="45000"/>
                  <a:satMod val="135000"/>
                </a:schemeClr>
                <a:prstClr val="white"/>
              </a:duotone>
            </a:blip>
            <a:stretch>
              <a:fillRect/>
            </a:stretch>
          </p:blipFill>
          <p:spPr>
            <a:xfrm>
              <a:off x="6445774" y="5743016"/>
              <a:ext cx="709343" cy="709343"/>
            </a:xfrm>
            <a:prstGeom prst="rect">
              <a:avLst/>
            </a:prstGeom>
          </p:spPr>
        </p:pic>
      </p:grpSp>
      <p:sp>
        <p:nvSpPr>
          <p:cNvPr id="32" name="Titre 5">
            <a:extLst>
              <a:ext uri="{FF2B5EF4-FFF2-40B4-BE49-F238E27FC236}">
                <a16:creationId xmlns:a16="http://schemas.microsoft.com/office/drawing/2014/main" id="{A817EFDF-4432-4BDD-7F7F-A63FD7FC9D53}"/>
              </a:ext>
            </a:extLst>
          </p:cNvPr>
          <p:cNvSpPr txBox="1">
            <a:spLocks/>
          </p:cNvSpPr>
          <p:nvPr/>
        </p:nvSpPr>
        <p:spPr>
          <a:xfrm>
            <a:off x="8417739" y="2810475"/>
            <a:ext cx="3774261" cy="8402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1800" b="1" i="0" dirty="0">
                <a:solidFill>
                  <a:srgbClr val="009DE0"/>
                </a:solidFill>
              </a:rPr>
              <a:t>… parmi lesquels les références et la recommandation comptent plus que la notoriété :</a:t>
            </a:r>
          </a:p>
        </p:txBody>
      </p:sp>
      <p:grpSp>
        <p:nvGrpSpPr>
          <p:cNvPr id="43" name="Groupe 42">
            <a:extLst>
              <a:ext uri="{FF2B5EF4-FFF2-40B4-BE49-F238E27FC236}">
                <a16:creationId xmlns:a16="http://schemas.microsoft.com/office/drawing/2014/main" id="{6A47D55D-2E78-868C-9FC2-55AC6B9F9F56}"/>
              </a:ext>
            </a:extLst>
          </p:cNvPr>
          <p:cNvGrpSpPr/>
          <p:nvPr/>
        </p:nvGrpSpPr>
        <p:grpSpPr>
          <a:xfrm>
            <a:off x="240564" y="3716444"/>
            <a:ext cx="4176163" cy="1709571"/>
            <a:chOff x="240564" y="3716444"/>
            <a:chExt cx="4176163" cy="1709571"/>
          </a:xfrm>
        </p:grpSpPr>
        <p:sp>
          <p:nvSpPr>
            <p:cNvPr id="13" name="Rectangle 12">
              <a:extLst>
                <a:ext uri="{FF2B5EF4-FFF2-40B4-BE49-F238E27FC236}">
                  <a16:creationId xmlns:a16="http://schemas.microsoft.com/office/drawing/2014/main" id="{E435653A-9169-BE10-4394-CB8CCA94A9FF}"/>
                </a:ext>
              </a:extLst>
            </p:cNvPr>
            <p:cNvSpPr/>
            <p:nvPr/>
          </p:nvSpPr>
          <p:spPr>
            <a:xfrm>
              <a:off x="240564" y="3716444"/>
              <a:ext cx="4176162" cy="1709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5">
              <a:extLst>
                <a:ext uri="{FF2B5EF4-FFF2-40B4-BE49-F238E27FC236}">
                  <a16:creationId xmlns:a16="http://schemas.microsoft.com/office/drawing/2014/main" id="{BCDECC7E-4030-064E-E934-1065FB1DC5D5}"/>
                </a:ext>
              </a:extLst>
            </p:cNvPr>
            <p:cNvSpPr txBox="1">
              <a:spLocks/>
            </p:cNvSpPr>
            <p:nvPr/>
          </p:nvSpPr>
          <p:spPr>
            <a:xfrm>
              <a:off x="1161695" y="3778731"/>
              <a:ext cx="3255032"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32% </a:t>
              </a:r>
              <a:r>
                <a:rPr lang="fr-FR" sz="1600" i="0" dirty="0">
                  <a:solidFill>
                    <a:schemeClr val="bg1">
                      <a:lumMod val="50000"/>
                    </a:schemeClr>
                  </a:solidFill>
                </a:rPr>
                <a:t>design, création graphique</a:t>
              </a:r>
              <a:endParaRPr lang="fr-FR" sz="1400" i="0" dirty="0">
                <a:solidFill>
                  <a:schemeClr val="bg1">
                    <a:lumMod val="50000"/>
                  </a:schemeClr>
                </a:solidFill>
              </a:endParaRPr>
            </a:p>
          </p:txBody>
        </p:sp>
        <p:sp>
          <p:nvSpPr>
            <p:cNvPr id="6" name="Titre 5">
              <a:extLst>
                <a:ext uri="{FF2B5EF4-FFF2-40B4-BE49-F238E27FC236}">
                  <a16:creationId xmlns:a16="http://schemas.microsoft.com/office/drawing/2014/main" id="{002D3603-E93D-4AD5-238F-B6FB0CD34347}"/>
                </a:ext>
              </a:extLst>
            </p:cNvPr>
            <p:cNvSpPr txBox="1">
              <a:spLocks/>
            </p:cNvSpPr>
            <p:nvPr/>
          </p:nvSpPr>
          <p:spPr>
            <a:xfrm>
              <a:off x="1161695" y="4436440"/>
              <a:ext cx="3255032"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29% </a:t>
              </a:r>
              <a:r>
                <a:rPr lang="fr-FR" sz="1600" i="0" dirty="0">
                  <a:solidFill>
                    <a:schemeClr val="bg1">
                      <a:lumMod val="50000"/>
                    </a:schemeClr>
                  </a:solidFill>
                </a:rPr>
                <a:t>audiovisuel, vidéo</a:t>
              </a:r>
              <a:endParaRPr lang="fr-FR" sz="1400" i="0" dirty="0">
                <a:solidFill>
                  <a:schemeClr val="bg1">
                    <a:lumMod val="50000"/>
                  </a:schemeClr>
                </a:solidFill>
              </a:endParaRPr>
            </a:p>
          </p:txBody>
        </p:sp>
        <p:sp>
          <p:nvSpPr>
            <p:cNvPr id="7" name="Titre 5">
              <a:extLst>
                <a:ext uri="{FF2B5EF4-FFF2-40B4-BE49-F238E27FC236}">
                  <a16:creationId xmlns:a16="http://schemas.microsoft.com/office/drawing/2014/main" id="{7214CA20-333C-C11B-8536-D72CE81E801F}"/>
                </a:ext>
              </a:extLst>
            </p:cNvPr>
            <p:cNvSpPr txBox="1">
              <a:spLocks/>
            </p:cNvSpPr>
            <p:nvPr/>
          </p:nvSpPr>
          <p:spPr>
            <a:xfrm>
              <a:off x="1161695" y="5038603"/>
              <a:ext cx="3255032"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25% </a:t>
              </a:r>
              <a:r>
                <a:rPr lang="fr-FR" sz="1600" i="0" dirty="0">
                  <a:solidFill>
                    <a:schemeClr val="bg1">
                      <a:lumMod val="50000"/>
                    </a:schemeClr>
                  </a:solidFill>
                </a:rPr>
                <a:t>digital (internet, intranet)</a:t>
              </a:r>
              <a:endParaRPr lang="fr-FR" sz="1400" i="0" dirty="0">
                <a:solidFill>
                  <a:schemeClr val="bg1">
                    <a:lumMod val="50000"/>
                  </a:schemeClr>
                </a:solidFill>
              </a:endParaRPr>
            </a:p>
          </p:txBody>
        </p:sp>
        <p:pic>
          <p:nvPicPr>
            <p:cNvPr id="40" name="Image 39">
              <a:extLst>
                <a:ext uri="{FF2B5EF4-FFF2-40B4-BE49-F238E27FC236}">
                  <a16:creationId xmlns:a16="http://schemas.microsoft.com/office/drawing/2014/main" id="{485010F1-5904-54C1-218E-71145DBB6C8C}"/>
                </a:ext>
              </a:extLst>
            </p:cNvPr>
            <p:cNvPicPr>
              <a:picLocks noChangeAspect="1"/>
            </p:cNvPicPr>
            <p:nvPr/>
          </p:nvPicPr>
          <p:blipFill>
            <a:blip r:embed="rId8">
              <a:duotone>
                <a:schemeClr val="accent3">
                  <a:shade val="45000"/>
                  <a:satMod val="135000"/>
                </a:schemeClr>
                <a:prstClr val="white"/>
              </a:duotone>
            </a:blip>
            <a:stretch>
              <a:fillRect/>
            </a:stretch>
          </p:blipFill>
          <p:spPr>
            <a:xfrm>
              <a:off x="482285" y="3780201"/>
              <a:ext cx="525945" cy="525945"/>
            </a:xfrm>
            <a:prstGeom prst="rect">
              <a:avLst/>
            </a:prstGeom>
          </p:spPr>
        </p:pic>
        <p:pic>
          <p:nvPicPr>
            <p:cNvPr id="41" name="Image 40">
              <a:extLst>
                <a:ext uri="{FF2B5EF4-FFF2-40B4-BE49-F238E27FC236}">
                  <a16:creationId xmlns:a16="http://schemas.microsoft.com/office/drawing/2014/main" id="{3B342F30-77A2-D7F1-E688-2A82E3B0CC0D}"/>
                </a:ext>
              </a:extLst>
            </p:cNvPr>
            <p:cNvPicPr>
              <a:picLocks noChangeAspect="1"/>
            </p:cNvPicPr>
            <p:nvPr/>
          </p:nvPicPr>
          <p:blipFill>
            <a:blip r:embed="rId9">
              <a:duotone>
                <a:schemeClr val="accent3">
                  <a:shade val="45000"/>
                  <a:satMod val="135000"/>
                </a:schemeClr>
                <a:prstClr val="white"/>
              </a:duotone>
            </a:blip>
            <a:stretch>
              <a:fillRect/>
            </a:stretch>
          </p:blipFill>
          <p:spPr>
            <a:xfrm>
              <a:off x="402254" y="4277572"/>
              <a:ext cx="664234" cy="664234"/>
            </a:xfrm>
            <a:prstGeom prst="rect">
              <a:avLst/>
            </a:prstGeom>
          </p:spPr>
        </p:pic>
        <p:pic>
          <p:nvPicPr>
            <p:cNvPr id="42" name="Image 41">
              <a:extLst>
                <a:ext uri="{FF2B5EF4-FFF2-40B4-BE49-F238E27FC236}">
                  <a16:creationId xmlns:a16="http://schemas.microsoft.com/office/drawing/2014/main" id="{903A4F02-CF13-3292-C39A-D38676D027BB}"/>
                </a:ext>
              </a:extLst>
            </p:cNvPr>
            <p:cNvPicPr>
              <a:picLocks noChangeAspect="1"/>
            </p:cNvPicPr>
            <p:nvPr/>
          </p:nvPicPr>
          <p:blipFill>
            <a:blip r:embed="rId10">
              <a:clrChange>
                <a:clrFrom>
                  <a:srgbClr val="FFFFFF"/>
                </a:clrFrom>
                <a:clrTo>
                  <a:srgbClr val="FFFFFF">
                    <a:alpha val="0"/>
                  </a:srgbClr>
                </a:clrTo>
              </a:clrChange>
              <a:duotone>
                <a:schemeClr val="accent3">
                  <a:shade val="45000"/>
                  <a:satMod val="135000"/>
                </a:schemeClr>
                <a:prstClr val="white"/>
              </a:duotone>
            </a:blip>
            <a:stretch>
              <a:fillRect/>
            </a:stretch>
          </p:blipFill>
          <p:spPr>
            <a:xfrm>
              <a:off x="494317" y="4941806"/>
              <a:ext cx="430423" cy="430423"/>
            </a:xfrm>
            <a:prstGeom prst="rect">
              <a:avLst/>
            </a:prstGeom>
          </p:spPr>
        </p:pic>
      </p:grpSp>
      <p:sp>
        <p:nvSpPr>
          <p:cNvPr id="33" name="Rectangle 32">
            <a:extLst>
              <a:ext uri="{FF2B5EF4-FFF2-40B4-BE49-F238E27FC236}">
                <a16:creationId xmlns:a16="http://schemas.microsoft.com/office/drawing/2014/main" id="{DBA39AAA-C3C2-DBB4-03B3-7092E8E6BC4C}"/>
              </a:ext>
            </a:extLst>
          </p:cNvPr>
          <p:cNvSpPr/>
          <p:nvPr/>
        </p:nvSpPr>
        <p:spPr>
          <a:xfrm>
            <a:off x="8511602" y="3685807"/>
            <a:ext cx="3669688" cy="1777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itre 5">
            <a:extLst>
              <a:ext uri="{FF2B5EF4-FFF2-40B4-BE49-F238E27FC236}">
                <a16:creationId xmlns:a16="http://schemas.microsoft.com/office/drawing/2014/main" id="{C4246E71-581A-089A-A8F3-0A767F6B0AEB}"/>
              </a:ext>
            </a:extLst>
          </p:cNvPr>
          <p:cNvSpPr txBox="1">
            <a:spLocks/>
          </p:cNvSpPr>
          <p:nvPr/>
        </p:nvSpPr>
        <p:spPr>
          <a:xfrm>
            <a:off x="9226765" y="3785770"/>
            <a:ext cx="2156207"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84% </a:t>
            </a:r>
            <a:r>
              <a:rPr lang="fr-FR" sz="1600" i="0" dirty="0">
                <a:solidFill>
                  <a:schemeClr val="bg1">
                    <a:lumMod val="50000"/>
                  </a:schemeClr>
                </a:solidFill>
              </a:rPr>
              <a:t>les références</a:t>
            </a:r>
          </a:p>
        </p:txBody>
      </p:sp>
      <p:sp>
        <p:nvSpPr>
          <p:cNvPr id="31" name="Titre 5">
            <a:extLst>
              <a:ext uri="{FF2B5EF4-FFF2-40B4-BE49-F238E27FC236}">
                <a16:creationId xmlns:a16="http://schemas.microsoft.com/office/drawing/2014/main" id="{7E7A95A2-2A6C-ECDF-3E38-30CCFC73114F}"/>
              </a:ext>
            </a:extLst>
          </p:cNvPr>
          <p:cNvSpPr txBox="1">
            <a:spLocks/>
          </p:cNvSpPr>
          <p:nvPr/>
        </p:nvSpPr>
        <p:spPr>
          <a:xfrm>
            <a:off x="9418870" y="4916613"/>
            <a:ext cx="2156207"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45% </a:t>
            </a:r>
            <a:r>
              <a:rPr lang="fr-FR" sz="1600" i="0" dirty="0">
                <a:solidFill>
                  <a:schemeClr val="bg1">
                    <a:lumMod val="50000"/>
                  </a:schemeClr>
                </a:solidFill>
              </a:rPr>
              <a:t>la notoriété</a:t>
            </a:r>
          </a:p>
        </p:txBody>
      </p:sp>
      <p:pic>
        <p:nvPicPr>
          <p:cNvPr id="37" name="Image 36">
            <a:extLst>
              <a:ext uri="{FF2B5EF4-FFF2-40B4-BE49-F238E27FC236}">
                <a16:creationId xmlns:a16="http://schemas.microsoft.com/office/drawing/2014/main" id="{F246A0F0-62CA-8125-005A-FF9397FF4AAE}"/>
              </a:ext>
            </a:extLst>
          </p:cNvPr>
          <p:cNvPicPr>
            <a:picLocks noChangeAspect="1"/>
          </p:cNvPicPr>
          <p:nvPr/>
        </p:nvPicPr>
        <p:blipFill>
          <a:blip r:embed="rId11">
            <a:duotone>
              <a:schemeClr val="accent3">
                <a:shade val="45000"/>
                <a:satMod val="135000"/>
              </a:schemeClr>
              <a:prstClr val="white"/>
            </a:duotone>
          </a:blip>
          <a:stretch>
            <a:fillRect/>
          </a:stretch>
        </p:blipFill>
        <p:spPr>
          <a:xfrm>
            <a:off x="8579867" y="3721113"/>
            <a:ext cx="576304" cy="576304"/>
          </a:xfrm>
          <a:prstGeom prst="rect">
            <a:avLst/>
          </a:prstGeom>
        </p:spPr>
      </p:pic>
      <p:pic>
        <p:nvPicPr>
          <p:cNvPr id="39" name="Image 38">
            <a:extLst>
              <a:ext uri="{FF2B5EF4-FFF2-40B4-BE49-F238E27FC236}">
                <a16:creationId xmlns:a16="http://schemas.microsoft.com/office/drawing/2014/main" id="{D72F2A60-5D6F-E5A0-10BD-BA0130E7566D}"/>
              </a:ext>
            </a:extLst>
          </p:cNvPr>
          <p:cNvPicPr>
            <a:picLocks noChangeAspect="1"/>
          </p:cNvPicPr>
          <p:nvPr/>
        </p:nvPicPr>
        <p:blipFill>
          <a:blip r:embed="rId12">
            <a:duotone>
              <a:schemeClr val="accent3">
                <a:shade val="45000"/>
                <a:satMod val="135000"/>
              </a:schemeClr>
              <a:prstClr val="white"/>
            </a:duotone>
          </a:blip>
          <a:stretch>
            <a:fillRect/>
          </a:stretch>
        </p:blipFill>
        <p:spPr>
          <a:xfrm>
            <a:off x="8783010" y="4788901"/>
            <a:ext cx="576305" cy="576305"/>
          </a:xfrm>
          <a:prstGeom prst="rect">
            <a:avLst/>
          </a:prstGeom>
        </p:spPr>
      </p:pic>
      <p:sp>
        <p:nvSpPr>
          <p:cNvPr id="12" name="Titre 5">
            <a:extLst>
              <a:ext uri="{FF2B5EF4-FFF2-40B4-BE49-F238E27FC236}">
                <a16:creationId xmlns:a16="http://schemas.microsoft.com/office/drawing/2014/main" id="{8CF4FEB3-0480-C8F2-79C5-A1ADE9E0ACD1}"/>
              </a:ext>
            </a:extLst>
          </p:cNvPr>
          <p:cNvSpPr txBox="1">
            <a:spLocks/>
          </p:cNvSpPr>
          <p:nvPr/>
        </p:nvSpPr>
        <p:spPr>
          <a:xfrm>
            <a:off x="9698875" y="4205382"/>
            <a:ext cx="2500360"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82% </a:t>
            </a:r>
            <a:r>
              <a:rPr lang="fr-FR" sz="1600" i="0" dirty="0">
                <a:solidFill>
                  <a:schemeClr val="bg1">
                    <a:lumMod val="50000"/>
                  </a:schemeClr>
                </a:solidFill>
              </a:rPr>
              <a:t>la recommandation</a:t>
            </a:r>
          </a:p>
        </p:txBody>
      </p:sp>
      <p:pic>
        <p:nvPicPr>
          <p:cNvPr id="29" name="Image 28">
            <a:extLst>
              <a:ext uri="{FF2B5EF4-FFF2-40B4-BE49-F238E27FC236}">
                <a16:creationId xmlns:a16="http://schemas.microsoft.com/office/drawing/2014/main" id="{1A8EDCF0-8B7D-BCEA-681A-F25A61673D7B}"/>
              </a:ext>
            </a:extLst>
          </p:cNvPr>
          <p:cNvPicPr>
            <a:picLocks noChangeAspect="1"/>
          </p:cNvPicPr>
          <p:nvPr/>
        </p:nvPicPr>
        <p:blipFill>
          <a:blip r:embed="rId13">
            <a:duotone>
              <a:schemeClr val="accent3">
                <a:shade val="45000"/>
                <a:satMod val="135000"/>
              </a:schemeClr>
              <a:prstClr val="white"/>
            </a:duotone>
          </a:blip>
          <a:stretch>
            <a:fillRect/>
          </a:stretch>
        </p:blipFill>
        <p:spPr>
          <a:xfrm>
            <a:off x="9224436" y="4152650"/>
            <a:ext cx="492384" cy="492384"/>
          </a:xfrm>
          <a:prstGeom prst="rect">
            <a:avLst/>
          </a:prstGeom>
        </p:spPr>
      </p:pic>
    </p:spTree>
    <p:extLst>
      <p:ext uri="{BB962C8B-B14F-4D97-AF65-F5344CB8AC3E}">
        <p14:creationId xmlns:p14="http://schemas.microsoft.com/office/powerpoint/2010/main" val="69286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67210" y="125756"/>
            <a:ext cx="8418330" cy="480131"/>
          </a:xfrm>
        </p:spPr>
        <p:txBody>
          <a:bodyPr/>
          <a:lstStyle/>
          <a:p>
            <a:r>
              <a:rPr lang="fr-FR" sz="2800" b="1" dirty="0"/>
              <a:t>RSE : démarche, engagement et importance</a:t>
            </a:r>
            <a:endParaRPr lang="fr-FR" sz="2800" b="1" i="1" cap="small" dirty="0"/>
          </a:p>
        </p:txBody>
      </p:sp>
      <p:sp>
        <p:nvSpPr>
          <p:cNvPr id="2" name="Titre 5">
            <a:extLst>
              <a:ext uri="{FF2B5EF4-FFF2-40B4-BE49-F238E27FC236}">
                <a16:creationId xmlns:a16="http://schemas.microsoft.com/office/drawing/2014/main" id="{E1C8CB71-C7B7-2314-371C-CE2D39AA044F}"/>
              </a:ext>
            </a:extLst>
          </p:cNvPr>
          <p:cNvSpPr txBox="1">
            <a:spLocks/>
          </p:cNvSpPr>
          <p:nvPr/>
        </p:nvSpPr>
        <p:spPr>
          <a:xfrm>
            <a:off x="49012" y="839033"/>
            <a:ext cx="3556830"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Une démarche structurée pour 1 organisation sur 2 :</a:t>
            </a:r>
          </a:p>
        </p:txBody>
      </p:sp>
      <p:sp>
        <p:nvSpPr>
          <p:cNvPr id="4" name="Titre 5">
            <a:extLst>
              <a:ext uri="{FF2B5EF4-FFF2-40B4-BE49-F238E27FC236}">
                <a16:creationId xmlns:a16="http://schemas.microsoft.com/office/drawing/2014/main" id="{1E60C66B-F6C8-E894-48FB-59FDEB3BC1E1}"/>
              </a:ext>
            </a:extLst>
          </p:cNvPr>
          <p:cNvSpPr txBox="1">
            <a:spLocks/>
          </p:cNvSpPr>
          <p:nvPr/>
        </p:nvSpPr>
        <p:spPr>
          <a:xfrm>
            <a:off x="49012" y="1883900"/>
            <a:ext cx="7680256"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3 organisations sur 5 se déclarent engagées dans une démarche, qui revêt 3 axes :</a:t>
            </a:r>
          </a:p>
        </p:txBody>
      </p:sp>
      <p:sp>
        <p:nvSpPr>
          <p:cNvPr id="7" name="Titre 5">
            <a:extLst>
              <a:ext uri="{FF2B5EF4-FFF2-40B4-BE49-F238E27FC236}">
                <a16:creationId xmlns:a16="http://schemas.microsoft.com/office/drawing/2014/main" id="{47E1EA9C-1CD8-E3D3-A13C-B73FBCF0865D}"/>
              </a:ext>
            </a:extLst>
          </p:cNvPr>
          <p:cNvSpPr txBox="1">
            <a:spLocks/>
          </p:cNvSpPr>
          <p:nvPr/>
        </p:nvSpPr>
        <p:spPr>
          <a:xfrm>
            <a:off x="49012" y="4261330"/>
            <a:ext cx="5730686" cy="8402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La prise en compte des critères RSE influe sur le choix des prestataires pour mener les actions de communication :</a:t>
            </a:r>
          </a:p>
        </p:txBody>
      </p:sp>
      <p:sp>
        <p:nvSpPr>
          <p:cNvPr id="16" name="Titre 5">
            <a:extLst>
              <a:ext uri="{FF2B5EF4-FFF2-40B4-BE49-F238E27FC236}">
                <a16:creationId xmlns:a16="http://schemas.microsoft.com/office/drawing/2014/main" id="{C582EC5A-5870-9344-01A5-E981A05B8793}"/>
              </a:ext>
            </a:extLst>
          </p:cNvPr>
          <p:cNvSpPr txBox="1">
            <a:spLocks/>
          </p:cNvSpPr>
          <p:nvPr/>
        </p:nvSpPr>
        <p:spPr>
          <a:xfrm>
            <a:off x="6011636" y="4385979"/>
            <a:ext cx="6022213" cy="3416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La RSE, une des principales évolutions du métier :</a:t>
            </a:r>
          </a:p>
        </p:txBody>
      </p:sp>
      <p:grpSp>
        <p:nvGrpSpPr>
          <p:cNvPr id="30" name="Groupe 29">
            <a:extLst>
              <a:ext uri="{FF2B5EF4-FFF2-40B4-BE49-F238E27FC236}">
                <a16:creationId xmlns:a16="http://schemas.microsoft.com/office/drawing/2014/main" id="{9BC089AE-BC37-ECFE-32BD-C1ACFD0A4D01}"/>
              </a:ext>
            </a:extLst>
          </p:cNvPr>
          <p:cNvGrpSpPr/>
          <p:nvPr/>
        </p:nvGrpSpPr>
        <p:grpSpPr>
          <a:xfrm>
            <a:off x="4054415" y="839033"/>
            <a:ext cx="5011947" cy="879701"/>
            <a:chOff x="4054415" y="839033"/>
            <a:chExt cx="5011947" cy="879701"/>
          </a:xfrm>
        </p:grpSpPr>
        <p:sp>
          <p:nvSpPr>
            <p:cNvPr id="11" name="Rectangle 10">
              <a:extLst>
                <a:ext uri="{FF2B5EF4-FFF2-40B4-BE49-F238E27FC236}">
                  <a16:creationId xmlns:a16="http://schemas.microsoft.com/office/drawing/2014/main" id="{EA1B16D5-AE96-F85A-A667-F66A5ED4D8C7}"/>
                </a:ext>
              </a:extLst>
            </p:cNvPr>
            <p:cNvSpPr/>
            <p:nvPr/>
          </p:nvSpPr>
          <p:spPr>
            <a:xfrm>
              <a:off x="4054415" y="839033"/>
              <a:ext cx="5011947" cy="8797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5">
              <a:extLst>
                <a:ext uri="{FF2B5EF4-FFF2-40B4-BE49-F238E27FC236}">
                  <a16:creationId xmlns:a16="http://schemas.microsoft.com/office/drawing/2014/main" id="{7FEF0B80-5E47-1618-F477-EADFD89571AD}"/>
                </a:ext>
              </a:extLst>
            </p:cNvPr>
            <p:cNvSpPr txBox="1">
              <a:spLocks/>
            </p:cNvSpPr>
            <p:nvPr/>
          </p:nvSpPr>
          <p:spPr>
            <a:xfrm>
              <a:off x="5202254" y="996867"/>
              <a:ext cx="3694504"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50% </a:t>
              </a:r>
              <a:r>
                <a:rPr lang="fr-FR" sz="1600" i="0" dirty="0">
                  <a:solidFill>
                    <a:schemeClr val="bg1">
                      <a:lumMod val="50000"/>
                    </a:schemeClr>
                  </a:solidFill>
                </a:rPr>
                <a:t>une démarche RSE structurée existe au sein de l’organisation</a:t>
              </a:r>
              <a:endParaRPr lang="fr-FR" sz="1400" i="0" dirty="0">
                <a:solidFill>
                  <a:schemeClr val="bg1">
                    <a:lumMod val="50000"/>
                  </a:schemeClr>
                </a:solidFill>
              </a:endParaRPr>
            </a:p>
          </p:txBody>
        </p:sp>
        <p:pic>
          <p:nvPicPr>
            <p:cNvPr id="21" name="Image 20">
              <a:extLst>
                <a:ext uri="{FF2B5EF4-FFF2-40B4-BE49-F238E27FC236}">
                  <a16:creationId xmlns:a16="http://schemas.microsoft.com/office/drawing/2014/main" id="{792EAF8E-9EBC-F588-43D3-67B6A7E290DC}"/>
                </a:ext>
              </a:extLst>
            </p:cNvPr>
            <p:cNvPicPr>
              <a:picLocks noChangeAspect="1"/>
            </p:cNvPicPr>
            <p:nvPr/>
          </p:nvPicPr>
          <p:blipFill>
            <a:blip r:embed="rId2">
              <a:duotone>
                <a:schemeClr val="accent3">
                  <a:shade val="45000"/>
                  <a:satMod val="135000"/>
                </a:schemeClr>
                <a:prstClr val="white"/>
              </a:duotone>
            </a:blip>
            <a:stretch>
              <a:fillRect/>
            </a:stretch>
          </p:blipFill>
          <p:spPr>
            <a:xfrm>
              <a:off x="4282532" y="913101"/>
              <a:ext cx="778777" cy="778777"/>
            </a:xfrm>
            <a:prstGeom prst="rect">
              <a:avLst/>
            </a:prstGeom>
          </p:spPr>
        </p:pic>
      </p:grpSp>
      <p:grpSp>
        <p:nvGrpSpPr>
          <p:cNvPr id="31" name="Groupe 30">
            <a:extLst>
              <a:ext uri="{FF2B5EF4-FFF2-40B4-BE49-F238E27FC236}">
                <a16:creationId xmlns:a16="http://schemas.microsoft.com/office/drawing/2014/main" id="{89FE388E-30BB-3E79-01CD-B46CA380E12A}"/>
              </a:ext>
            </a:extLst>
          </p:cNvPr>
          <p:cNvGrpSpPr/>
          <p:nvPr/>
        </p:nvGrpSpPr>
        <p:grpSpPr>
          <a:xfrm>
            <a:off x="2372264" y="2212502"/>
            <a:ext cx="9819736" cy="1861306"/>
            <a:chOff x="2372264" y="2212502"/>
            <a:chExt cx="9819736" cy="1861306"/>
          </a:xfrm>
        </p:grpSpPr>
        <p:sp>
          <p:nvSpPr>
            <p:cNvPr id="12" name="Rectangle 11">
              <a:extLst>
                <a:ext uri="{FF2B5EF4-FFF2-40B4-BE49-F238E27FC236}">
                  <a16:creationId xmlns:a16="http://schemas.microsoft.com/office/drawing/2014/main" id="{B093236E-EC90-201F-19FA-7129DEC40C78}"/>
                </a:ext>
              </a:extLst>
            </p:cNvPr>
            <p:cNvSpPr/>
            <p:nvPr/>
          </p:nvSpPr>
          <p:spPr>
            <a:xfrm>
              <a:off x="2372264" y="2212502"/>
              <a:ext cx="9819736" cy="1861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5">
              <a:extLst>
                <a:ext uri="{FF2B5EF4-FFF2-40B4-BE49-F238E27FC236}">
                  <a16:creationId xmlns:a16="http://schemas.microsoft.com/office/drawing/2014/main" id="{8C23A40F-5D59-DE20-9B8F-1BEB01B45A66}"/>
                </a:ext>
              </a:extLst>
            </p:cNvPr>
            <p:cNvSpPr txBox="1">
              <a:spLocks/>
            </p:cNvSpPr>
            <p:nvPr/>
          </p:nvSpPr>
          <p:spPr>
            <a:xfrm>
              <a:off x="3225791" y="2656973"/>
              <a:ext cx="2258309"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60% </a:t>
              </a:r>
              <a:r>
                <a:rPr lang="fr-FR" sz="1600" i="0" dirty="0">
                  <a:solidFill>
                    <a:schemeClr val="bg1">
                      <a:lumMod val="50000"/>
                    </a:schemeClr>
                  </a:solidFill>
                </a:rPr>
                <a:t>engagés</a:t>
              </a:r>
              <a:r>
                <a:rPr lang="fr-FR" sz="1600" b="1" i="0" dirty="0">
                  <a:solidFill>
                    <a:schemeClr val="bg1">
                      <a:lumMod val="50000"/>
                    </a:schemeClr>
                  </a:solidFill>
                </a:rPr>
                <a:t> </a:t>
              </a:r>
              <a:r>
                <a:rPr lang="fr-FR" sz="1600" i="0" dirty="0">
                  <a:solidFill>
                    <a:schemeClr val="bg1">
                      <a:lumMod val="50000"/>
                    </a:schemeClr>
                  </a:solidFill>
                </a:rPr>
                <a:t>dans une démarche RSE</a:t>
              </a:r>
              <a:endParaRPr lang="fr-FR" sz="1400" i="0" dirty="0">
                <a:solidFill>
                  <a:schemeClr val="bg1">
                    <a:lumMod val="50000"/>
                  </a:schemeClr>
                </a:solidFill>
              </a:endParaRPr>
            </a:p>
          </p:txBody>
        </p:sp>
        <p:sp>
          <p:nvSpPr>
            <p:cNvPr id="6" name="Titre 5">
              <a:extLst>
                <a:ext uri="{FF2B5EF4-FFF2-40B4-BE49-F238E27FC236}">
                  <a16:creationId xmlns:a16="http://schemas.microsoft.com/office/drawing/2014/main" id="{DBDD4180-565A-4BCA-8E5D-A27844D070B8}"/>
                </a:ext>
              </a:extLst>
            </p:cNvPr>
            <p:cNvSpPr txBox="1">
              <a:spLocks/>
            </p:cNvSpPr>
            <p:nvPr/>
          </p:nvSpPr>
          <p:spPr>
            <a:xfrm>
              <a:off x="7402694" y="2384051"/>
              <a:ext cx="4789306"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33% </a:t>
              </a:r>
              <a:r>
                <a:rPr lang="fr-FR" sz="1600" i="0" dirty="0">
                  <a:solidFill>
                    <a:schemeClr val="bg1">
                      <a:lumMod val="50000"/>
                    </a:schemeClr>
                  </a:solidFill>
                </a:rPr>
                <a:t>formation à la communication responsable</a:t>
              </a:r>
              <a:endParaRPr lang="fr-FR" sz="1400" i="0" dirty="0">
                <a:solidFill>
                  <a:schemeClr val="bg1">
                    <a:lumMod val="50000"/>
                  </a:schemeClr>
                </a:solidFill>
              </a:endParaRPr>
            </a:p>
          </p:txBody>
        </p:sp>
        <p:sp>
          <p:nvSpPr>
            <p:cNvPr id="8" name="ZoneTexte 7">
              <a:extLst>
                <a:ext uri="{FF2B5EF4-FFF2-40B4-BE49-F238E27FC236}">
                  <a16:creationId xmlns:a16="http://schemas.microsoft.com/office/drawing/2014/main" id="{930479E7-476B-B6A4-85F3-D4D686E1F71C}"/>
                </a:ext>
              </a:extLst>
            </p:cNvPr>
            <p:cNvSpPr txBox="1"/>
            <p:nvPr/>
          </p:nvSpPr>
          <p:spPr>
            <a:xfrm>
              <a:off x="5484100" y="2642303"/>
              <a:ext cx="1513936" cy="276999"/>
            </a:xfrm>
            <a:prstGeom prst="rect">
              <a:avLst/>
            </a:prstGeom>
            <a:noFill/>
          </p:spPr>
          <p:txBody>
            <a:bodyPr wrap="square">
              <a:spAutoFit/>
            </a:bodyPr>
            <a:lstStyle/>
            <a:p>
              <a:r>
                <a:rPr lang="fr-FR" sz="1200" b="1" i="0" dirty="0">
                  <a:solidFill>
                    <a:schemeClr val="bg1">
                      <a:lumMod val="50000"/>
                    </a:schemeClr>
                  </a:solidFill>
                  <a:latin typeface="Helvetica Neue UltraLight"/>
                </a:rPr>
                <a:t>Laquelle</a:t>
              </a:r>
              <a:r>
                <a:rPr lang="fr-FR" sz="1200" i="0" dirty="0">
                  <a:solidFill>
                    <a:schemeClr val="bg1">
                      <a:lumMod val="50000"/>
                    </a:schemeClr>
                  </a:solidFill>
                  <a:latin typeface="Helvetica Neue UltraLight"/>
                </a:rPr>
                <a:t> ?</a:t>
              </a:r>
              <a:endParaRPr lang="fr-FR" sz="1200" dirty="0">
                <a:latin typeface="Helvetica Neue UltraLight"/>
              </a:endParaRPr>
            </a:p>
          </p:txBody>
        </p:sp>
        <p:sp>
          <p:nvSpPr>
            <p:cNvPr id="9" name="Titre 5">
              <a:extLst>
                <a:ext uri="{FF2B5EF4-FFF2-40B4-BE49-F238E27FC236}">
                  <a16:creationId xmlns:a16="http://schemas.microsoft.com/office/drawing/2014/main" id="{26F7CF41-2FA2-1FEC-D807-3408104312C9}"/>
                </a:ext>
              </a:extLst>
            </p:cNvPr>
            <p:cNvSpPr txBox="1">
              <a:spLocks/>
            </p:cNvSpPr>
            <p:nvPr/>
          </p:nvSpPr>
          <p:spPr>
            <a:xfrm>
              <a:off x="7402694" y="3056241"/>
              <a:ext cx="4441374"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31% </a:t>
              </a:r>
              <a:r>
                <a:rPr lang="fr-FR" sz="1600" i="0" dirty="0">
                  <a:solidFill>
                    <a:schemeClr val="bg1">
                      <a:lumMod val="50000"/>
                    </a:schemeClr>
                  </a:solidFill>
                </a:rPr>
                <a:t>obtention d’une certification ou d’un label</a:t>
              </a:r>
            </a:p>
          </p:txBody>
        </p:sp>
        <p:sp>
          <p:nvSpPr>
            <p:cNvPr id="10" name="Titre 5">
              <a:extLst>
                <a:ext uri="{FF2B5EF4-FFF2-40B4-BE49-F238E27FC236}">
                  <a16:creationId xmlns:a16="http://schemas.microsoft.com/office/drawing/2014/main" id="{5CEF7976-394B-DFAB-77E0-32AFEDA7E86F}"/>
                </a:ext>
              </a:extLst>
            </p:cNvPr>
            <p:cNvSpPr txBox="1">
              <a:spLocks/>
            </p:cNvSpPr>
            <p:nvPr/>
          </p:nvSpPr>
          <p:spPr>
            <a:xfrm>
              <a:off x="7402694" y="3673552"/>
              <a:ext cx="3441941"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30% </a:t>
              </a:r>
              <a:r>
                <a:rPr lang="fr-FR" sz="1600" i="0" dirty="0">
                  <a:solidFill>
                    <a:schemeClr val="bg1">
                      <a:lumMod val="50000"/>
                    </a:schemeClr>
                  </a:solidFill>
                </a:rPr>
                <a:t>se doter d’une raison d’être</a:t>
              </a:r>
              <a:endParaRPr lang="fr-FR" sz="1400" i="0" dirty="0">
                <a:solidFill>
                  <a:schemeClr val="bg1">
                    <a:lumMod val="50000"/>
                  </a:schemeClr>
                </a:solidFill>
              </a:endParaRPr>
            </a:p>
          </p:txBody>
        </p:sp>
        <p:sp>
          <p:nvSpPr>
            <p:cNvPr id="15" name="Flèche : droite 14">
              <a:extLst>
                <a:ext uri="{FF2B5EF4-FFF2-40B4-BE49-F238E27FC236}">
                  <a16:creationId xmlns:a16="http://schemas.microsoft.com/office/drawing/2014/main" id="{48C0FC3D-857C-ECB9-FA4C-0C85E184CAE1}"/>
                </a:ext>
              </a:extLst>
            </p:cNvPr>
            <p:cNvSpPr/>
            <p:nvPr/>
          </p:nvSpPr>
          <p:spPr>
            <a:xfrm>
              <a:off x="5600593" y="2892317"/>
              <a:ext cx="645439" cy="20885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FC6503C4-C9AE-0480-5D67-81482816A1C0}"/>
                </a:ext>
              </a:extLst>
            </p:cNvPr>
            <p:cNvPicPr>
              <a:picLocks noChangeAspect="1"/>
            </p:cNvPicPr>
            <p:nvPr/>
          </p:nvPicPr>
          <p:blipFill>
            <a:blip r:embed="rId3">
              <a:duotone>
                <a:schemeClr val="accent3">
                  <a:shade val="45000"/>
                  <a:satMod val="135000"/>
                </a:schemeClr>
                <a:prstClr val="white"/>
              </a:duotone>
            </a:blip>
            <a:stretch>
              <a:fillRect/>
            </a:stretch>
          </p:blipFill>
          <p:spPr>
            <a:xfrm>
              <a:off x="2499485" y="2642487"/>
              <a:ext cx="668060" cy="668060"/>
            </a:xfrm>
            <a:prstGeom prst="rect">
              <a:avLst/>
            </a:prstGeom>
          </p:spPr>
        </p:pic>
        <p:pic>
          <p:nvPicPr>
            <p:cNvPr id="23" name="Image 22">
              <a:extLst>
                <a:ext uri="{FF2B5EF4-FFF2-40B4-BE49-F238E27FC236}">
                  <a16:creationId xmlns:a16="http://schemas.microsoft.com/office/drawing/2014/main" id="{D175D525-5CE1-893D-0779-B1111100FA11}"/>
                </a:ext>
              </a:extLst>
            </p:cNvPr>
            <p:cNvPicPr>
              <a:picLocks noChangeAspect="1"/>
            </p:cNvPicPr>
            <p:nvPr/>
          </p:nvPicPr>
          <p:blipFill>
            <a:blip r:embed="rId4">
              <a:duotone>
                <a:schemeClr val="accent3">
                  <a:shade val="45000"/>
                  <a:satMod val="135000"/>
                </a:schemeClr>
                <a:prstClr val="white"/>
              </a:duotone>
            </a:blip>
            <a:stretch>
              <a:fillRect/>
            </a:stretch>
          </p:blipFill>
          <p:spPr>
            <a:xfrm>
              <a:off x="6659361" y="2279638"/>
              <a:ext cx="612679" cy="612679"/>
            </a:xfrm>
            <a:prstGeom prst="rect">
              <a:avLst/>
            </a:prstGeom>
          </p:spPr>
        </p:pic>
        <p:pic>
          <p:nvPicPr>
            <p:cNvPr id="24" name="Image 23">
              <a:extLst>
                <a:ext uri="{FF2B5EF4-FFF2-40B4-BE49-F238E27FC236}">
                  <a16:creationId xmlns:a16="http://schemas.microsoft.com/office/drawing/2014/main" id="{27414258-4DB1-43F8-83A6-0B3015D83A15}"/>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6669454" y="2967980"/>
              <a:ext cx="612678" cy="612678"/>
            </a:xfrm>
            <a:prstGeom prst="rect">
              <a:avLst/>
            </a:prstGeom>
          </p:spPr>
        </p:pic>
        <p:pic>
          <p:nvPicPr>
            <p:cNvPr id="25" name="Image 24">
              <a:extLst>
                <a:ext uri="{FF2B5EF4-FFF2-40B4-BE49-F238E27FC236}">
                  <a16:creationId xmlns:a16="http://schemas.microsoft.com/office/drawing/2014/main" id="{54D2D4B9-7F9D-2224-F547-ECA5E3DBB7DA}"/>
                </a:ext>
              </a:extLst>
            </p:cNvPr>
            <p:cNvPicPr>
              <a:picLocks noChangeAspect="1"/>
            </p:cNvPicPr>
            <p:nvPr/>
          </p:nvPicPr>
          <p:blipFill>
            <a:blip r:embed="rId6">
              <a:duotone>
                <a:schemeClr val="accent3">
                  <a:shade val="45000"/>
                  <a:satMod val="135000"/>
                </a:schemeClr>
                <a:prstClr val="white"/>
              </a:duotone>
            </a:blip>
            <a:stretch>
              <a:fillRect/>
            </a:stretch>
          </p:blipFill>
          <p:spPr>
            <a:xfrm>
              <a:off x="6772369" y="3608173"/>
              <a:ext cx="451333" cy="451333"/>
            </a:xfrm>
            <a:prstGeom prst="rect">
              <a:avLst/>
            </a:prstGeom>
          </p:spPr>
        </p:pic>
      </p:grpSp>
      <p:grpSp>
        <p:nvGrpSpPr>
          <p:cNvPr id="32" name="Groupe 31">
            <a:extLst>
              <a:ext uri="{FF2B5EF4-FFF2-40B4-BE49-F238E27FC236}">
                <a16:creationId xmlns:a16="http://schemas.microsoft.com/office/drawing/2014/main" id="{634CD70E-2A1E-4BED-D35B-0473C9A5E239}"/>
              </a:ext>
            </a:extLst>
          </p:cNvPr>
          <p:cNvGrpSpPr/>
          <p:nvPr/>
        </p:nvGrpSpPr>
        <p:grpSpPr>
          <a:xfrm>
            <a:off x="439947" y="5082615"/>
            <a:ext cx="4339087" cy="1189787"/>
            <a:chOff x="439947" y="5082615"/>
            <a:chExt cx="4339087" cy="1189787"/>
          </a:xfrm>
        </p:grpSpPr>
        <p:sp>
          <p:nvSpPr>
            <p:cNvPr id="14" name="Rectangle 13">
              <a:extLst>
                <a:ext uri="{FF2B5EF4-FFF2-40B4-BE49-F238E27FC236}">
                  <a16:creationId xmlns:a16="http://schemas.microsoft.com/office/drawing/2014/main" id="{BCE671F9-2DC7-5CC9-5FC7-A88B50E4EBE7}"/>
                </a:ext>
              </a:extLst>
            </p:cNvPr>
            <p:cNvSpPr/>
            <p:nvPr/>
          </p:nvSpPr>
          <p:spPr>
            <a:xfrm>
              <a:off x="439947" y="5082615"/>
              <a:ext cx="4339087" cy="1189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5">
              <a:extLst>
                <a:ext uri="{FF2B5EF4-FFF2-40B4-BE49-F238E27FC236}">
                  <a16:creationId xmlns:a16="http://schemas.microsoft.com/office/drawing/2014/main" id="{F2BB8915-9205-568B-AE8A-6B1C96E7811A}"/>
                </a:ext>
              </a:extLst>
            </p:cNvPr>
            <p:cNvSpPr txBox="1">
              <a:spLocks/>
            </p:cNvSpPr>
            <p:nvPr/>
          </p:nvSpPr>
          <p:spPr>
            <a:xfrm>
              <a:off x="1762685" y="5289082"/>
              <a:ext cx="2926212" cy="8125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71% </a:t>
              </a:r>
              <a:r>
                <a:rPr lang="fr-FR" sz="1600" i="0" dirty="0">
                  <a:solidFill>
                    <a:schemeClr val="bg1">
                      <a:lumMod val="50000"/>
                    </a:schemeClr>
                  </a:solidFill>
                </a:rPr>
                <a:t>des annonceurs jugent ce critère important dans la sélection du prestataire</a:t>
              </a:r>
            </a:p>
          </p:txBody>
        </p:sp>
        <p:pic>
          <p:nvPicPr>
            <p:cNvPr id="26" name="Image 25">
              <a:extLst>
                <a:ext uri="{FF2B5EF4-FFF2-40B4-BE49-F238E27FC236}">
                  <a16:creationId xmlns:a16="http://schemas.microsoft.com/office/drawing/2014/main" id="{0363C494-467F-B906-8ADB-9FA17D876632}"/>
                </a:ext>
              </a:extLst>
            </p:cNvPr>
            <p:cNvPicPr>
              <a:picLocks noChangeAspect="1"/>
            </p:cNvPicPr>
            <p:nvPr/>
          </p:nvPicPr>
          <p:blipFill>
            <a:blip r:embed="rId7">
              <a:duotone>
                <a:schemeClr val="accent3">
                  <a:shade val="45000"/>
                  <a:satMod val="135000"/>
                </a:schemeClr>
                <a:prstClr val="white"/>
              </a:duotone>
            </a:blip>
            <a:stretch>
              <a:fillRect/>
            </a:stretch>
          </p:blipFill>
          <p:spPr>
            <a:xfrm>
              <a:off x="869869" y="5269859"/>
              <a:ext cx="749108" cy="749108"/>
            </a:xfrm>
            <a:prstGeom prst="rect">
              <a:avLst/>
            </a:prstGeom>
          </p:spPr>
        </p:pic>
      </p:grpSp>
      <p:grpSp>
        <p:nvGrpSpPr>
          <p:cNvPr id="33" name="Groupe 32">
            <a:extLst>
              <a:ext uri="{FF2B5EF4-FFF2-40B4-BE49-F238E27FC236}">
                <a16:creationId xmlns:a16="http://schemas.microsoft.com/office/drawing/2014/main" id="{0677CD5F-8CDD-134E-9C0A-B67226A34472}"/>
              </a:ext>
            </a:extLst>
          </p:cNvPr>
          <p:cNvGrpSpPr/>
          <p:nvPr/>
        </p:nvGrpSpPr>
        <p:grpSpPr>
          <a:xfrm>
            <a:off x="6011636" y="4852261"/>
            <a:ext cx="5429006" cy="1642896"/>
            <a:chOff x="6011636" y="4852261"/>
            <a:chExt cx="5429006" cy="1642896"/>
          </a:xfrm>
        </p:grpSpPr>
        <p:sp>
          <p:nvSpPr>
            <p:cNvPr id="17" name="Rectangle 16">
              <a:extLst>
                <a:ext uri="{FF2B5EF4-FFF2-40B4-BE49-F238E27FC236}">
                  <a16:creationId xmlns:a16="http://schemas.microsoft.com/office/drawing/2014/main" id="{54D74B31-ACD7-86AC-AE53-CB29A5EA6899}"/>
                </a:ext>
              </a:extLst>
            </p:cNvPr>
            <p:cNvSpPr/>
            <p:nvPr/>
          </p:nvSpPr>
          <p:spPr>
            <a:xfrm>
              <a:off x="6011636" y="4852261"/>
              <a:ext cx="5429006" cy="16428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itre 5">
              <a:extLst>
                <a:ext uri="{FF2B5EF4-FFF2-40B4-BE49-F238E27FC236}">
                  <a16:creationId xmlns:a16="http://schemas.microsoft.com/office/drawing/2014/main" id="{0EC45A1B-8E2E-50EA-7916-6E08129C334E}"/>
                </a:ext>
              </a:extLst>
            </p:cNvPr>
            <p:cNvSpPr txBox="1">
              <a:spLocks/>
            </p:cNvSpPr>
            <p:nvPr/>
          </p:nvSpPr>
          <p:spPr>
            <a:xfrm>
              <a:off x="7102436" y="5793426"/>
              <a:ext cx="4219695"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10% </a:t>
              </a:r>
              <a:r>
                <a:rPr lang="fr-FR" sz="1600" i="0" dirty="0">
                  <a:solidFill>
                    <a:schemeClr val="bg1">
                      <a:lumMod val="50000"/>
                    </a:schemeClr>
                  </a:solidFill>
                </a:rPr>
                <a:t>citée par les annonceurs comme une évolution perçue du métier au quotidien.</a:t>
              </a:r>
            </a:p>
          </p:txBody>
        </p:sp>
        <p:sp>
          <p:nvSpPr>
            <p:cNvPr id="20" name="Titre 5">
              <a:extLst>
                <a:ext uri="{FF2B5EF4-FFF2-40B4-BE49-F238E27FC236}">
                  <a16:creationId xmlns:a16="http://schemas.microsoft.com/office/drawing/2014/main" id="{1811C97B-D56E-F2B2-7C6E-1E9C25ABBD83}"/>
                </a:ext>
              </a:extLst>
            </p:cNvPr>
            <p:cNvSpPr txBox="1">
              <a:spLocks/>
            </p:cNvSpPr>
            <p:nvPr/>
          </p:nvSpPr>
          <p:spPr>
            <a:xfrm>
              <a:off x="7102436" y="5026192"/>
              <a:ext cx="4338205"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20% </a:t>
              </a:r>
              <a:r>
                <a:rPr lang="fr-FR" sz="1600" i="0" dirty="0">
                  <a:solidFill>
                    <a:schemeClr val="bg1">
                      <a:lumMod val="50000"/>
                    </a:schemeClr>
                  </a:solidFill>
                </a:rPr>
                <a:t>citée par les prestataires comme une évolution perçue dans les demandes clients.</a:t>
              </a:r>
            </a:p>
          </p:txBody>
        </p:sp>
        <p:pic>
          <p:nvPicPr>
            <p:cNvPr id="27" name="Image 26">
              <a:extLst>
                <a:ext uri="{FF2B5EF4-FFF2-40B4-BE49-F238E27FC236}">
                  <a16:creationId xmlns:a16="http://schemas.microsoft.com/office/drawing/2014/main" id="{15F5E711-1047-D08A-E5F5-96EF22D210B1}"/>
                </a:ext>
              </a:extLst>
            </p:cNvPr>
            <p:cNvPicPr>
              <a:picLocks noChangeAspect="1"/>
            </p:cNvPicPr>
            <p:nvPr/>
          </p:nvPicPr>
          <p:blipFill>
            <a:blip r:embed="rId8">
              <a:duotone>
                <a:schemeClr val="accent3">
                  <a:shade val="45000"/>
                  <a:satMod val="135000"/>
                </a:schemeClr>
                <a:prstClr val="white"/>
              </a:duotone>
            </a:blip>
            <a:stretch>
              <a:fillRect/>
            </a:stretch>
          </p:blipFill>
          <p:spPr>
            <a:xfrm>
              <a:off x="6174712" y="4947103"/>
              <a:ext cx="749108" cy="749108"/>
            </a:xfrm>
            <a:prstGeom prst="rect">
              <a:avLst/>
            </a:prstGeom>
          </p:spPr>
        </p:pic>
        <p:pic>
          <p:nvPicPr>
            <p:cNvPr id="29" name="Image 28">
              <a:extLst>
                <a:ext uri="{FF2B5EF4-FFF2-40B4-BE49-F238E27FC236}">
                  <a16:creationId xmlns:a16="http://schemas.microsoft.com/office/drawing/2014/main" id="{4C29F860-685E-5FE3-593B-7981930264C1}"/>
                </a:ext>
              </a:extLst>
            </p:cNvPr>
            <p:cNvPicPr>
              <a:picLocks noChangeAspect="1"/>
            </p:cNvPicPr>
            <p:nvPr/>
          </p:nvPicPr>
          <p:blipFill>
            <a:blip r:embed="rId9">
              <a:duotone>
                <a:schemeClr val="accent3">
                  <a:shade val="45000"/>
                  <a:satMod val="135000"/>
                </a:schemeClr>
                <a:prstClr val="white"/>
              </a:duotone>
            </a:blip>
            <a:stretch>
              <a:fillRect/>
            </a:stretch>
          </p:blipFill>
          <p:spPr>
            <a:xfrm>
              <a:off x="6241068" y="5718685"/>
              <a:ext cx="665672" cy="665672"/>
            </a:xfrm>
            <a:prstGeom prst="rect">
              <a:avLst/>
            </a:prstGeom>
          </p:spPr>
        </p:pic>
      </p:grpSp>
    </p:spTree>
    <p:extLst>
      <p:ext uri="{BB962C8B-B14F-4D97-AF65-F5344CB8AC3E}">
        <p14:creationId xmlns:p14="http://schemas.microsoft.com/office/powerpoint/2010/main" val="342403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67210" y="125756"/>
            <a:ext cx="8418330" cy="480131"/>
          </a:xfrm>
        </p:spPr>
        <p:txBody>
          <a:bodyPr/>
          <a:lstStyle/>
          <a:p>
            <a:r>
              <a:rPr lang="fr-FR" sz="2800" b="1" dirty="0"/>
              <a:t>La communication post Covid-19</a:t>
            </a:r>
            <a:endParaRPr lang="fr-FR" sz="2800" b="1" i="1" cap="small" dirty="0"/>
          </a:p>
        </p:txBody>
      </p:sp>
      <p:sp>
        <p:nvSpPr>
          <p:cNvPr id="2" name="Titre 5">
            <a:extLst>
              <a:ext uri="{FF2B5EF4-FFF2-40B4-BE49-F238E27FC236}">
                <a16:creationId xmlns:a16="http://schemas.microsoft.com/office/drawing/2014/main" id="{DE667ED8-44F6-D4F5-575E-1A9B4783D580}"/>
              </a:ext>
            </a:extLst>
          </p:cNvPr>
          <p:cNvSpPr txBox="1">
            <a:spLocks/>
          </p:cNvSpPr>
          <p:nvPr/>
        </p:nvSpPr>
        <p:spPr>
          <a:xfrm>
            <a:off x="0" y="794781"/>
            <a:ext cx="10354445"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La crise Covid a impacté la communication, en apportant des changements encore visibles aujourd’hui  …</a:t>
            </a:r>
          </a:p>
        </p:txBody>
      </p:sp>
      <p:sp>
        <p:nvSpPr>
          <p:cNvPr id="4" name="Rectangle 3">
            <a:extLst>
              <a:ext uri="{FF2B5EF4-FFF2-40B4-BE49-F238E27FC236}">
                <a16:creationId xmlns:a16="http://schemas.microsoft.com/office/drawing/2014/main" id="{4D9C70D4-D94C-6341-5F1B-27109BB7F2F0}"/>
              </a:ext>
            </a:extLst>
          </p:cNvPr>
          <p:cNvSpPr/>
          <p:nvPr/>
        </p:nvSpPr>
        <p:spPr>
          <a:xfrm>
            <a:off x="967209" y="1363128"/>
            <a:ext cx="9558573" cy="13625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5">
            <a:extLst>
              <a:ext uri="{FF2B5EF4-FFF2-40B4-BE49-F238E27FC236}">
                <a16:creationId xmlns:a16="http://schemas.microsoft.com/office/drawing/2014/main" id="{E0AA35DA-8799-A5EE-9830-B3597D308B79}"/>
              </a:ext>
            </a:extLst>
          </p:cNvPr>
          <p:cNvSpPr txBox="1">
            <a:spLocks/>
          </p:cNvSpPr>
          <p:nvPr/>
        </p:nvSpPr>
        <p:spPr>
          <a:xfrm>
            <a:off x="2424023" y="1574606"/>
            <a:ext cx="3347053" cy="8125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87% </a:t>
            </a:r>
            <a:r>
              <a:rPr lang="fr-FR" sz="1600" i="0" dirty="0">
                <a:solidFill>
                  <a:schemeClr val="bg1">
                    <a:lumMod val="50000"/>
                  </a:schemeClr>
                </a:solidFill>
              </a:rPr>
              <a:t>il y a eu des changements en lien avec la crise Covid concernant la communication </a:t>
            </a:r>
          </a:p>
        </p:txBody>
      </p:sp>
      <p:sp>
        <p:nvSpPr>
          <p:cNvPr id="7" name="Titre 5">
            <a:extLst>
              <a:ext uri="{FF2B5EF4-FFF2-40B4-BE49-F238E27FC236}">
                <a16:creationId xmlns:a16="http://schemas.microsoft.com/office/drawing/2014/main" id="{FA754502-968D-5453-B2FA-25B53AFBB479}"/>
              </a:ext>
            </a:extLst>
          </p:cNvPr>
          <p:cNvSpPr txBox="1">
            <a:spLocks/>
          </p:cNvSpPr>
          <p:nvPr/>
        </p:nvSpPr>
        <p:spPr>
          <a:xfrm>
            <a:off x="6978732" y="1707585"/>
            <a:ext cx="3588591"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75% </a:t>
            </a:r>
            <a:r>
              <a:rPr lang="fr-FR" sz="1600" i="0" dirty="0">
                <a:solidFill>
                  <a:schemeClr val="bg1">
                    <a:lumMod val="50000"/>
                  </a:schemeClr>
                </a:solidFill>
              </a:rPr>
              <a:t>ces changements sont encore visibles aujourd’hui</a:t>
            </a:r>
          </a:p>
        </p:txBody>
      </p:sp>
      <p:pic>
        <p:nvPicPr>
          <p:cNvPr id="8" name="Image 7">
            <a:extLst>
              <a:ext uri="{FF2B5EF4-FFF2-40B4-BE49-F238E27FC236}">
                <a16:creationId xmlns:a16="http://schemas.microsoft.com/office/drawing/2014/main" id="{51B0B562-2263-99BB-814D-D90812C90DAA}"/>
              </a:ext>
            </a:extLst>
          </p:cNvPr>
          <p:cNvPicPr>
            <a:picLocks noChangeAspect="1"/>
          </p:cNvPicPr>
          <p:nvPr/>
        </p:nvPicPr>
        <p:blipFill>
          <a:blip r:embed="rId2">
            <a:duotone>
              <a:schemeClr val="accent3">
                <a:shade val="45000"/>
                <a:satMod val="135000"/>
              </a:schemeClr>
              <a:prstClr val="white"/>
            </a:duotone>
          </a:blip>
          <a:stretch>
            <a:fillRect/>
          </a:stretch>
        </p:blipFill>
        <p:spPr>
          <a:xfrm>
            <a:off x="1273834" y="1505330"/>
            <a:ext cx="951082" cy="951082"/>
          </a:xfrm>
          <a:prstGeom prst="rect">
            <a:avLst/>
          </a:prstGeom>
        </p:spPr>
      </p:pic>
      <p:pic>
        <p:nvPicPr>
          <p:cNvPr id="9" name="Image 8">
            <a:extLst>
              <a:ext uri="{FF2B5EF4-FFF2-40B4-BE49-F238E27FC236}">
                <a16:creationId xmlns:a16="http://schemas.microsoft.com/office/drawing/2014/main" id="{9B5927BF-03C7-223F-12F5-68E5A967BF93}"/>
              </a:ext>
            </a:extLst>
          </p:cNvPr>
          <p:cNvPicPr>
            <a:picLocks noChangeAspect="1"/>
          </p:cNvPicPr>
          <p:nvPr/>
        </p:nvPicPr>
        <p:blipFill>
          <a:blip r:embed="rId3">
            <a:duotone>
              <a:schemeClr val="accent3">
                <a:shade val="45000"/>
                <a:satMod val="135000"/>
              </a:schemeClr>
              <a:prstClr val="white"/>
            </a:duotone>
          </a:blip>
          <a:stretch>
            <a:fillRect/>
          </a:stretch>
        </p:blipFill>
        <p:spPr>
          <a:xfrm>
            <a:off x="5987740" y="1520765"/>
            <a:ext cx="866371" cy="866371"/>
          </a:xfrm>
          <a:prstGeom prst="rect">
            <a:avLst/>
          </a:prstGeom>
        </p:spPr>
      </p:pic>
      <p:sp>
        <p:nvSpPr>
          <p:cNvPr id="10" name="Titre 5">
            <a:extLst>
              <a:ext uri="{FF2B5EF4-FFF2-40B4-BE49-F238E27FC236}">
                <a16:creationId xmlns:a16="http://schemas.microsoft.com/office/drawing/2014/main" id="{C3D85A4F-2740-E098-9AB4-7D6F3E48E8FA}"/>
              </a:ext>
            </a:extLst>
          </p:cNvPr>
          <p:cNvSpPr txBox="1">
            <a:spLocks/>
          </p:cNvSpPr>
          <p:nvPr/>
        </p:nvSpPr>
        <p:spPr>
          <a:xfrm>
            <a:off x="0" y="3143874"/>
            <a:ext cx="4382219"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3 domaines ont été fortement affectés par la crise Covid :</a:t>
            </a:r>
          </a:p>
        </p:txBody>
      </p:sp>
      <p:grpSp>
        <p:nvGrpSpPr>
          <p:cNvPr id="22" name="Groupe 21">
            <a:extLst>
              <a:ext uri="{FF2B5EF4-FFF2-40B4-BE49-F238E27FC236}">
                <a16:creationId xmlns:a16="http://schemas.microsoft.com/office/drawing/2014/main" id="{61328528-D601-EDE7-66D1-67C8D2FB288D}"/>
              </a:ext>
            </a:extLst>
          </p:cNvPr>
          <p:cNvGrpSpPr/>
          <p:nvPr/>
        </p:nvGrpSpPr>
        <p:grpSpPr>
          <a:xfrm>
            <a:off x="3971051" y="2971233"/>
            <a:ext cx="6554731" cy="1922547"/>
            <a:chOff x="4546121" y="3115279"/>
            <a:chExt cx="6554731" cy="1922547"/>
          </a:xfrm>
        </p:grpSpPr>
        <p:sp>
          <p:nvSpPr>
            <p:cNvPr id="13" name="Rectangle 12">
              <a:extLst>
                <a:ext uri="{FF2B5EF4-FFF2-40B4-BE49-F238E27FC236}">
                  <a16:creationId xmlns:a16="http://schemas.microsoft.com/office/drawing/2014/main" id="{EC0C5BB6-99FF-2D40-E536-C18A76C57374}"/>
                </a:ext>
              </a:extLst>
            </p:cNvPr>
            <p:cNvSpPr/>
            <p:nvPr/>
          </p:nvSpPr>
          <p:spPr>
            <a:xfrm>
              <a:off x="4546121" y="3115279"/>
              <a:ext cx="6554731" cy="19225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5">
              <a:extLst>
                <a:ext uri="{FF2B5EF4-FFF2-40B4-BE49-F238E27FC236}">
                  <a16:creationId xmlns:a16="http://schemas.microsoft.com/office/drawing/2014/main" id="{DE12EED7-267B-3330-543A-28D831DDA5B5}"/>
                </a:ext>
              </a:extLst>
            </p:cNvPr>
            <p:cNvSpPr txBox="1">
              <a:spLocks/>
            </p:cNvSpPr>
            <p:nvPr/>
          </p:nvSpPr>
          <p:spPr>
            <a:xfrm>
              <a:off x="5351714" y="3475051"/>
              <a:ext cx="2633841" cy="8125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46% </a:t>
              </a:r>
              <a:r>
                <a:rPr lang="fr-FR" sz="1600" i="0" dirty="0">
                  <a:solidFill>
                    <a:schemeClr val="bg1">
                      <a:lumMod val="50000"/>
                    </a:schemeClr>
                  </a:solidFill>
                </a:rPr>
                <a:t>les relations de travail et la communication interne</a:t>
              </a:r>
            </a:p>
          </p:txBody>
        </p:sp>
        <p:sp>
          <p:nvSpPr>
            <p:cNvPr id="12" name="Titre 5">
              <a:extLst>
                <a:ext uri="{FF2B5EF4-FFF2-40B4-BE49-F238E27FC236}">
                  <a16:creationId xmlns:a16="http://schemas.microsoft.com/office/drawing/2014/main" id="{790B024A-4BCF-3E32-18ED-DBC21484EC76}"/>
                </a:ext>
              </a:extLst>
            </p:cNvPr>
            <p:cNvSpPr txBox="1">
              <a:spLocks/>
            </p:cNvSpPr>
            <p:nvPr/>
          </p:nvSpPr>
          <p:spPr>
            <a:xfrm>
              <a:off x="4843487" y="3177738"/>
              <a:ext cx="4188243" cy="3139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1600" i="0" dirty="0">
                  <a:solidFill>
                    <a:schemeClr val="bg1">
                      <a:lumMod val="50000"/>
                    </a:schemeClr>
                  </a:solidFill>
                </a:rPr>
                <a:t>Changements importants perçus sur …</a:t>
              </a:r>
            </a:p>
          </p:txBody>
        </p:sp>
        <p:sp>
          <p:nvSpPr>
            <p:cNvPr id="14" name="Titre 5">
              <a:extLst>
                <a:ext uri="{FF2B5EF4-FFF2-40B4-BE49-F238E27FC236}">
                  <a16:creationId xmlns:a16="http://schemas.microsoft.com/office/drawing/2014/main" id="{DAB2483D-BC41-4C77-6F78-A2DBC12AD37E}"/>
                </a:ext>
              </a:extLst>
            </p:cNvPr>
            <p:cNvSpPr txBox="1">
              <a:spLocks/>
            </p:cNvSpPr>
            <p:nvPr/>
          </p:nvSpPr>
          <p:spPr>
            <a:xfrm>
              <a:off x="8719014" y="3504732"/>
              <a:ext cx="2330817"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30% </a:t>
              </a:r>
              <a:r>
                <a:rPr lang="fr-FR" sz="1600" i="0" dirty="0">
                  <a:solidFill>
                    <a:schemeClr val="bg1">
                      <a:lumMod val="50000"/>
                    </a:schemeClr>
                  </a:solidFill>
                </a:rPr>
                <a:t>le format et le contenu des messages</a:t>
              </a:r>
            </a:p>
          </p:txBody>
        </p:sp>
        <p:pic>
          <p:nvPicPr>
            <p:cNvPr id="15" name="Image 14">
              <a:extLst>
                <a:ext uri="{FF2B5EF4-FFF2-40B4-BE49-F238E27FC236}">
                  <a16:creationId xmlns:a16="http://schemas.microsoft.com/office/drawing/2014/main" id="{E03A92E2-BB6A-CAFC-2296-F83C8B97BA64}"/>
                </a:ext>
              </a:extLst>
            </p:cNvPr>
            <p:cNvPicPr>
              <a:picLocks noChangeAspect="1"/>
            </p:cNvPicPr>
            <p:nvPr/>
          </p:nvPicPr>
          <p:blipFill>
            <a:blip r:embed="rId4">
              <a:duotone>
                <a:schemeClr val="accent3">
                  <a:shade val="45000"/>
                  <a:satMod val="135000"/>
                </a:schemeClr>
                <a:prstClr val="white"/>
              </a:duotone>
            </a:blip>
            <a:stretch>
              <a:fillRect/>
            </a:stretch>
          </p:blipFill>
          <p:spPr>
            <a:xfrm>
              <a:off x="4767709" y="3608048"/>
              <a:ext cx="584006" cy="584006"/>
            </a:xfrm>
            <a:prstGeom prst="rect">
              <a:avLst/>
            </a:prstGeom>
          </p:spPr>
        </p:pic>
        <p:pic>
          <p:nvPicPr>
            <p:cNvPr id="16" name="Image 15">
              <a:extLst>
                <a:ext uri="{FF2B5EF4-FFF2-40B4-BE49-F238E27FC236}">
                  <a16:creationId xmlns:a16="http://schemas.microsoft.com/office/drawing/2014/main" id="{7C6F4A92-885C-48FB-35A5-968434747169}"/>
                </a:ext>
              </a:extLst>
            </p:cNvPr>
            <p:cNvPicPr>
              <a:picLocks noChangeAspect="1"/>
            </p:cNvPicPr>
            <p:nvPr/>
          </p:nvPicPr>
          <p:blipFill>
            <a:blip r:embed="rId5">
              <a:duotone>
                <a:schemeClr val="accent3">
                  <a:shade val="45000"/>
                  <a:satMod val="135000"/>
                </a:schemeClr>
                <a:prstClr val="white"/>
              </a:duotone>
            </a:blip>
            <a:stretch>
              <a:fillRect/>
            </a:stretch>
          </p:blipFill>
          <p:spPr>
            <a:xfrm>
              <a:off x="8099122" y="3475051"/>
              <a:ext cx="624167" cy="624167"/>
            </a:xfrm>
            <a:prstGeom prst="rect">
              <a:avLst/>
            </a:prstGeom>
          </p:spPr>
        </p:pic>
        <p:sp>
          <p:nvSpPr>
            <p:cNvPr id="17" name="Titre 5">
              <a:extLst>
                <a:ext uri="{FF2B5EF4-FFF2-40B4-BE49-F238E27FC236}">
                  <a16:creationId xmlns:a16="http://schemas.microsoft.com/office/drawing/2014/main" id="{70E2F896-F16E-E794-3719-FFBC123060CB}"/>
                </a:ext>
              </a:extLst>
            </p:cNvPr>
            <p:cNvSpPr txBox="1">
              <a:spLocks/>
            </p:cNvSpPr>
            <p:nvPr/>
          </p:nvSpPr>
          <p:spPr>
            <a:xfrm>
              <a:off x="7299008" y="4432128"/>
              <a:ext cx="3541496"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31% </a:t>
              </a:r>
              <a:r>
                <a:rPr lang="fr-FR" sz="1600" i="0" dirty="0">
                  <a:solidFill>
                    <a:schemeClr val="bg1">
                      <a:lumMod val="50000"/>
                    </a:schemeClr>
                  </a:solidFill>
                </a:rPr>
                <a:t>les RH, la marque employeur </a:t>
              </a:r>
            </a:p>
          </p:txBody>
        </p:sp>
        <p:pic>
          <p:nvPicPr>
            <p:cNvPr id="20" name="Image 19">
              <a:extLst>
                <a:ext uri="{FF2B5EF4-FFF2-40B4-BE49-F238E27FC236}">
                  <a16:creationId xmlns:a16="http://schemas.microsoft.com/office/drawing/2014/main" id="{8B570848-235A-99DC-4221-4A7744A9C33E}"/>
                </a:ext>
              </a:extLst>
            </p:cNvPr>
            <p:cNvPicPr>
              <a:picLocks noChangeAspect="1"/>
            </p:cNvPicPr>
            <p:nvPr/>
          </p:nvPicPr>
          <p:blipFill>
            <a:blip r:embed="rId6">
              <a:duotone>
                <a:schemeClr val="accent3">
                  <a:shade val="45000"/>
                  <a:satMod val="135000"/>
                </a:schemeClr>
                <a:prstClr val="white"/>
              </a:duotone>
            </a:blip>
            <a:stretch>
              <a:fillRect/>
            </a:stretch>
          </p:blipFill>
          <p:spPr>
            <a:xfrm>
              <a:off x="6588655" y="4220552"/>
              <a:ext cx="681063" cy="681063"/>
            </a:xfrm>
            <a:prstGeom prst="rect">
              <a:avLst/>
            </a:prstGeom>
          </p:spPr>
        </p:pic>
        <p:pic>
          <p:nvPicPr>
            <p:cNvPr id="21" name="Image 20">
              <a:extLst>
                <a:ext uri="{FF2B5EF4-FFF2-40B4-BE49-F238E27FC236}">
                  <a16:creationId xmlns:a16="http://schemas.microsoft.com/office/drawing/2014/main" id="{4F3CE03C-26E4-7A4B-0A86-DC765607D6A6}"/>
                </a:ext>
              </a:extLst>
            </p:cNvPr>
            <p:cNvPicPr>
              <a:picLocks noChangeAspect="1"/>
            </p:cNvPicPr>
            <p:nvPr/>
          </p:nvPicPr>
          <p:blipFill>
            <a:blip r:embed="rId7">
              <a:duotone>
                <a:schemeClr val="accent3">
                  <a:shade val="45000"/>
                  <a:satMod val="135000"/>
                </a:schemeClr>
                <a:prstClr val="white"/>
              </a:duotone>
            </a:blip>
            <a:stretch>
              <a:fillRect/>
            </a:stretch>
          </p:blipFill>
          <p:spPr>
            <a:xfrm>
              <a:off x="6088331" y="4248003"/>
              <a:ext cx="590932" cy="590932"/>
            </a:xfrm>
            <a:prstGeom prst="rect">
              <a:avLst/>
            </a:prstGeom>
          </p:spPr>
        </p:pic>
      </p:grpSp>
      <p:sp>
        <p:nvSpPr>
          <p:cNvPr id="23" name="Titre 5">
            <a:extLst>
              <a:ext uri="{FF2B5EF4-FFF2-40B4-BE49-F238E27FC236}">
                <a16:creationId xmlns:a16="http://schemas.microsoft.com/office/drawing/2014/main" id="{EC5315B0-A666-EFCC-ED0A-60BCE993F357}"/>
              </a:ext>
            </a:extLst>
          </p:cNvPr>
          <p:cNvSpPr txBox="1">
            <a:spLocks/>
          </p:cNvSpPr>
          <p:nvPr/>
        </p:nvSpPr>
        <p:spPr>
          <a:xfrm>
            <a:off x="0" y="5368796"/>
            <a:ext cx="6487064"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Les collaborateurs sont en attente de plus d’attention et de lien social</a:t>
            </a:r>
          </a:p>
        </p:txBody>
      </p:sp>
      <p:grpSp>
        <p:nvGrpSpPr>
          <p:cNvPr id="26" name="Groupe 25">
            <a:extLst>
              <a:ext uri="{FF2B5EF4-FFF2-40B4-BE49-F238E27FC236}">
                <a16:creationId xmlns:a16="http://schemas.microsoft.com/office/drawing/2014/main" id="{3A7DBBB7-79B8-52A2-35FE-66D7DC1AB221}"/>
              </a:ext>
            </a:extLst>
          </p:cNvPr>
          <p:cNvGrpSpPr/>
          <p:nvPr/>
        </p:nvGrpSpPr>
        <p:grpSpPr>
          <a:xfrm>
            <a:off x="6530591" y="5220027"/>
            <a:ext cx="2417295" cy="1368517"/>
            <a:chOff x="186460" y="5147961"/>
            <a:chExt cx="2417295" cy="1368517"/>
          </a:xfrm>
        </p:grpSpPr>
        <p:sp>
          <p:nvSpPr>
            <p:cNvPr id="25" name="Rectangle 24">
              <a:extLst>
                <a:ext uri="{FF2B5EF4-FFF2-40B4-BE49-F238E27FC236}">
                  <a16:creationId xmlns:a16="http://schemas.microsoft.com/office/drawing/2014/main" id="{CB88B382-4433-6980-BF94-96C26CD62A01}"/>
                </a:ext>
              </a:extLst>
            </p:cNvPr>
            <p:cNvSpPr/>
            <p:nvPr/>
          </p:nvSpPr>
          <p:spPr>
            <a:xfrm>
              <a:off x="186460" y="5147961"/>
              <a:ext cx="2417295" cy="1368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E099CDFD-0C0F-4144-0253-548E7D9AB08C}"/>
                </a:ext>
              </a:extLst>
            </p:cNvPr>
            <p:cNvPicPr>
              <a:picLocks noChangeAspect="1"/>
            </p:cNvPicPr>
            <p:nvPr/>
          </p:nvPicPr>
          <p:blipFill>
            <a:blip r:embed="rId8">
              <a:duotone>
                <a:schemeClr val="accent3">
                  <a:shade val="45000"/>
                  <a:satMod val="135000"/>
                </a:schemeClr>
                <a:prstClr val="white"/>
              </a:duotone>
            </a:blip>
            <a:stretch>
              <a:fillRect/>
            </a:stretch>
          </p:blipFill>
          <p:spPr>
            <a:xfrm>
              <a:off x="275191" y="5275468"/>
              <a:ext cx="1092841" cy="1092841"/>
            </a:xfrm>
            <a:prstGeom prst="rect">
              <a:avLst/>
            </a:prstGeom>
          </p:spPr>
        </p:pic>
        <p:sp>
          <p:nvSpPr>
            <p:cNvPr id="24" name="Titre 5">
              <a:extLst>
                <a:ext uri="{FF2B5EF4-FFF2-40B4-BE49-F238E27FC236}">
                  <a16:creationId xmlns:a16="http://schemas.microsoft.com/office/drawing/2014/main" id="{496FB3CC-4270-EF24-6A64-00AC878C88C6}"/>
                </a:ext>
              </a:extLst>
            </p:cNvPr>
            <p:cNvSpPr txBox="1">
              <a:spLocks/>
            </p:cNvSpPr>
            <p:nvPr/>
          </p:nvSpPr>
          <p:spPr>
            <a:xfrm>
              <a:off x="1229280" y="5462805"/>
              <a:ext cx="1263754" cy="8125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b="1" i="0" dirty="0">
                  <a:solidFill>
                    <a:schemeClr val="bg1">
                      <a:lumMod val="50000"/>
                    </a:schemeClr>
                  </a:solidFill>
                </a:rPr>
                <a:t>93% </a:t>
              </a:r>
              <a:r>
                <a:rPr lang="fr-FR" sz="1600" i="0" dirty="0">
                  <a:solidFill>
                    <a:schemeClr val="bg1">
                      <a:lumMod val="50000"/>
                    </a:schemeClr>
                  </a:solidFill>
                </a:rPr>
                <a:t>des répondants l’affirment</a:t>
              </a:r>
            </a:p>
          </p:txBody>
        </p:sp>
      </p:grpSp>
    </p:spTree>
    <p:extLst>
      <p:ext uri="{BB962C8B-B14F-4D97-AF65-F5344CB8AC3E}">
        <p14:creationId xmlns:p14="http://schemas.microsoft.com/office/powerpoint/2010/main" val="10838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très coloré&#10;&#10;Description générée automatiquement">
            <a:extLst>
              <a:ext uri="{FF2B5EF4-FFF2-40B4-BE49-F238E27FC236}">
                <a16:creationId xmlns:a16="http://schemas.microsoft.com/office/drawing/2014/main" id="{33FA6424-9D6D-CACE-001C-BE2BD9D267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7817583" y="10"/>
            <a:ext cx="4374417" cy="6857990"/>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p:spPr>
      </p:pic>
      <p:pic>
        <p:nvPicPr>
          <p:cNvPr id="9" name="Image 4">
            <a:extLst>
              <a:ext uri="{FF2B5EF4-FFF2-40B4-BE49-F238E27FC236}">
                <a16:creationId xmlns:a16="http://schemas.microsoft.com/office/drawing/2014/main" id="{C4EC9D2E-E7E3-08BF-7EF9-252DE511E3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5723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Image 5" descr="Une image contenant texte&#10;&#10;Description générée automatiquement">
            <a:extLst>
              <a:ext uri="{FF2B5EF4-FFF2-40B4-BE49-F238E27FC236}">
                <a16:creationId xmlns:a16="http://schemas.microsoft.com/office/drawing/2014/main" id="{3122FEB9-9452-EE7E-4D27-3420E7EB46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362535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re 1">
            <a:extLst>
              <a:ext uri="{FF2B5EF4-FFF2-40B4-BE49-F238E27FC236}">
                <a16:creationId xmlns:a16="http://schemas.microsoft.com/office/drawing/2014/main" id="{3AC1D31F-9B7A-B01A-B55E-D197CAF61EBE}"/>
              </a:ext>
            </a:extLst>
          </p:cNvPr>
          <p:cNvSpPr>
            <a:spLocks noGrp="1"/>
          </p:cNvSpPr>
          <p:nvPr>
            <p:ph type="title"/>
          </p:nvPr>
        </p:nvSpPr>
        <p:spPr>
          <a:xfrm>
            <a:off x="156411" y="1508760"/>
            <a:ext cx="4218007" cy="2221029"/>
          </a:xfrm>
        </p:spPr>
        <p:txBody>
          <a:bodyPr vert="horz" lIns="91440" tIns="45720" rIns="91440" bIns="45720" rtlCol="0" anchor="b">
            <a:normAutofit/>
          </a:bodyPr>
          <a:lstStyle/>
          <a:p>
            <a:pPr algn="ctr"/>
            <a:r>
              <a:rPr lang="fr-FR" sz="4000" kern="1200" dirty="0">
                <a:solidFill>
                  <a:schemeClr val="tx1"/>
                </a:solidFill>
              </a:rPr>
              <a:t>La filière </a:t>
            </a:r>
            <a:r>
              <a:rPr lang="fr-FR" sz="4000" dirty="0">
                <a:solidFill>
                  <a:schemeClr val="tx1"/>
                </a:solidFill>
              </a:rPr>
              <a:t>communication</a:t>
            </a:r>
            <a:endParaRPr lang="fr-FR" sz="4000" kern="1200" dirty="0">
              <a:solidFill>
                <a:schemeClr val="tx1"/>
              </a:solidFill>
              <a:cs typeface="Calibri Light"/>
            </a:endParaRPr>
          </a:p>
        </p:txBody>
      </p:sp>
    </p:spTree>
    <p:extLst>
      <p:ext uri="{BB962C8B-B14F-4D97-AF65-F5344CB8AC3E}">
        <p14:creationId xmlns:p14="http://schemas.microsoft.com/office/powerpoint/2010/main" val="259653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9B093-8D69-D514-E8D6-756A6EE65E11}"/>
              </a:ext>
            </a:extLst>
          </p:cNvPr>
          <p:cNvSpPr>
            <a:spLocks noGrp="1"/>
          </p:cNvSpPr>
          <p:nvPr>
            <p:ph type="title"/>
          </p:nvPr>
        </p:nvSpPr>
        <p:spPr>
          <a:xfrm>
            <a:off x="820947" y="95198"/>
            <a:ext cx="9763664" cy="923330"/>
          </a:xfrm>
        </p:spPr>
        <p:txBody>
          <a:bodyPr/>
          <a:lstStyle/>
          <a:p>
            <a:r>
              <a:rPr lang="fr-FR" sz="2000" b="0" dirty="0"/>
              <a:t>La filière, principalement tirée par la région Ile de France, se porte bien en Nouvelle Aquitaine, avec un poids national en progression (2% vs 1% en 2019) qui la place devant la région Occitanie.</a:t>
            </a:r>
            <a:endParaRPr lang="fr-FR" dirty="0"/>
          </a:p>
        </p:txBody>
      </p:sp>
      <p:sp>
        <p:nvSpPr>
          <p:cNvPr id="3" name="ZoneTexte 2">
            <a:extLst>
              <a:ext uri="{FF2B5EF4-FFF2-40B4-BE49-F238E27FC236}">
                <a16:creationId xmlns:a16="http://schemas.microsoft.com/office/drawing/2014/main" id="{C64DADFF-8FBF-47CD-5A53-E6F10F963423}"/>
              </a:ext>
            </a:extLst>
          </p:cNvPr>
          <p:cNvSpPr txBox="1"/>
          <p:nvPr/>
        </p:nvSpPr>
        <p:spPr>
          <a:xfrm>
            <a:off x="0" y="1116462"/>
            <a:ext cx="3898182" cy="307777"/>
          </a:xfrm>
          <a:prstGeom prst="rect">
            <a:avLst/>
          </a:prstGeom>
          <a:solidFill>
            <a:srgbClr val="948B86"/>
          </a:solidFill>
        </p:spPr>
        <p:txBody>
          <a:bodyPr wrap="square" rtlCol="0">
            <a:spAutoFit/>
          </a:bodyPr>
          <a:lstStyle/>
          <a:p>
            <a:r>
              <a:rPr lang="fr-FR" sz="1400" i="1" cap="small" dirty="0">
                <a:solidFill>
                  <a:schemeClr val="bg1"/>
                </a:solidFill>
                <a:latin typeface="Helvetica Neue UltraLight"/>
              </a:rPr>
              <a:t>La filière communication en FRANCE</a:t>
            </a:r>
          </a:p>
        </p:txBody>
      </p:sp>
      <p:pic>
        <p:nvPicPr>
          <p:cNvPr id="5" name="Image 4">
            <a:extLst>
              <a:ext uri="{FF2B5EF4-FFF2-40B4-BE49-F238E27FC236}">
                <a16:creationId xmlns:a16="http://schemas.microsoft.com/office/drawing/2014/main" id="{3830E602-6F40-94DB-9688-42A883B48D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742" y="2387805"/>
            <a:ext cx="2731454" cy="2667273"/>
          </a:xfrm>
          <a:prstGeom prst="rect">
            <a:avLst/>
          </a:prstGeom>
          <a:ln w="57150">
            <a:solidFill>
              <a:srgbClr val="009DE0"/>
            </a:solidFill>
          </a:ln>
        </p:spPr>
      </p:pic>
      <p:sp>
        <p:nvSpPr>
          <p:cNvPr id="6" name="ZoneTexte 5">
            <a:extLst>
              <a:ext uri="{FF2B5EF4-FFF2-40B4-BE49-F238E27FC236}">
                <a16:creationId xmlns:a16="http://schemas.microsoft.com/office/drawing/2014/main" id="{B3B1A338-FCCD-56AC-E830-9C236613502B}"/>
              </a:ext>
            </a:extLst>
          </p:cNvPr>
          <p:cNvSpPr txBox="1"/>
          <p:nvPr/>
        </p:nvSpPr>
        <p:spPr>
          <a:xfrm>
            <a:off x="724742" y="1744015"/>
            <a:ext cx="2731454" cy="523220"/>
          </a:xfrm>
          <a:prstGeom prst="rect">
            <a:avLst/>
          </a:prstGeom>
          <a:solidFill>
            <a:srgbClr val="009DE0"/>
          </a:solidFill>
          <a:ln w="38100">
            <a:solidFill>
              <a:srgbClr val="009DE0"/>
            </a:solidFill>
          </a:ln>
        </p:spPr>
        <p:txBody>
          <a:bodyPr wrap="square" rtlCol="0" anchor="ctr">
            <a:spAutoFit/>
          </a:bodyPr>
          <a:lstStyle>
            <a:defPPr>
              <a:defRPr lang="fr-FR"/>
            </a:defPPr>
            <a:lvl1pPr algn="l">
              <a:defRPr sz="1778" i="0">
                <a:solidFill>
                  <a:schemeClr val="bg1"/>
                </a:solidFill>
              </a:defRPr>
            </a:lvl1pPr>
          </a:lstStyle>
          <a:p>
            <a:pPr algn="ctr"/>
            <a:r>
              <a:rPr lang="fr-FR" sz="1400" dirty="0">
                <a:latin typeface="Helvetica Neue UltraLight"/>
              </a:rPr>
              <a:t>FRANCE 2022</a:t>
            </a:r>
          </a:p>
          <a:p>
            <a:pPr algn="ctr"/>
            <a:r>
              <a:rPr lang="fr-FR" sz="1400" b="0" dirty="0">
                <a:latin typeface="Helvetica Neue UltraLight"/>
              </a:rPr>
              <a:t>9 546 entreprises</a:t>
            </a:r>
            <a:endParaRPr lang="fr-FR" sz="1100" b="0" dirty="0">
              <a:latin typeface="Helvetica Neue UltraLight"/>
            </a:endParaRPr>
          </a:p>
        </p:txBody>
      </p:sp>
      <p:graphicFrame>
        <p:nvGraphicFramePr>
          <p:cNvPr id="9" name="Tableau 8">
            <a:extLst>
              <a:ext uri="{FF2B5EF4-FFF2-40B4-BE49-F238E27FC236}">
                <a16:creationId xmlns:a16="http://schemas.microsoft.com/office/drawing/2014/main" id="{6D9AA9C3-955E-C139-A60C-C7BEAE58DA00}"/>
              </a:ext>
            </a:extLst>
          </p:cNvPr>
          <p:cNvGraphicFramePr>
            <a:graphicFrameLocks noGrp="1"/>
          </p:cNvGraphicFramePr>
          <p:nvPr/>
        </p:nvGraphicFramePr>
        <p:xfrm>
          <a:off x="3898181" y="2386293"/>
          <a:ext cx="6194723" cy="2408280"/>
        </p:xfrm>
        <a:graphic>
          <a:graphicData uri="http://schemas.openxmlformats.org/drawingml/2006/table">
            <a:tbl>
              <a:tblPr firstRow="1" firstCol="1" bandRow="1">
                <a:tableStyleId>{5C22544A-7EE6-4342-B048-85BDC9FD1C3A}</a:tableStyleId>
              </a:tblPr>
              <a:tblGrid>
                <a:gridCol w="1974254">
                  <a:extLst>
                    <a:ext uri="{9D8B030D-6E8A-4147-A177-3AD203B41FA5}">
                      <a16:colId xmlns:a16="http://schemas.microsoft.com/office/drawing/2014/main" val="3919693356"/>
                    </a:ext>
                  </a:extLst>
                </a:gridCol>
                <a:gridCol w="1406823">
                  <a:extLst>
                    <a:ext uri="{9D8B030D-6E8A-4147-A177-3AD203B41FA5}">
                      <a16:colId xmlns:a16="http://schemas.microsoft.com/office/drawing/2014/main" val="92810593"/>
                    </a:ext>
                  </a:extLst>
                </a:gridCol>
                <a:gridCol w="1406823">
                  <a:extLst>
                    <a:ext uri="{9D8B030D-6E8A-4147-A177-3AD203B41FA5}">
                      <a16:colId xmlns:a16="http://schemas.microsoft.com/office/drawing/2014/main" val="3271350471"/>
                    </a:ext>
                  </a:extLst>
                </a:gridCol>
                <a:gridCol w="1406823">
                  <a:extLst>
                    <a:ext uri="{9D8B030D-6E8A-4147-A177-3AD203B41FA5}">
                      <a16:colId xmlns:a16="http://schemas.microsoft.com/office/drawing/2014/main" val="183588564"/>
                    </a:ext>
                  </a:extLst>
                </a:gridCol>
              </a:tblGrid>
              <a:tr h="688080">
                <a:tc>
                  <a:txBody>
                    <a:bodyPr/>
                    <a:lstStyle/>
                    <a:p>
                      <a:endParaRPr lang="fr-FR" sz="1100" dirty="0">
                        <a:effectLst/>
                        <a:latin typeface="Helvetica Neue UltraLight"/>
                      </a:endParaRPr>
                    </a:p>
                    <a:p>
                      <a:endParaRPr lang="fr-FR" sz="1100" dirty="0">
                        <a:effectLst/>
                        <a:latin typeface="Helvetica Neue UltraLight"/>
                        <a:ea typeface="Calibri" panose="020F0502020204030204" pitchFamily="34" charset="0"/>
                      </a:endParaRPr>
                    </a:p>
                  </a:txBody>
                  <a:tcPr marL="44450" marR="44450" marT="0" marB="0" anchor="b">
                    <a:noFill/>
                  </a:tcPr>
                </a:tc>
                <a:tc>
                  <a:txBody>
                    <a:bodyPr/>
                    <a:lstStyle/>
                    <a:p>
                      <a:pPr algn="ctr"/>
                      <a:r>
                        <a:rPr lang="fr-FR" sz="1100" dirty="0">
                          <a:effectLst/>
                          <a:latin typeface="Helvetica Neue UltraLight"/>
                        </a:rPr>
                        <a:t>Nombre d'entreprises</a:t>
                      </a:r>
                    </a:p>
                    <a:p>
                      <a:endParaRPr lang="fr-FR" sz="1100" dirty="0">
                        <a:effectLst/>
                        <a:latin typeface="Helvetica Neue UltraLight"/>
                        <a:ea typeface="Calibri" panose="020F0502020204030204" pitchFamily="34" charset="0"/>
                      </a:endParaRPr>
                    </a:p>
                  </a:txBody>
                  <a:tcPr marL="44450" marR="44450" marT="0" marB="0" anchor="b">
                    <a:solidFill>
                      <a:srgbClr val="009DE0"/>
                    </a:solidFill>
                  </a:tcPr>
                </a:tc>
                <a:tc>
                  <a:txBody>
                    <a:bodyPr/>
                    <a:lstStyle/>
                    <a:p>
                      <a:r>
                        <a:rPr lang="fr-FR" sz="1100" dirty="0">
                          <a:effectLst/>
                          <a:latin typeface="Helvetica Neue UltraLight"/>
                        </a:rPr>
                        <a:t>Chiffre d'affaires (en milliers d'euros)</a:t>
                      </a:r>
                    </a:p>
                    <a:p>
                      <a:endParaRPr lang="fr-FR" sz="1100" dirty="0">
                        <a:effectLst/>
                        <a:latin typeface="Helvetica Neue UltraLight"/>
                        <a:ea typeface="Calibri" panose="020F0502020204030204" pitchFamily="34" charset="0"/>
                      </a:endParaRPr>
                    </a:p>
                  </a:txBody>
                  <a:tcPr marL="44450" marR="44450" marT="0" marB="0" anchor="b">
                    <a:solidFill>
                      <a:srgbClr val="009DE0"/>
                    </a:solidFill>
                  </a:tcPr>
                </a:tc>
                <a:tc>
                  <a:txBody>
                    <a:bodyPr/>
                    <a:lstStyle/>
                    <a:p>
                      <a:pPr algn="ctr"/>
                      <a:r>
                        <a:rPr lang="fr-FR" sz="1100" dirty="0">
                          <a:effectLst/>
                          <a:latin typeface="Helvetica Neue UltraLight"/>
                        </a:rPr>
                        <a:t>Poids National </a:t>
                      </a:r>
                    </a:p>
                    <a:p>
                      <a:pPr algn="ctr"/>
                      <a:r>
                        <a:rPr lang="fr-FR" sz="1100" dirty="0">
                          <a:effectLst/>
                          <a:latin typeface="Helvetica Neue UltraLight"/>
                        </a:rPr>
                        <a:t>(% CA)</a:t>
                      </a:r>
                    </a:p>
                    <a:p>
                      <a:pPr algn="ctr"/>
                      <a:endParaRPr lang="fr-FR" sz="1100" dirty="0">
                        <a:effectLst/>
                        <a:latin typeface="Helvetica Neue UltraLight"/>
                        <a:ea typeface="Calibri" panose="020F0502020204030204" pitchFamily="34" charset="0"/>
                      </a:endParaRPr>
                    </a:p>
                  </a:txBody>
                  <a:tcPr marL="44450" marR="44450" marT="0" marB="0" anchor="b">
                    <a:solidFill>
                      <a:srgbClr val="009DE0"/>
                    </a:solidFill>
                  </a:tcPr>
                </a:tc>
                <a:extLst>
                  <a:ext uri="{0D108BD9-81ED-4DB2-BD59-A6C34878D82A}">
                    <a16:rowId xmlns:a16="http://schemas.microsoft.com/office/drawing/2014/main" val="4208340596"/>
                  </a:ext>
                </a:extLst>
              </a:tr>
              <a:tr h="344040">
                <a:tc>
                  <a:txBody>
                    <a:bodyPr/>
                    <a:lstStyle/>
                    <a:p>
                      <a:r>
                        <a:rPr lang="fr-FR" sz="1100" dirty="0">
                          <a:effectLst/>
                          <a:latin typeface="Helvetica Neue UltraLight"/>
                        </a:rPr>
                        <a:t>France</a:t>
                      </a:r>
                      <a:endParaRPr lang="fr-FR" sz="1100" dirty="0">
                        <a:effectLst/>
                        <a:latin typeface="Helvetica Neue UltraLight"/>
                        <a:ea typeface="Calibri" panose="020F0502020204030204" pitchFamily="34" charset="0"/>
                      </a:endParaRPr>
                    </a:p>
                  </a:txBody>
                  <a:tcPr marL="44450" marR="44450" marT="0" marB="0" anchor="ctr">
                    <a:solidFill>
                      <a:srgbClr val="009DE0"/>
                    </a:solidFill>
                  </a:tcPr>
                </a:tc>
                <a:tc>
                  <a:txBody>
                    <a:bodyPr/>
                    <a:lstStyle/>
                    <a:p>
                      <a:pPr algn="ctr"/>
                      <a:r>
                        <a:rPr lang="fr-FR" sz="1200" dirty="0">
                          <a:effectLst/>
                          <a:latin typeface="Helvetica Neue UltraLight"/>
                        </a:rPr>
                        <a:t>9 546</a:t>
                      </a:r>
                      <a:endParaRPr lang="fr-FR" sz="1200" dirty="0">
                        <a:effectLst/>
                        <a:latin typeface="Helvetica Neue UltraLight"/>
                        <a:ea typeface="Calibri" panose="020F0502020204030204" pitchFamily="34" charset="0"/>
                      </a:endParaRPr>
                    </a:p>
                  </a:txBody>
                  <a:tcPr marL="44450" marR="44450" marT="0" marB="0" anchor="ctr">
                    <a:solidFill>
                      <a:srgbClr val="009DE0"/>
                    </a:solidFill>
                  </a:tcPr>
                </a:tc>
                <a:tc>
                  <a:txBody>
                    <a:bodyPr/>
                    <a:lstStyle/>
                    <a:p>
                      <a:pPr algn="ctr"/>
                      <a:r>
                        <a:rPr lang="fr-FR" sz="1200" dirty="0">
                          <a:effectLst/>
                          <a:latin typeface="Helvetica Neue UltraLight"/>
                        </a:rPr>
                        <a:t>66 650 822</a:t>
                      </a:r>
                      <a:endParaRPr lang="fr-FR" sz="1200" dirty="0">
                        <a:effectLst/>
                        <a:latin typeface="Helvetica Neue UltraLight"/>
                        <a:ea typeface="Calibri" panose="020F0502020204030204" pitchFamily="34" charset="0"/>
                      </a:endParaRPr>
                    </a:p>
                  </a:txBody>
                  <a:tcPr marL="44450" marR="44450" marT="0" marB="0" anchor="ctr">
                    <a:solidFill>
                      <a:srgbClr val="009DE0"/>
                    </a:solidFill>
                  </a:tcPr>
                </a:tc>
                <a:tc>
                  <a:txBody>
                    <a:bodyPr/>
                    <a:lstStyle/>
                    <a:p>
                      <a:pPr algn="ctr"/>
                      <a:r>
                        <a:rPr lang="fr-FR" sz="1200" dirty="0">
                          <a:effectLst/>
                          <a:latin typeface="Helvetica Neue UltraLight"/>
                        </a:rPr>
                        <a:t> </a:t>
                      </a:r>
                      <a:endParaRPr lang="fr-FR" sz="1200" dirty="0">
                        <a:effectLst/>
                        <a:latin typeface="Helvetica Neue UltraLight"/>
                        <a:ea typeface="Calibri" panose="020F0502020204030204" pitchFamily="34" charset="0"/>
                      </a:endParaRPr>
                    </a:p>
                  </a:txBody>
                  <a:tcPr marL="44450" marR="44450" marT="0" marB="0" anchor="ctr">
                    <a:solidFill>
                      <a:srgbClr val="009DE0"/>
                    </a:solidFill>
                  </a:tcPr>
                </a:tc>
                <a:extLst>
                  <a:ext uri="{0D108BD9-81ED-4DB2-BD59-A6C34878D82A}">
                    <a16:rowId xmlns:a16="http://schemas.microsoft.com/office/drawing/2014/main" val="2351947225"/>
                  </a:ext>
                </a:extLst>
              </a:tr>
              <a:tr h="344040">
                <a:tc>
                  <a:txBody>
                    <a:bodyPr/>
                    <a:lstStyle/>
                    <a:p>
                      <a:r>
                        <a:rPr lang="fr-FR" sz="1100" dirty="0">
                          <a:effectLst/>
                          <a:latin typeface="Helvetica Neue UltraLight"/>
                        </a:rPr>
                        <a:t>Ile-de-France</a:t>
                      </a:r>
                      <a:endParaRPr lang="fr-FR" sz="1100" dirty="0">
                        <a:effectLst/>
                        <a:latin typeface="Helvetica Neue UltraLight"/>
                        <a:ea typeface="Calibri" panose="020F0502020204030204" pitchFamily="34" charset="0"/>
                      </a:endParaRPr>
                    </a:p>
                  </a:txBody>
                  <a:tcPr marL="44450" marR="44450" marT="0" marB="0" anchor="ctr">
                    <a:solidFill>
                      <a:srgbClr val="009DE0"/>
                    </a:solidFill>
                  </a:tcPr>
                </a:tc>
                <a:tc>
                  <a:txBody>
                    <a:bodyPr/>
                    <a:lstStyle/>
                    <a:p>
                      <a:pPr algn="ctr"/>
                      <a:r>
                        <a:rPr lang="fr-FR" sz="1200">
                          <a:effectLst/>
                          <a:latin typeface="Helvetica Neue UltraLight"/>
                        </a:rPr>
                        <a:t>5 046</a:t>
                      </a:r>
                      <a:endParaRPr lang="fr-FR" sz="1200">
                        <a:effectLst/>
                        <a:latin typeface="Helvetica Neue UltraLight"/>
                        <a:ea typeface="Calibri" panose="020F0502020204030204" pitchFamily="34" charset="0"/>
                      </a:endParaRPr>
                    </a:p>
                  </a:txBody>
                  <a:tcPr marL="44450" marR="44450" marT="0" marB="0" anchor="ctr"/>
                </a:tc>
                <a:tc>
                  <a:txBody>
                    <a:bodyPr/>
                    <a:lstStyle/>
                    <a:p>
                      <a:pPr algn="ctr"/>
                      <a:r>
                        <a:rPr lang="fr-FR" sz="1200" dirty="0">
                          <a:effectLst/>
                          <a:latin typeface="Helvetica Neue UltraLight"/>
                        </a:rPr>
                        <a:t>54 419 794</a:t>
                      </a:r>
                      <a:endParaRPr lang="fr-FR" sz="1200" dirty="0">
                        <a:effectLst/>
                        <a:latin typeface="Helvetica Neue UltraLight"/>
                        <a:ea typeface="Calibri" panose="020F0502020204030204" pitchFamily="34" charset="0"/>
                      </a:endParaRPr>
                    </a:p>
                  </a:txBody>
                  <a:tcPr marL="44450" marR="44450" marT="0" marB="0" anchor="ctr"/>
                </a:tc>
                <a:tc>
                  <a:txBody>
                    <a:bodyPr/>
                    <a:lstStyle/>
                    <a:p>
                      <a:pPr algn="ctr"/>
                      <a:r>
                        <a:rPr lang="fr-FR" sz="1400" b="1" dirty="0">
                          <a:effectLst/>
                          <a:latin typeface="Helvetica Neue UltraLight"/>
                        </a:rPr>
                        <a:t>82%</a:t>
                      </a:r>
                      <a:endParaRPr lang="fr-FR" sz="1400" b="1" dirty="0">
                        <a:effectLst/>
                        <a:latin typeface="Helvetica Neue UltraLight"/>
                        <a:ea typeface="Calibri" panose="020F0502020204030204" pitchFamily="34" charset="0"/>
                      </a:endParaRPr>
                    </a:p>
                  </a:txBody>
                  <a:tcPr marL="44450" marR="44450" marT="0" marB="0" anchor="ctr"/>
                </a:tc>
                <a:extLst>
                  <a:ext uri="{0D108BD9-81ED-4DB2-BD59-A6C34878D82A}">
                    <a16:rowId xmlns:a16="http://schemas.microsoft.com/office/drawing/2014/main" val="3761529389"/>
                  </a:ext>
                </a:extLst>
              </a:tr>
              <a:tr h="344040">
                <a:tc>
                  <a:txBody>
                    <a:bodyPr/>
                    <a:lstStyle/>
                    <a:p>
                      <a:r>
                        <a:rPr lang="fr-FR" sz="1100" dirty="0">
                          <a:effectLst/>
                          <a:latin typeface="Helvetica Neue UltraLight"/>
                        </a:rPr>
                        <a:t>Auvergne-Rhône Alpes</a:t>
                      </a:r>
                      <a:endParaRPr lang="fr-FR" sz="1100" dirty="0">
                        <a:effectLst/>
                        <a:latin typeface="Helvetica Neue UltraLight"/>
                        <a:ea typeface="Calibri" panose="020F0502020204030204" pitchFamily="34" charset="0"/>
                      </a:endParaRPr>
                    </a:p>
                  </a:txBody>
                  <a:tcPr marL="44450" marR="44450" marT="0" marB="0" anchor="ctr">
                    <a:solidFill>
                      <a:srgbClr val="009DE0"/>
                    </a:solidFill>
                  </a:tcPr>
                </a:tc>
                <a:tc>
                  <a:txBody>
                    <a:bodyPr/>
                    <a:lstStyle/>
                    <a:p>
                      <a:pPr algn="ctr"/>
                      <a:r>
                        <a:rPr lang="fr-FR" sz="1200" dirty="0">
                          <a:effectLst/>
                          <a:latin typeface="Helvetica Neue UltraLight"/>
                        </a:rPr>
                        <a:t>1 026</a:t>
                      </a:r>
                      <a:endParaRPr lang="fr-FR" sz="1200" dirty="0">
                        <a:effectLst/>
                        <a:latin typeface="Helvetica Neue UltraLight"/>
                        <a:ea typeface="Calibri" panose="020F0502020204030204" pitchFamily="34" charset="0"/>
                      </a:endParaRPr>
                    </a:p>
                  </a:txBody>
                  <a:tcPr marL="44450" marR="44450" marT="0" marB="0" anchor="ctr"/>
                </a:tc>
                <a:tc>
                  <a:txBody>
                    <a:bodyPr/>
                    <a:lstStyle/>
                    <a:p>
                      <a:pPr algn="ctr"/>
                      <a:r>
                        <a:rPr lang="fr-FR" sz="1200" dirty="0">
                          <a:effectLst/>
                          <a:latin typeface="Helvetica Neue UltraLight"/>
                        </a:rPr>
                        <a:t>3 100 223</a:t>
                      </a:r>
                      <a:endParaRPr lang="fr-FR" sz="1200" dirty="0">
                        <a:effectLst/>
                        <a:latin typeface="Helvetica Neue UltraLight"/>
                        <a:ea typeface="Calibri" panose="020F0502020204030204" pitchFamily="34" charset="0"/>
                      </a:endParaRPr>
                    </a:p>
                  </a:txBody>
                  <a:tcPr marL="44450" marR="44450" marT="0" marB="0" anchor="ctr"/>
                </a:tc>
                <a:tc>
                  <a:txBody>
                    <a:bodyPr/>
                    <a:lstStyle/>
                    <a:p>
                      <a:pPr algn="ctr"/>
                      <a:r>
                        <a:rPr lang="fr-FR" sz="1400" b="1" dirty="0">
                          <a:effectLst/>
                          <a:latin typeface="Helvetica Neue UltraLight"/>
                        </a:rPr>
                        <a:t>5%</a:t>
                      </a:r>
                      <a:endParaRPr lang="fr-FR" sz="1400" b="1" dirty="0">
                        <a:effectLst/>
                        <a:latin typeface="Helvetica Neue UltraLight"/>
                        <a:ea typeface="Calibri" panose="020F0502020204030204" pitchFamily="34" charset="0"/>
                      </a:endParaRPr>
                    </a:p>
                  </a:txBody>
                  <a:tcPr marL="44450" marR="44450" marT="0" marB="0" anchor="ctr"/>
                </a:tc>
                <a:extLst>
                  <a:ext uri="{0D108BD9-81ED-4DB2-BD59-A6C34878D82A}">
                    <a16:rowId xmlns:a16="http://schemas.microsoft.com/office/drawing/2014/main" val="2976905888"/>
                  </a:ext>
                </a:extLst>
              </a:tr>
              <a:tr h="344040">
                <a:tc>
                  <a:txBody>
                    <a:bodyPr/>
                    <a:lstStyle/>
                    <a:p>
                      <a:r>
                        <a:rPr lang="fr-FR" sz="1100">
                          <a:effectLst/>
                          <a:latin typeface="Helvetica Neue UltraLight"/>
                        </a:rPr>
                        <a:t>Nouvelle-Aquitaine</a:t>
                      </a:r>
                      <a:endParaRPr lang="fr-FR" sz="1100">
                        <a:effectLst/>
                        <a:latin typeface="Helvetica Neue UltraLight"/>
                        <a:ea typeface="Calibri" panose="020F0502020204030204" pitchFamily="34" charset="0"/>
                      </a:endParaRPr>
                    </a:p>
                  </a:txBody>
                  <a:tcPr marL="44450" marR="44450" marT="0" marB="0" anchor="ctr">
                    <a:solidFill>
                      <a:srgbClr val="009DE0"/>
                    </a:solidFill>
                  </a:tcPr>
                </a:tc>
                <a:tc>
                  <a:txBody>
                    <a:bodyPr/>
                    <a:lstStyle/>
                    <a:p>
                      <a:pPr algn="ctr"/>
                      <a:r>
                        <a:rPr lang="fr-FR" sz="1200" dirty="0">
                          <a:effectLst/>
                          <a:latin typeface="Helvetica Neue UltraLight"/>
                        </a:rPr>
                        <a:t>532</a:t>
                      </a:r>
                      <a:endParaRPr lang="fr-FR" sz="1200" dirty="0">
                        <a:effectLst/>
                        <a:latin typeface="Helvetica Neue UltraLight"/>
                        <a:ea typeface="Calibri" panose="020F0502020204030204" pitchFamily="34" charset="0"/>
                      </a:endParaRPr>
                    </a:p>
                  </a:txBody>
                  <a:tcPr marL="44450" marR="44450" marT="0" marB="0" anchor="ctr"/>
                </a:tc>
                <a:tc>
                  <a:txBody>
                    <a:bodyPr/>
                    <a:lstStyle/>
                    <a:p>
                      <a:pPr algn="ctr"/>
                      <a:r>
                        <a:rPr lang="fr-FR" sz="1200" dirty="0">
                          <a:effectLst/>
                          <a:latin typeface="Helvetica Neue UltraLight"/>
                        </a:rPr>
                        <a:t>1 003 720</a:t>
                      </a:r>
                      <a:endParaRPr lang="fr-FR" sz="1200" dirty="0">
                        <a:effectLst/>
                        <a:latin typeface="Helvetica Neue UltraLight"/>
                        <a:ea typeface="Calibri" panose="020F0502020204030204" pitchFamily="34" charset="0"/>
                      </a:endParaRPr>
                    </a:p>
                  </a:txBody>
                  <a:tcPr marL="44450" marR="44450" marT="0" marB="0" anchor="ctr"/>
                </a:tc>
                <a:tc>
                  <a:txBody>
                    <a:bodyPr/>
                    <a:lstStyle/>
                    <a:p>
                      <a:pPr algn="ctr"/>
                      <a:r>
                        <a:rPr lang="fr-FR" sz="1400" b="1" dirty="0">
                          <a:effectLst/>
                          <a:latin typeface="Helvetica Neue UltraLight"/>
                        </a:rPr>
                        <a:t>2%</a:t>
                      </a:r>
                      <a:endParaRPr lang="fr-FR" sz="1400" b="1" dirty="0">
                        <a:effectLst/>
                        <a:latin typeface="Helvetica Neue UltraLight"/>
                        <a:ea typeface="Calibri" panose="020F0502020204030204" pitchFamily="34" charset="0"/>
                      </a:endParaRPr>
                    </a:p>
                  </a:txBody>
                  <a:tcPr marL="44450" marR="44450" marT="0" marB="0" anchor="ctr"/>
                </a:tc>
                <a:extLst>
                  <a:ext uri="{0D108BD9-81ED-4DB2-BD59-A6C34878D82A}">
                    <a16:rowId xmlns:a16="http://schemas.microsoft.com/office/drawing/2014/main" val="2937727735"/>
                  </a:ext>
                </a:extLst>
              </a:tr>
              <a:tr h="344040">
                <a:tc>
                  <a:txBody>
                    <a:bodyPr/>
                    <a:lstStyle/>
                    <a:p>
                      <a:r>
                        <a:rPr lang="fr-FR" sz="1100" dirty="0">
                          <a:effectLst/>
                          <a:latin typeface="Helvetica Neue UltraLight"/>
                        </a:rPr>
                        <a:t>Occitanie</a:t>
                      </a:r>
                      <a:endParaRPr lang="fr-FR" sz="1100" dirty="0">
                        <a:effectLst/>
                        <a:latin typeface="Helvetica Neue UltraLight"/>
                        <a:ea typeface="Calibri" panose="020F0502020204030204" pitchFamily="34" charset="0"/>
                      </a:endParaRPr>
                    </a:p>
                  </a:txBody>
                  <a:tcPr marL="44450" marR="44450" marT="0" marB="0" anchor="ctr">
                    <a:solidFill>
                      <a:srgbClr val="009DE0"/>
                    </a:solidFill>
                  </a:tcPr>
                </a:tc>
                <a:tc>
                  <a:txBody>
                    <a:bodyPr/>
                    <a:lstStyle/>
                    <a:p>
                      <a:pPr algn="ctr"/>
                      <a:r>
                        <a:rPr lang="fr-FR" sz="1200" dirty="0">
                          <a:effectLst/>
                          <a:latin typeface="Helvetica Neue UltraLight"/>
                        </a:rPr>
                        <a:t>495</a:t>
                      </a:r>
                      <a:endParaRPr lang="fr-FR" sz="1200" dirty="0">
                        <a:effectLst/>
                        <a:latin typeface="Helvetica Neue UltraLight"/>
                        <a:ea typeface="Calibri" panose="020F0502020204030204" pitchFamily="34" charset="0"/>
                      </a:endParaRPr>
                    </a:p>
                  </a:txBody>
                  <a:tcPr marL="44450" marR="44450" marT="0" marB="0" anchor="ctr"/>
                </a:tc>
                <a:tc>
                  <a:txBody>
                    <a:bodyPr/>
                    <a:lstStyle/>
                    <a:p>
                      <a:pPr algn="ctr"/>
                      <a:r>
                        <a:rPr lang="fr-FR" sz="1200" dirty="0">
                          <a:effectLst/>
                          <a:latin typeface="Helvetica Neue UltraLight"/>
                        </a:rPr>
                        <a:t>953 220</a:t>
                      </a:r>
                      <a:endParaRPr lang="fr-FR" sz="1200" dirty="0">
                        <a:effectLst/>
                        <a:latin typeface="Helvetica Neue UltraLight"/>
                        <a:ea typeface="Calibri" panose="020F0502020204030204" pitchFamily="34" charset="0"/>
                      </a:endParaRPr>
                    </a:p>
                  </a:txBody>
                  <a:tcPr marL="44450" marR="44450" marT="0" marB="0" anchor="ctr"/>
                </a:tc>
                <a:tc>
                  <a:txBody>
                    <a:bodyPr/>
                    <a:lstStyle/>
                    <a:p>
                      <a:pPr algn="ctr"/>
                      <a:r>
                        <a:rPr lang="fr-FR" sz="1400" b="1" dirty="0">
                          <a:effectLst/>
                          <a:latin typeface="Helvetica Neue UltraLight"/>
                        </a:rPr>
                        <a:t>1%</a:t>
                      </a:r>
                      <a:endParaRPr lang="fr-FR" sz="1400" b="1" dirty="0">
                        <a:effectLst/>
                        <a:latin typeface="Helvetica Neue UltraLight"/>
                        <a:ea typeface="Calibri" panose="020F0502020204030204" pitchFamily="34" charset="0"/>
                      </a:endParaRPr>
                    </a:p>
                  </a:txBody>
                  <a:tcPr marL="44450" marR="44450" marT="0" marB="0" anchor="ctr"/>
                </a:tc>
                <a:extLst>
                  <a:ext uri="{0D108BD9-81ED-4DB2-BD59-A6C34878D82A}">
                    <a16:rowId xmlns:a16="http://schemas.microsoft.com/office/drawing/2014/main" val="2499007091"/>
                  </a:ext>
                </a:extLst>
              </a:tr>
            </a:tbl>
          </a:graphicData>
        </a:graphic>
      </p:graphicFrame>
      <p:sp>
        <p:nvSpPr>
          <p:cNvPr id="11" name="Rectangle 10">
            <a:extLst>
              <a:ext uri="{FF2B5EF4-FFF2-40B4-BE49-F238E27FC236}">
                <a16:creationId xmlns:a16="http://schemas.microsoft.com/office/drawing/2014/main" id="{EC1F97D0-0A6B-F419-5DC0-011F5F4DD626}"/>
              </a:ext>
            </a:extLst>
          </p:cNvPr>
          <p:cNvSpPr/>
          <p:nvPr/>
        </p:nvSpPr>
        <p:spPr>
          <a:xfrm>
            <a:off x="0" y="6105942"/>
            <a:ext cx="9607145" cy="623248"/>
          </a:xfrm>
          <a:prstGeom prst="rect">
            <a:avLst/>
          </a:prstGeom>
        </p:spPr>
        <p:txBody>
          <a:bodyPr wrap="square">
            <a:spAutoFit/>
          </a:bodyPr>
          <a:lstStyle/>
          <a:p>
            <a:pPr algn="just"/>
            <a:r>
              <a:rPr lang="fr-FR" sz="1050" b="0" i="0" u="sng" dirty="0">
                <a:solidFill>
                  <a:schemeClr val="bg1">
                    <a:lumMod val="50000"/>
                  </a:schemeClr>
                </a:solidFill>
                <a:latin typeface="Helvetica Neue UltraLight"/>
              </a:rPr>
              <a:t>Source des données</a:t>
            </a:r>
            <a:r>
              <a:rPr lang="fr-FR" sz="1050" b="0" i="0" dirty="0">
                <a:solidFill>
                  <a:schemeClr val="bg1">
                    <a:lumMod val="50000"/>
                  </a:schemeClr>
                </a:solidFill>
                <a:latin typeface="Helvetica Neue UltraLight"/>
              </a:rPr>
              <a:t> :</a:t>
            </a:r>
          </a:p>
          <a:p>
            <a:pPr algn="just"/>
            <a:r>
              <a:rPr lang="fr-FR" sz="800" dirty="0">
                <a:solidFill>
                  <a:schemeClr val="bg1">
                    <a:lumMod val="50000"/>
                  </a:schemeClr>
                </a:solidFill>
                <a:latin typeface="Helvetica Neue UltraLight"/>
              </a:rPr>
              <a:t>Base de données Diane avec les mêmes codes NAF que 2016 et 2019 et filtrage sur mots clés. Elle couvre l’essentiel des sociétés françaises, tenues de déposer leurs comptes annuels auprès des greffes de tribunaux de commerce, ainsi que les divers agents économiques (indépendants, petites associations sans but lucratif, établissements secondaires, etc.), soit près de 1,35 millions d’entreprises.</a:t>
            </a:r>
          </a:p>
          <a:p>
            <a:pPr algn="just"/>
            <a:r>
              <a:rPr lang="fr-FR" sz="800" dirty="0">
                <a:solidFill>
                  <a:schemeClr val="bg1">
                    <a:lumMod val="50000"/>
                  </a:schemeClr>
                </a:solidFill>
                <a:latin typeface="Helvetica Neue UltraLight"/>
              </a:rPr>
              <a:t>NB. Le CA déclaré date de 2021 et parfois d’une année antérieure.</a:t>
            </a:r>
          </a:p>
        </p:txBody>
      </p:sp>
      <p:sp>
        <p:nvSpPr>
          <p:cNvPr id="12" name="Titre 5">
            <a:extLst>
              <a:ext uri="{FF2B5EF4-FFF2-40B4-BE49-F238E27FC236}">
                <a16:creationId xmlns:a16="http://schemas.microsoft.com/office/drawing/2014/main" id="{6D5DCDA4-03FA-6A11-2F59-A732FF972CB8}"/>
              </a:ext>
            </a:extLst>
          </p:cNvPr>
          <p:cNvSpPr txBox="1">
            <a:spLocks/>
          </p:cNvSpPr>
          <p:nvPr/>
        </p:nvSpPr>
        <p:spPr>
          <a:xfrm>
            <a:off x="3898181" y="2505777"/>
            <a:ext cx="2304211" cy="2862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1400" dirty="0"/>
              <a:t>Principales régions  :</a:t>
            </a:r>
          </a:p>
        </p:txBody>
      </p:sp>
    </p:spTree>
    <p:extLst>
      <p:ext uri="{BB962C8B-B14F-4D97-AF65-F5344CB8AC3E}">
        <p14:creationId xmlns:p14="http://schemas.microsoft.com/office/powerpoint/2010/main" val="366015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6E10A2-4EEB-B818-5556-A9FC47C84D30}"/>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690645" y="-16469"/>
            <a:ext cx="9683347" cy="646331"/>
          </a:xfrm>
        </p:spPr>
        <p:txBody>
          <a:bodyPr vert="horz" wrap="square" lIns="91440" tIns="45720" rIns="91440" bIns="45720" rtlCol="0" anchor="ctr" anchorCtr="0">
            <a:spAutoFit/>
          </a:bodyPr>
          <a:lstStyle/>
          <a:p>
            <a:r>
              <a:rPr lang="fr-FR" dirty="0"/>
              <a:t>La </a:t>
            </a:r>
            <a:r>
              <a:rPr lang="fr-FR" sz="2000" b="0" dirty="0"/>
              <a:t>Gironde génère le plus gros chiffres d’affaires</a:t>
            </a:r>
            <a:r>
              <a:rPr lang="fr-FR" dirty="0"/>
              <a:t> a</a:t>
            </a:r>
            <a:r>
              <a:rPr lang="fr-FR" sz="2000" b="0" dirty="0"/>
              <a:t>u sein de la région Nouvelle Aquitaine qui progresse au global </a:t>
            </a:r>
            <a:r>
              <a:rPr lang="fr-FR" dirty="0"/>
              <a:t>de plus de 9 points.</a:t>
            </a:r>
            <a:endParaRPr lang="fr-FR" sz="2000" b="0" dirty="0"/>
          </a:p>
        </p:txBody>
      </p:sp>
      <p:sp>
        <p:nvSpPr>
          <p:cNvPr id="3" name="ZoneTexte 2">
            <a:extLst>
              <a:ext uri="{FF2B5EF4-FFF2-40B4-BE49-F238E27FC236}">
                <a16:creationId xmlns:a16="http://schemas.microsoft.com/office/drawing/2014/main" id="{DBFC4E25-AED4-F59F-F4F6-A699A8C9A984}"/>
              </a:ext>
            </a:extLst>
          </p:cNvPr>
          <p:cNvSpPr txBox="1"/>
          <p:nvPr/>
        </p:nvSpPr>
        <p:spPr>
          <a:xfrm>
            <a:off x="-1" y="1116462"/>
            <a:ext cx="4512153" cy="307777"/>
          </a:xfrm>
          <a:prstGeom prst="rect">
            <a:avLst/>
          </a:prstGeom>
          <a:solidFill>
            <a:srgbClr val="948B86"/>
          </a:solidFill>
        </p:spPr>
        <p:txBody>
          <a:bodyPr wrap="square" rtlCol="0">
            <a:spAutoFit/>
          </a:bodyPr>
          <a:lstStyle/>
          <a:p>
            <a:r>
              <a:rPr lang="fr-FR" sz="1400" i="1" cap="small" dirty="0">
                <a:solidFill>
                  <a:schemeClr val="bg1"/>
                </a:solidFill>
                <a:latin typeface="Helvetica Neue UltraLight"/>
              </a:rPr>
              <a:t>La filière communication en NOUVELLE AQUITAINE</a:t>
            </a:r>
          </a:p>
        </p:txBody>
      </p:sp>
      <p:pic>
        <p:nvPicPr>
          <p:cNvPr id="25" name="Image 24">
            <a:extLst>
              <a:ext uri="{FF2B5EF4-FFF2-40B4-BE49-F238E27FC236}">
                <a16:creationId xmlns:a16="http://schemas.microsoft.com/office/drawing/2014/main" id="{BA5EDEAD-0F50-01BD-19E6-25DA4B5C8B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21333" y="924124"/>
            <a:ext cx="4131052" cy="5675084"/>
          </a:xfrm>
          <a:prstGeom prst="rect">
            <a:avLst/>
          </a:prstGeom>
          <a:ln>
            <a:solidFill>
              <a:schemeClr val="bg1">
                <a:lumMod val="85000"/>
              </a:schemeClr>
            </a:solidFill>
          </a:ln>
        </p:spPr>
      </p:pic>
      <p:cxnSp>
        <p:nvCxnSpPr>
          <p:cNvPr id="26" name="Connecteur droit 25">
            <a:extLst>
              <a:ext uri="{FF2B5EF4-FFF2-40B4-BE49-F238E27FC236}">
                <a16:creationId xmlns:a16="http://schemas.microsoft.com/office/drawing/2014/main" id="{87D5E6ED-4126-C9D1-2C94-AE89E69D5458}"/>
              </a:ext>
            </a:extLst>
          </p:cNvPr>
          <p:cNvCxnSpPr/>
          <p:nvPr/>
        </p:nvCxnSpPr>
        <p:spPr>
          <a:xfrm flipV="1">
            <a:off x="10006748" y="2015458"/>
            <a:ext cx="492369" cy="15826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 avec coin arrondi 26">
            <a:extLst>
              <a:ext uri="{FF2B5EF4-FFF2-40B4-BE49-F238E27FC236}">
                <a16:creationId xmlns:a16="http://schemas.microsoft.com/office/drawing/2014/main" id="{CEF5EB5D-4091-5007-FC1D-2E1BF0759F1A}"/>
              </a:ext>
            </a:extLst>
          </p:cNvPr>
          <p:cNvSpPr/>
          <p:nvPr/>
        </p:nvSpPr>
        <p:spPr>
          <a:xfrm>
            <a:off x="10366685" y="1637848"/>
            <a:ext cx="1421243" cy="480131"/>
          </a:xfrm>
          <a:prstGeom prst="round1Rect">
            <a:avLst/>
          </a:prstGeom>
          <a:solidFill>
            <a:srgbClr val="FFEDA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1</a:t>
            </a:r>
          </a:p>
          <a:p>
            <a:pPr algn="ctr"/>
            <a:r>
              <a:rPr lang="fr-FR" sz="1200" b="1" dirty="0">
                <a:solidFill>
                  <a:srgbClr val="948B86"/>
                </a:solidFill>
                <a:latin typeface="Helvetica Neue UltraLight"/>
              </a:rPr>
              <a:t>CA = 423 K€</a:t>
            </a:r>
          </a:p>
        </p:txBody>
      </p:sp>
      <p:cxnSp>
        <p:nvCxnSpPr>
          <p:cNvPr id="28" name="Connecteur droit 27">
            <a:extLst>
              <a:ext uri="{FF2B5EF4-FFF2-40B4-BE49-F238E27FC236}">
                <a16:creationId xmlns:a16="http://schemas.microsoft.com/office/drawing/2014/main" id="{C038C22E-CCEB-98DD-7BB3-5FFEFE3E6E9C}"/>
              </a:ext>
            </a:extLst>
          </p:cNvPr>
          <p:cNvCxnSpPr>
            <a:cxnSpLocks/>
          </p:cNvCxnSpPr>
          <p:nvPr/>
        </p:nvCxnSpPr>
        <p:spPr>
          <a:xfrm flipV="1">
            <a:off x="10006748" y="2962319"/>
            <a:ext cx="462665" cy="18715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 avec coin arrondi 28">
            <a:extLst>
              <a:ext uri="{FF2B5EF4-FFF2-40B4-BE49-F238E27FC236}">
                <a16:creationId xmlns:a16="http://schemas.microsoft.com/office/drawing/2014/main" id="{3CA3C7AA-0C15-E16D-39A4-366BD1335E43}"/>
              </a:ext>
            </a:extLst>
          </p:cNvPr>
          <p:cNvSpPr/>
          <p:nvPr/>
        </p:nvSpPr>
        <p:spPr>
          <a:xfrm>
            <a:off x="10373993" y="2654567"/>
            <a:ext cx="1421243" cy="480131"/>
          </a:xfrm>
          <a:prstGeom prst="round1Rect">
            <a:avLst/>
          </a:prstGeom>
          <a:solidFill>
            <a:srgbClr val="ECE7C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16</a:t>
            </a:r>
          </a:p>
          <a:p>
            <a:pPr algn="ctr"/>
            <a:r>
              <a:rPr lang="fr-FR" sz="1200" b="1" dirty="0">
                <a:solidFill>
                  <a:srgbClr val="948B86"/>
                </a:solidFill>
                <a:latin typeface="Helvetica Neue UltraLight"/>
              </a:rPr>
              <a:t>CA = 32 243 K€</a:t>
            </a:r>
          </a:p>
        </p:txBody>
      </p:sp>
      <p:cxnSp>
        <p:nvCxnSpPr>
          <p:cNvPr id="30" name="Connecteur droit 29">
            <a:extLst>
              <a:ext uri="{FF2B5EF4-FFF2-40B4-BE49-F238E27FC236}">
                <a16:creationId xmlns:a16="http://schemas.microsoft.com/office/drawing/2014/main" id="{0FD72887-A242-41A3-C036-BB48061D3014}"/>
              </a:ext>
            </a:extLst>
          </p:cNvPr>
          <p:cNvCxnSpPr>
            <a:cxnSpLocks/>
          </p:cNvCxnSpPr>
          <p:nvPr/>
        </p:nvCxnSpPr>
        <p:spPr>
          <a:xfrm flipV="1">
            <a:off x="8284819" y="939105"/>
            <a:ext cx="274982" cy="45267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 avec coin arrondi 30">
            <a:extLst>
              <a:ext uri="{FF2B5EF4-FFF2-40B4-BE49-F238E27FC236}">
                <a16:creationId xmlns:a16="http://schemas.microsoft.com/office/drawing/2014/main" id="{7DC7A637-97AA-2147-F072-B15723022759}"/>
              </a:ext>
            </a:extLst>
          </p:cNvPr>
          <p:cNvSpPr/>
          <p:nvPr/>
        </p:nvSpPr>
        <p:spPr>
          <a:xfrm>
            <a:off x="8464737" y="475693"/>
            <a:ext cx="1421243" cy="480131"/>
          </a:xfrm>
          <a:prstGeom prst="round1Rect">
            <a:avLst/>
          </a:prstGeom>
          <a:solidFill>
            <a:srgbClr val="B9E1E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48</a:t>
            </a:r>
          </a:p>
          <a:p>
            <a:pPr algn="ctr"/>
            <a:r>
              <a:rPr lang="fr-FR" sz="1200" b="1" dirty="0">
                <a:solidFill>
                  <a:srgbClr val="948B86"/>
                </a:solidFill>
                <a:latin typeface="Helvetica Neue UltraLight"/>
              </a:rPr>
              <a:t>CA = 77 529 K€</a:t>
            </a:r>
          </a:p>
        </p:txBody>
      </p:sp>
      <p:cxnSp>
        <p:nvCxnSpPr>
          <p:cNvPr id="32" name="Connecteur droit 31">
            <a:extLst>
              <a:ext uri="{FF2B5EF4-FFF2-40B4-BE49-F238E27FC236}">
                <a16:creationId xmlns:a16="http://schemas.microsoft.com/office/drawing/2014/main" id="{EDD6A485-54F9-D163-8303-08832FE7E3F5}"/>
              </a:ext>
            </a:extLst>
          </p:cNvPr>
          <p:cNvCxnSpPr>
            <a:cxnSpLocks/>
          </p:cNvCxnSpPr>
          <p:nvPr/>
        </p:nvCxnSpPr>
        <p:spPr>
          <a:xfrm>
            <a:off x="8893056" y="3886851"/>
            <a:ext cx="334108" cy="24083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 avec coin arrondi 32">
            <a:extLst>
              <a:ext uri="{FF2B5EF4-FFF2-40B4-BE49-F238E27FC236}">
                <a16:creationId xmlns:a16="http://schemas.microsoft.com/office/drawing/2014/main" id="{1F457B64-AD14-1F19-F554-FD2AEFB9ABEE}"/>
              </a:ext>
            </a:extLst>
          </p:cNvPr>
          <p:cNvSpPr/>
          <p:nvPr/>
        </p:nvSpPr>
        <p:spPr>
          <a:xfrm>
            <a:off x="9175359" y="4071448"/>
            <a:ext cx="1421243" cy="480131"/>
          </a:xfrm>
          <a:prstGeom prst="round1Rect">
            <a:avLst/>
          </a:prstGeom>
          <a:solidFill>
            <a:srgbClr val="D3F0F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15</a:t>
            </a:r>
          </a:p>
          <a:p>
            <a:pPr algn="ctr"/>
            <a:r>
              <a:rPr lang="fr-FR" sz="1200" b="1" dirty="0">
                <a:solidFill>
                  <a:srgbClr val="948B86"/>
                </a:solidFill>
                <a:latin typeface="Helvetica Neue UltraLight"/>
              </a:rPr>
              <a:t>CA = 31 684 K€</a:t>
            </a:r>
          </a:p>
        </p:txBody>
      </p:sp>
      <p:cxnSp>
        <p:nvCxnSpPr>
          <p:cNvPr id="34" name="Connecteur droit 33">
            <a:extLst>
              <a:ext uri="{FF2B5EF4-FFF2-40B4-BE49-F238E27FC236}">
                <a16:creationId xmlns:a16="http://schemas.microsoft.com/office/drawing/2014/main" id="{25E8B15E-7480-6CF8-E0A3-EE82B1C239D7}"/>
              </a:ext>
            </a:extLst>
          </p:cNvPr>
          <p:cNvCxnSpPr>
            <a:cxnSpLocks/>
          </p:cNvCxnSpPr>
          <p:nvPr/>
        </p:nvCxnSpPr>
        <p:spPr>
          <a:xfrm>
            <a:off x="8497401" y="4643252"/>
            <a:ext cx="334108" cy="24083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 avec coin arrondi 34">
            <a:extLst>
              <a:ext uri="{FF2B5EF4-FFF2-40B4-BE49-F238E27FC236}">
                <a16:creationId xmlns:a16="http://schemas.microsoft.com/office/drawing/2014/main" id="{8B2FAC94-079B-18FD-EE62-C783F3ABE79E}"/>
              </a:ext>
            </a:extLst>
          </p:cNvPr>
          <p:cNvSpPr/>
          <p:nvPr/>
        </p:nvSpPr>
        <p:spPr>
          <a:xfrm>
            <a:off x="8717209" y="4840695"/>
            <a:ext cx="1421243" cy="480131"/>
          </a:xfrm>
          <a:prstGeom prst="round1Rect">
            <a:avLst/>
          </a:prstGeom>
          <a:solidFill>
            <a:srgbClr val="D8F6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16</a:t>
            </a:r>
          </a:p>
          <a:p>
            <a:pPr algn="ctr"/>
            <a:r>
              <a:rPr lang="fr-FR" sz="1200" b="1" dirty="0">
                <a:solidFill>
                  <a:srgbClr val="948B86"/>
                </a:solidFill>
                <a:latin typeface="Helvetica Neue UltraLight"/>
              </a:rPr>
              <a:t>CA = 73 572 K€</a:t>
            </a:r>
          </a:p>
        </p:txBody>
      </p:sp>
      <p:cxnSp>
        <p:nvCxnSpPr>
          <p:cNvPr id="36" name="Connecteur droit 35">
            <a:extLst>
              <a:ext uri="{FF2B5EF4-FFF2-40B4-BE49-F238E27FC236}">
                <a16:creationId xmlns:a16="http://schemas.microsoft.com/office/drawing/2014/main" id="{D9F9344E-2CF0-EEF6-3D9C-61840CD5AC33}"/>
              </a:ext>
            </a:extLst>
          </p:cNvPr>
          <p:cNvCxnSpPr>
            <a:cxnSpLocks/>
          </p:cNvCxnSpPr>
          <p:nvPr/>
        </p:nvCxnSpPr>
        <p:spPr>
          <a:xfrm>
            <a:off x="7594725" y="5740241"/>
            <a:ext cx="334108" cy="24083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tangle : avec coin arrondi 36">
            <a:extLst>
              <a:ext uri="{FF2B5EF4-FFF2-40B4-BE49-F238E27FC236}">
                <a16:creationId xmlns:a16="http://schemas.microsoft.com/office/drawing/2014/main" id="{054C14C2-FC1C-02AF-5488-FC372F385866}"/>
              </a:ext>
            </a:extLst>
          </p:cNvPr>
          <p:cNvSpPr/>
          <p:nvPr/>
        </p:nvSpPr>
        <p:spPr>
          <a:xfrm>
            <a:off x="7911523" y="5866727"/>
            <a:ext cx="1421243" cy="480131"/>
          </a:xfrm>
          <a:prstGeom prst="round1Rect">
            <a:avLst/>
          </a:prstGeom>
          <a:solidFill>
            <a:srgbClr val="EEE1D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72</a:t>
            </a:r>
          </a:p>
          <a:p>
            <a:pPr algn="ctr"/>
            <a:r>
              <a:rPr lang="fr-FR" sz="1200" b="1" dirty="0">
                <a:solidFill>
                  <a:srgbClr val="948B86"/>
                </a:solidFill>
                <a:latin typeface="Helvetica Neue UltraLight"/>
              </a:rPr>
              <a:t>CA = 162 194 K€</a:t>
            </a:r>
          </a:p>
        </p:txBody>
      </p:sp>
      <p:cxnSp>
        <p:nvCxnSpPr>
          <p:cNvPr id="38" name="Connecteur droit 37">
            <a:extLst>
              <a:ext uri="{FF2B5EF4-FFF2-40B4-BE49-F238E27FC236}">
                <a16:creationId xmlns:a16="http://schemas.microsoft.com/office/drawing/2014/main" id="{69A9F2DF-BE5D-33C4-AD76-A81A9E412F4B}"/>
              </a:ext>
            </a:extLst>
          </p:cNvPr>
          <p:cNvCxnSpPr>
            <a:cxnSpLocks/>
          </p:cNvCxnSpPr>
          <p:nvPr/>
        </p:nvCxnSpPr>
        <p:spPr>
          <a:xfrm flipV="1">
            <a:off x="6670539" y="1333528"/>
            <a:ext cx="554283" cy="5825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 avec coin arrondi 38">
            <a:extLst>
              <a:ext uri="{FF2B5EF4-FFF2-40B4-BE49-F238E27FC236}">
                <a16:creationId xmlns:a16="http://schemas.microsoft.com/office/drawing/2014/main" id="{F26F29F9-A40D-2E4B-62FF-7936C27038A9}"/>
              </a:ext>
            </a:extLst>
          </p:cNvPr>
          <p:cNvSpPr/>
          <p:nvPr/>
        </p:nvSpPr>
        <p:spPr>
          <a:xfrm>
            <a:off x="5388379" y="1022310"/>
            <a:ext cx="1421243" cy="480131"/>
          </a:xfrm>
          <a:prstGeom prst="round1Rect">
            <a:avLst/>
          </a:prstGeom>
          <a:solidFill>
            <a:srgbClr val="FDE8D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18</a:t>
            </a:r>
          </a:p>
          <a:p>
            <a:pPr algn="ctr"/>
            <a:r>
              <a:rPr lang="fr-FR" sz="1200" b="1" dirty="0">
                <a:solidFill>
                  <a:srgbClr val="948B86"/>
                </a:solidFill>
                <a:latin typeface="Helvetica Neue UltraLight"/>
              </a:rPr>
              <a:t>CA = 21 497 K€</a:t>
            </a:r>
          </a:p>
        </p:txBody>
      </p:sp>
      <p:cxnSp>
        <p:nvCxnSpPr>
          <p:cNvPr id="40" name="Connecteur droit 39">
            <a:extLst>
              <a:ext uri="{FF2B5EF4-FFF2-40B4-BE49-F238E27FC236}">
                <a16:creationId xmlns:a16="http://schemas.microsoft.com/office/drawing/2014/main" id="{FDA3FEA4-0BA6-4DD8-CF67-49AEB016E245}"/>
              </a:ext>
            </a:extLst>
          </p:cNvPr>
          <p:cNvCxnSpPr>
            <a:cxnSpLocks/>
          </p:cNvCxnSpPr>
          <p:nvPr/>
        </p:nvCxnSpPr>
        <p:spPr>
          <a:xfrm>
            <a:off x="6380760" y="2278112"/>
            <a:ext cx="756696" cy="1389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 avec coin arrondi 40">
            <a:extLst>
              <a:ext uri="{FF2B5EF4-FFF2-40B4-BE49-F238E27FC236}">
                <a16:creationId xmlns:a16="http://schemas.microsoft.com/office/drawing/2014/main" id="{65795960-4756-BCE3-EC26-AA8D7BB364AE}"/>
              </a:ext>
            </a:extLst>
          </p:cNvPr>
          <p:cNvSpPr/>
          <p:nvPr/>
        </p:nvSpPr>
        <p:spPr>
          <a:xfrm>
            <a:off x="4983259" y="1928037"/>
            <a:ext cx="1421243" cy="480131"/>
          </a:xfrm>
          <a:prstGeom prst="round1Rect">
            <a:avLst/>
          </a:prstGeom>
          <a:solidFill>
            <a:srgbClr val="CDE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48</a:t>
            </a:r>
          </a:p>
          <a:p>
            <a:pPr algn="ctr"/>
            <a:r>
              <a:rPr lang="fr-FR" sz="1200" b="1" dirty="0">
                <a:solidFill>
                  <a:srgbClr val="948B86"/>
                </a:solidFill>
                <a:latin typeface="Helvetica Neue UltraLight"/>
              </a:rPr>
              <a:t>CA = 52 503 K€</a:t>
            </a:r>
          </a:p>
        </p:txBody>
      </p:sp>
      <p:cxnSp>
        <p:nvCxnSpPr>
          <p:cNvPr id="42" name="Connecteur droit 41">
            <a:extLst>
              <a:ext uri="{FF2B5EF4-FFF2-40B4-BE49-F238E27FC236}">
                <a16:creationId xmlns:a16="http://schemas.microsoft.com/office/drawing/2014/main" id="{D970D171-A1D9-7BEA-8285-7B6BDF2F88E8}"/>
              </a:ext>
            </a:extLst>
          </p:cNvPr>
          <p:cNvCxnSpPr>
            <a:cxnSpLocks/>
          </p:cNvCxnSpPr>
          <p:nvPr/>
        </p:nvCxnSpPr>
        <p:spPr>
          <a:xfrm>
            <a:off x="6613522" y="3479450"/>
            <a:ext cx="422031" cy="8428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Rectangle : avec coin arrondi 42">
            <a:extLst>
              <a:ext uri="{FF2B5EF4-FFF2-40B4-BE49-F238E27FC236}">
                <a16:creationId xmlns:a16="http://schemas.microsoft.com/office/drawing/2014/main" id="{5BD2216F-4385-38A4-7CC6-4AD81BBB3515}"/>
              </a:ext>
            </a:extLst>
          </p:cNvPr>
          <p:cNvSpPr/>
          <p:nvPr/>
        </p:nvSpPr>
        <p:spPr>
          <a:xfrm>
            <a:off x="4611843" y="3097684"/>
            <a:ext cx="1421243" cy="480131"/>
          </a:xfrm>
          <a:prstGeom prst="round1Rect">
            <a:avLst/>
          </a:prstGeom>
          <a:solidFill>
            <a:srgbClr val="FFF7C9"/>
          </a:solidFill>
          <a:ln w="57150">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236</a:t>
            </a:r>
          </a:p>
          <a:p>
            <a:pPr algn="ctr"/>
            <a:r>
              <a:rPr lang="fr-FR" sz="1200" b="1" dirty="0">
                <a:solidFill>
                  <a:srgbClr val="948B86"/>
                </a:solidFill>
                <a:latin typeface="Helvetica Neue UltraLight"/>
              </a:rPr>
              <a:t>CA = 483 305 K€</a:t>
            </a:r>
          </a:p>
        </p:txBody>
      </p:sp>
      <p:cxnSp>
        <p:nvCxnSpPr>
          <p:cNvPr id="44" name="Connecteur droit 43">
            <a:extLst>
              <a:ext uri="{FF2B5EF4-FFF2-40B4-BE49-F238E27FC236}">
                <a16:creationId xmlns:a16="http://schemas.microsoft.com/office/drawing/2014/main" id="{8A927B52-B4E2-38AA-08B7-716C517CEE68}"/>
              </a:ext>
            </a:extLst>
          </p:cNvPr>
          <p:cNvCxnSpPr>
            <a:cxnSpLocks/>
          </p:cNvCxnSpPr>
          <p:nvPr/>
        </p:nvCxnSpPr>
        <p:spPr>
          <a:xfrm>
            <a:off x="6341846" y="4753685"/>
            <a:ext cx="460945" cy="32778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tangle : avec coin arrondi 44">
            <a:extLst>
              <a:ext uri="{FF2B5EF4-FFF2-40B4-BE49-F238E27FC236}">
                <a16:creationId xmlns:a16="http://schemas.microsoft.com/office/drawing/2014/main" id="{F96267BF-2FB7-4AA6-A868-748E1B3B3E52}"/>
              </a:ext>
            </a:extLst>
          </p:cNvPr>
          <p:cNvSpPr/>
          <p:nvPr/>
        </p:nvSpPr>
        <p:spPr>
          <a:xfrm>
            <a:off x="4922779" y="4321679"/>
            <a:ext cx="1421243" cy="480131"/>
          </a:xfrm>
          <a:prstGeom prst="round1Rect">
            <a:avLst/>
          </a:prstGeom>
          <a:solidFill>
            <a:srgbClr val="F1E8A7"/>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15</a:t>
            </a:r>
          </a:p>
          <a:p>
            <a:pPr algn="ctr"/>
            <a:r>
              <a:rPr lang="fr-FR" sz="1200" b="1" dirty="0">
                <a:solidFill>
                  <a:srgbClr val="948B86"/>
                </a:solidFill>
                <a:latin typeface="Helvetica Neue UltraLight"/>
              </a:rPr>
              <a:t>CA = 13 518 K€</a:t>
            </a:r>
          </a:p>
        </p:txBody>
      </p:sp>
      <p:sp>
        <p:nvSpPr>
          <p:cNvPr id="47" name="Rectangle 46">
            <a:extLst>
              <a:ext uri="{FF2B5EF4-FFF2-40B4-BE49-F238E27FC236}">
                <a16:creationId xmlns:a16="http://schemas.microsoft.com/office/drawing/2014/main" id="{6123A34A-D747-57C4-9717-115EA5D53467}"/>
              </a:ext>
            </a:extLst>
          </p:cNvPr>
          <p:cNvSpPr/>
          <p:nvPr/>
        </p:nvSpPr>
        <p:spPr>
          <a:xfrm>
            <a:off x="10326140" y="5915971"/>
            <a:ext cx="1816930" cy="430887"/>
          </a:xfrm>
          <a:prstGeom prst="rect">
            <a:avLst/>
          </a:prstGeom>
          <a:noFill/>
        </p:spPr>
        <p:txBody>
          <a:bodyPr wrap="square">
            <a:spAutoFit/>
          </a:bodyPr>
          <a:lstStyle/>
          <a:p>
            <a:pPr algn="r"/>
            <a:r>
              <a:rPr lang="fr-FR" sz="1100" i="1" dirty="0">
                <a:solidFill>
                  <a:srgbClr val="948B86"/>
                </a:solidFill>
                <a:latin typeface="Helvetica Neue UltraLight"/>
              </a:rPr>
              <a:t>N = Nombre d’entreprises</a:t>
            </a:r>
          </a:p>
          <a:p>
            <a:pPr algn="r"/>
            <a:r>
              <a:rPr lang="fr-FR" sz="1100" i="1" dirty="0">
                <a:solidFill>
                  <a:srgbClr val="948B86"/>
                </a:solidFill>
                <a:latin typeface="Helvetica Neue UltraLight"/>
              </a:rPr>
              <a:t>CA = Chiffres d’affaires</a:t>
            </a:r>
          </a:p>
        </p:txBody>
      </p:sp>
      <p:sp>
        <p:nvSpPr>
          <p:cNvPr id="48" name="Rectangle 47">
            <a:extLst>
              <a:ext uri="{FF2B5EF4-FFF2-40B4-BE49-F238E27FC236}">
                <a16:creationId xmlns:a16="http://schemas.microsoft.com/office/drawing/2014/main" id="{37B8BE43-07D1-36CA-7FFF-04AC0729371B}"/>
              </a:ext>
            </a:extLst>
          </p:cNvPr>
          <p:cNvSpPr/>
          <p:nvPr/>
        </p:nvSpPr>
        <p:spPr>
          <a:xfrm>
            <a:off x="37187" y="5981080"/>
            <a:ext cx="5424947" cy="869469"/>
          </a:xfrm>
          <a:prstGeom prst="rect">
            <a:avLst/>
          </a:prstGeom>
        </p:spPr>
        <p:txBody>
          <a:bodyPr wrap="square">
            <a:spAutoFit/>
          </a:bodyPr>
          <a:lstStyle/>
          <a:p>
            <a:pPr algn="just"/>
            <a:r>
              <a:rPr lang="fr-FR" sz="1050" b="0" i="0" u="sng" dirty="0">
                <a:solidFill>
                  <a:schemeClr val="bg1">
                    <a:lumMod val="50000"/>
                  </a:schemeClr>
                </a:solidFill>
                <a:latin typeface="Helvetica Neue UltraLight"/>
              </a:rPr>
              <a:t>Source des données</a:t>
            </a:r>
            <a:r>
              <a:rPr lang="fr-FR" sz="1050" b="0" i="0" dirty="0">
                <a:solidFill>
                  <a:schemeClr val="bg1">
                    <a:lumMod val="50000"/>
                  </a:schemeClr>
                </a:solidFill>
                <a:latin typeface="Helvetica Neue UltraLight"/>
              </a:rPr>
              <a:t> :</a:t>
            </a:r>
          </a:p>
          <a:p>
            <a:pPr algn="just"/>
            <a:r>
              <a:rPr lang="fr-FR" sz="800" dirty="0">
                <a:solidFill>
                  <a:schemeClr val="bg1">
                    <a:lumMod val="50000"/>
                  </a:schemeClr>
                </a:solidFill>
                <a:latin typeface="Helvetica Neue UltraLight"/>
              </a:rPr>
              <a:t>Base de données Diane avec les mêmes codes NAF que 2016 et 2019 et filtrage sur mots clés. Elle couvre l’essentiel des sociétés françaises, tenues de déposer leurs comptes annuels auprès des greffes de tribunaux de commerce, ainsi que les divers agents économiques (indépendants, petites associations sans but lucratif, établissements secondaires, etc.), soit près de 1,35 millions d’entreprises.</a:t>
            </a:r>
          </a:p>
          <a:p>
            <a:pPr algn="just"/>
            <a:r>
              <a:rPr lang="fr-FR" sz="800" dirty="0">
                <a:solidFill>
                  <a:schemeClr val="bg1">
                    <a:lumMod val="50000"/>
                  </a:schemeClr>
                </a:solidFill>
                <a:latin typeface="Helvetica Neue UltraLight"/>
              </a:rPr>
              <a:t>NB. Le CA déclaré date de 2021 et parfois d’une année antérieure.</a:t>
            </a:r>
          </a:p>
        </p:txBody>
      </p:sp>
      <p:cxnSp>
        <p:nvCxnSpPr>
          <p:cNvPr id="10" name="Connecteur droit 9">
            <a:extLst>
              <a:ext uri="{FF2B5EF4-FFF2-40B4-BE49-F238E27FC236}">
                <a16:creationId xmlns:a16="http://schemas.microsoft.com/office/drawing/2014/main" id="{722DD1B8-8E16-D200-71FB-6408ACC58CD0}"/>
              </a:ext>
            </a:extLst>
          </p:cNvPr>
          <p:cNvCxnSpPr>
            <a:cxnSpLocks/>
            <a:stCxn id="11" idx="3"/>
          </p:cNvCxnSpPr>
          <p:nvPr/>
        </p:nvCxnSpPr>
        <p:spPr>
          <a:xfrm>
            <a:off x="6404502" y="2776387"/>
            <a:ext cx="1507021" cy="1354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 avec coin arrondi 10">
            <a:extLst>
              <a:ext uri="{FF2B5EF4-FFF2-40B4-BE49-F238E27FC236}">
                <a16:creationId xmlns:a16="http://schemas.microsoft.com/office/drawing/2014/main" id="{9B25F70F-7ACB-4482-8FD4-BDE0FBC726DF}"/>
              </a:ext>
            </a:extLst>
          </p:cNvPr>
          <p:cNvSpPr/>
          <p:nvPr/>
        </p:nvSpPr>
        <p:spPr>
          <a:xfrm>
            <a:off x="4983259" y="2536321"/>
            <a:ext cx="1421243" cy="480131"/>
          </a:xfrm>
          <a:prstGeom prst="round1Rect">
            <a:avLst/>
          </a:prstGeom>
          <a:solidFill>
            <a:srgbClr val="CCCCFF">
              <a:alpha val="30196"/>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24 </a:t>
            </a:r>
          </a:p>
          <a:p>
            <a:pPr algn="ctr"/>
            <a:r>
              <a:rPr lang="fr-FR" sz="1200" b="1" dirty="0">
                <a:solidFill>
                  <a:srgbClr val="948B86"/>
                </a:solidFill>
                <a:latin typeface="Helvetica Neue UltraLight"/>
              </a:rPr>
              <a:t>CA = 19 404 K€</a:t>
            </a:r>
          </a:p>
        </p:txBody>
      </p:sp>
      <p:cxnSp>
        <p:nvCxnSpPr>
          <p:cNvPr id="13" name="Connecteur droit 12">
            <a:extLst>
              <a:ext uri="{FF2B5EF4-FFF2-40B4-BE49-F238E27FC236}">
                <a16:creationId xmlns:a16="http://schemas.microsoft.com/office/drawing/2014/main" id="{3A5EB866-1F76-3012-478F-D31D2832C7E5}"/>
              </a:ext>
            </a:extLst>
          </p:cNvPr>
          <p:cNvCxnSpPr>
            <a:cxnSpLocks/>
          </p:cNvCxnSpPr>
          <p:nvPr/>
        </p:nvCxnSpPr>
        <p:spPr>
          <a:xfrm flipV="1">
            <a:off x="8929173" y="1597550"/>
            <a:ext cx="232114" cy="4798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 avec coin arrondi 13">
            <a:extLst>
              <a:ext uri="{FF2B5EF4-FFF2-40B4-BE49-F238E27FC236}">
                <a16:creationId xmlns:a16="http://schemas.microsoft.com/office/drawing/2014/main" id="{C9D61527-6056-73BC-28C3-2F1690CFF0A1}"/>
              </a:ext>
            </a:extLst>
          </p:cNvPr>
          <p:cNvSpPr/>
          <p:nvPr/>
        </p:nvSpPr>
        <p:spPr>
          <a:xfrm>
            <a:off x="8919509" y="1131560"/>
            <a:ext cx="1421243" cy="480131"/>
          </a:xfrm>
          <a:prstGeom prst="round1Rect">
            <a:avLst/>
          </a:prstGeom>
          <a:solidFill>
            <a:srgbClr val="F7DCE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948B86"/>
                </a:solidFill>
                <a:latin typeface="Helvetica Neue UltraLight"/>
              </a:rPr>
              <a:t>N = 23</a:t>
            </a:r>
          </a:p>
          <a:p>
            <a:pPr algn="ctr"/>
            <a:r>
              <a:rPr lang="fr-FR" sz="1200" b="1" dirty="0">
                <a:solidFill>
                  <a:srgbClr val="948B86"/>
                </a:solidFill>
                <a:latin typeface="Helvetica Neue UltraLight"/>
              </a:rPr>
              <a:t>CA = 35 847 K€</a:t>
            </a:r>
          </a:p>
        </p:txBody>
      </p:sp>
      <p:graphicFrame>
        <p:nvGraphicFramePr>
          <p:cNvPr id="4" name="Tableau 3">
            <a:extLst>
              <a:ext uri="{FF2B5EF4-FFF2-40B4-BE49-F238E27FC236}">
                <a16:creationId xmlns:a16="http://schemas.microsoft.com/office/drawing/2014/main" id="{F0DF78C8-8F6B-909F-703C-87296FC02F6F}"/>
              </a:ext>
            </a:extLst>
          </p:cNvPr>
          <p:cNvGraphicFramePr>
            <a:graphicFrameLocks noGrp="1"/>
          </p:cNvGraphicFramePr>
          <p:nvPr/>
        </p:nvGraphicFramePr>
        <p:xfrm>
          <a:off x="89369" y="3098223"/>
          <a:ext cx="4141205" cy="2558400"/>
        </p:xfrm>
        <a:graphic>
          <a:graphicData uri="http://schemas.openxmlformats.org/drawingml/2006/table">
            <a:tbl>
              <a:tblPr firstRow="1" firstCol="1" bandRow="1">
                <a:tableStyleId>{5C22544A-7EE6-4342-B048-85BDC9FD1C3A}</a:tableStyleId>
              </a:tblPr>
              <a:tblGrid>
                <a:gridCol w="1552763">
                  <a:extLst>
                    <a:ext uri="{9D8B030D-6E8A-4147-A177-3AD203B41FA5}">
                      <a16:colId xmlns:a16="http://schemas.microsoft.com/office/drawing/2014/main" val="3919693356"/>
                    </a:ext>
                  </a:extLst>
                </a:gridCol>
                <a:gridCol w="663135">
                  <a:extLst>
                    <a:ext uri="{9D8B030D-6E8A-4147-A177-3AD203B41FA5}">
                      <a16:colId xmlns:a16="http://schemas.microsoft.com/office/drawing/2014/main" val="3197300914"/>
                    </a:ext>
                  </a:extLst>
                </a:gridCol>
                <a:gridCol w="1003300">
                  <a:extLst>
                    <a:ext uri="{9D8B030D-6E8A-4147-A177-3AD203B41FA5}">
                      <a16:colId xmlns:a16="http://schemas.microsoft.com/office/drawing/2014/main" val="92810593"/>
                    </a:ext>
                  </a:extLst>
                </a:gridCol>
                <a:gridCol w="922007">
                  <a:extLst>
                    <a:ext uri="{9D8B030D-6E8A-4147-A177-3AD203B41FA5}">
                      <a16:colId xmlns:a16="http://schemas.microsoft.com/office/drawing/2014/main" val="3271350471"/>
                    </a:ext>
                  </a:extLst>
                </a:gridCol>
              </a:tblGrid>
              <a:tr h="688080">
                <a:tc>
                  <a:txBody>
                    <a:bodyPr/>
                    <a:lstStyle/>
                    <a:p>
                      <a:pPr algn="ctr"/>
                      <a:r>
                        <a:rPr lang="fr-FR" sz="1100" dirty="0">
                          <a:effectLst/>
                          <a:latin typeface="Helvetica Neue UltraLight"/>
                        </a:rPr>
                        <a:t>PODIUM DES 5 régions les plus actives sur la région</a:t>
                      </a:r>
                    </a:p>
                    <a:p>
                      <a:endParaRPr lang="fr-FR" sz="1100" dirty="0">
                        <a:effectLst/>
                        <a:latin typeface="Helvetica Neue UltraLight"/>
                        <a:ea typeface="Calibri" panose="020F0502020204030204" pitchFamily="34" charset="0"/>
                      </a:endParaRPr>
                    </a:p>
                  </a:txBody>
                  <a:tcPr marL="44450" marR="44450" marT="0" marB="0" anchor="b">
                    <a:solidFill>
                      <a:srgbClr val="009DE0"/>
                    </a:solidFill>
                  </a:tcPr>
                </a:tc>
                <a:tc>
                  <a:txBody>
                    <a:bodyPr/>
                    <a:lstStyle/>
                    <a:p>
                      <a:pPr algn="ctr"/>
                      <a:r>
                        <a:rPr lang="fr-FR" sz="1100" dirty="0">
                          <a:effectLst/>
                          <a:latin typeface="Helvetica Neue UltraLight"/>
                          <a:ea typeface="Calibri" panose="020F0502020204030204" pitchFamily="34" charset="0"/>
                        </a:rPr>
                        <a:t>RANG </a:t>
                      </a:r>
                    </a:p>
                    <a:p>
                      <a:pPr algn="ctr"/>
                      <a:endParaRPr lang="fr-FR" sz="1100" dirty="0">
                        <a:effectLst/>
                        <a:latin typeface="Helvetica Neue UltraLight"/>
                        <a:ea typeface="Calibri" panose="020F0502020204030204" pitchFamily="34" charset="0"/>
                      </a:endParaRPr>
                    </a:p>
                    <a:p>
                      <a:pPr algn="ctr"/>
                      <a:endParaRPr lang="fr-FR" sz="1100" dirty="0">
                        <a:effectLst/>
                        <a:latin typeface="Helvetica Neue UltraLight"/>
                        <a:ea typeface="Calibri" panose="020F0502020204030204" pitchFamily="34" charset="0"/>
                      </a:endParaRPr>
                    </a:p>
                  </a:txBody>
                  <a:tcPr marL="44450" marR="44450" marT="0" marB="0" anchor="b">
                    <a:solidFill>
                      <a:srgbClr val="009DE0"/>
                    </a:solidFill>
                  </a:tcPr>
                </a:tc>
                <a:tc>
                  <a:txBody>
                    <a:bodyPr/>
                    <a:lstStyle/>
                    <a:p>
                      <a:pPr algn="ctr"/>
                      <a:r>
                        <a:rPr lang="fr-FR" sz="1100" dirty="0">
                          <a:effectLst/>
                          <a:latin typeface="Helvetica Neue UltraLight"/>
                        </a:rPr>
                        <a:t>Nombre </a:t>
                      </a:r>
                    </a:p>
                    <a:p>
                      <a:pPr algn="ctr"/>
                      <a:r>
                        <a:rPr lang="fr-FR" sz="1100" dirty="0">
                          <a:effectLst/>
                          <a:latin typeface="Helvetica Neue UltraLight"/>
                        </a:rPr>
                        <a:t>d’entreprises</a:t>
                      </a:r>
                    </a:p>
                    <a:p>
                      <a:pPr algn="ctr"/>
                      <a:endParaRPr lang="fr-FR" sz="1100" dirty="0">
                        <a:effectLst/>
                        <a:latin typeface="Helvetica Neue UltraLight"/>
                        <a:ea typeface="Calibri" panose="020F0502020204030204" pitchFamily="34" charset="0"/>
                      </a:endParaRPr>
                    </a:p>
                  </a:txBody>
                  <a:tcPr marL="44450" marR="44450" marT="0" marB="0" anchor="b">
                    <a:solidFill>
                      <a:srgbClr val="009DE0"/>
                    </a:solidFill>
                  </a:tcPr>
                </a:tc>
                <a:tc>
                  <a:txBody>
                    <a:bodyPr/>
                    <a:lstStyle/>
                    <a:p>
                      <a:pPr algn="ctr"/>
                      <a:r>
                        <a:rPr lang="fr-FR" sz="1100" dirty="0">
                          <a:effectLst/>
                          <a:latin typeface="Helvetica Neue UltraLight"/>
                        </a:rPr>
                        <a:t>Chiffre d'affaires (en milliers d'euros)</a:t>
                      </a:r>
                    </a:p>
                    <a:p>
                      <a:pPr algn="ctr"/>
                      <a:endParaRPr lang="fr-FR" sz="1100" dirty="0">
                        <a:effectLst/>
                        <a:latin typeface="Helvetica Neue UltraLight"/>
                        <a:ea typeface="Calibri" panose="020F0502020204030204" pitchFamily="34" charset="0"/>
                      </a:endParaRPr>
                    </a:p>
                  </a:txBody>
                  <a:tcPr marL="44450" marR="44450" marT="0" marB="0" anchor="b">
                    <a:solidFill>
                      <a:srgbClr val="009DE0"/>
                    </a:solidFill>
                  </a:tcPr>
                </a:tc>
                <a:extLst>
                  <a:ext uri="{0D108BD9-81ED-4DB2-BD59-A6C34878D82A}">
                    <a16:rowId xmlns:a16="http://schemas.microsoft.com/office/drawing/2014/main" val="4208340596"/>
                  </a:ext>
                </a:extLst>
              </a:tr>
              <a:tr h="344040">
                <a:tc>
                  <a:txBody>
                    <a:bodyPr/>
                    <a:lstStyle/>
                    <a:p>
                      <a:r>
                        <a:rPr lang="fr-FR" sz="1100" noProof="0">
                          <a:effectLst/>
                          <a:latin typeface="Helvetica Neue UltraLight"/>
                          <a:ea typeface="Calibri" panose="020F0502020204030204" pitchFamily="34" charset="0"/>
                        </a:rPr>
                        <a:t>Gironde</a:t>
                      </a:r>
                    </a:p>
                  </a:txBody>
                  <a:tcPr marL="44450" marR="44450" marT="0" marB="0" anchor="ctr">
                    <a:solidFill>
                      <a:srgbClr val="009DE0"/>
                    </a:solidFill>
                  </a:tcPr>
                </a:tc>
                <a:tc>
                  <a:txBody>
                    <a:bodyPr/>
                    <a:lstStyle/>
                    <a:p>
                      <a:pPr algn="ctr"/>
                      <a:r>
                        <a:rPr lang="fr-FR" sz="1600" b="1" dirty="0">
                          <a:solidFill>
                            <a:schemeClr val="bg1"/>
                          </a:solidFill>
                          <a:effectLst/>
                          <a:latin typeface="Helvetica Neue UltraLight"/>
                          <a:ea typeface="Calibri" panose="020F0502020204030204" pitchFamily="34" charset="0"/>
                        </a:rPr>
                        <a:t>1</a:t>
                      </a:r>
                    </a:p>
                  </a:txBody>
                  <a:tcPr marL="44450" marR="44450" marT="0" marB="0" anchor="ctr">
                    <a:solidFill>
                      <a:srgbClr val="009DE0"/>
                    </a:solidFill>
                  </a:tcPr>
                </a:tc>
                <a:tc>
                  <a:txBody>
                    <a:bodyPr/>
                    <a:lstStyle/>
                    <a:p>
                      <a:pPr algn="ctr"/>
                      <a:r>
                        <a:rPr lang="fr-FR" sz="1200" dirty="0">
                          <a:effectLst/>
                          <a:latin typeface="Helvetica Neue UltraLight"/>
                          <a:ea typeface="Calibri" panose="020F0502020204030204" pitchFamily="34" charset="0"/>
                        </a:rPr>
                        <a:t>236</a:t>
                      </a:r>
                    </a:p>
                  </a:txBody>
                  <a:tcPr marL="44450" marR="44450" marT="0" marB="0" anchor="ctr"/>
                </a:tc>
                <a:tc>
                  <a:txBody>
                    <a:bodyPr/>
                    <a:lstStyle/>
                    <a:p>
                      <a:pPr algn="ctr"/>
                      <a:r>
                        <a:rPr lang="fr-FR" sz="1200" dirty="0">
                          <a:effectLst/>
                          <a:latin typeface="Helvetica Neue UltraLight"/>
                          <a:ea typeface="Calibri" panose="020F0502020204030204" pitchFamily="34" charset="0"/>
                        </a:rPr>
                        <a:t>483 305 K€</a:t>
                      </a:r>
                    </a:p>
                  </a:txBody>
                  <a:tcPr marL="44450" marR="44450" marT="0" marB="0" anchor="ctr"/>
                </a:tc>
                <a:extLst>
                  <a:ext uri="{0D108BD9-81ED-4DB2-BD59-A6C34878D82A}">
                    <a16:rowId xmlns:a16="http://schemas.microsoft.com/office/drawing/2014/main" val="3761529389"/>
                  </a:ext>
                </a:extLst>
              </a:tr>
              <a:tr h="344040">
                <a:tc>
                  <a:txBody>
                    <a:bodyPr/>
                    <a:lstStyle/>
                    <a:p>
                      <a:r>
                        <a:rPr lang="fr-FR" sz="1100" noProof="0">
                          <a:effectLst/>
                          <a:latin typeface="Helvetica Neue UltraLight"/>
                          <a:ea typeface="Calibri" panose="020F0502020204030204" pitchFamily="34" charset="0"/>
                        </a:rPr>
                        <a:t>Pyrénées-Atlantique</a:t>
                      </a:r>
                    </a:p>
                  </a:txBody>
                  <a:tcPr marL="44450" marR="44450" marT="0" marB="0" anchor="ctr">
                    <a:solidFill>
                      <a:srgbClr val="009DE0"/>
                    </a:solidFill>
                  </a:tcPr>
                </a:tc>
                <a:tc>
                  <a:txBody>
                    <a:bodyPr/>
                    <a:lstStyle/>
                    <a:p>
                      <a:pPr algn="ctr"/>
                      <a:r>
                        <a:rPr lang="fr-FR" sz="1600" b="1" dirty="0">
                          <a:solidFill>
                            <a:schemeClr val="bg1"/>
                          </a:solidFill>
                          <a:effectLst/>
                          <a:latin typeface="Helvetica Neue UltraLight"/>
                          <a:ea typeface="Calibri" panose="020F0502020204030204" pitchFamily="34" charset="0"/>
                        </a:rPr>
                        <a:t>2</a:t>
                      </a:r>
                    </a:p>
                  </a:txBody>
                  <a:tcPr marL="44450" marR="44450" marT="0" marB="0" anchor="ctr">
                    <a:solidFill>
                      <a:srgbClr val="009DE0"/>
                    </a:solidFill>
                  </a:tcPr>
                </a:tc>
                <a:tc>
                  <a:txBody>
                    <a:bodyPr/>
                    <a:lstStyle/>
                    <a:p>
                      <a:pPr algn="ctr"/>
                      <a:r>
                        <a:rPr lang="fr-FR" sz="1200" dirty="0">
                          <a:effectLst/>
                          <a:latin typeface="Helvetica Neue UltraLight"/>
                          <a:ea typeface="Calibri" panose="020F0502020204030204" pitchFamily="34" charset="0"/>
                        </a:rPr>
                        <a:t>72</a:t>
                      </a:r>
                    </a:p>
                  </a:txBody>
                  <a:tcPr marL="44450" marR="44450" marT="0" marB="0" anchor="ctr"/>
                </a:tc>
                <a:tc>
                  <a:txBody>
                    <a:bodyPr/>
                    <a:lstStyle/>
                    <a:p>
                      <a:pPr algn="ctr"/>
                      <a:r>
                        <a:rPr lang="fr-FR" sz="1200" dirty="0">
                          <a:effectLst/>
                          <a:latin typeface="Helvetica Neue UltraLight"/>
                          <a:ea typeface="Calibri" panose="020F0502020204030204" pitchFamily="34" charset="0"/>
                        </a:rPr>
                        <a:t>162 194 K€</a:t>
                      </a:r>
                    </a:p>
                  </a:txBody>
                  <a:tcPr marL="44450" marR="44450" marT="0" marB="0" anchor="ctr"/>
                </a:tc>
                <a:extLst>
                  <a:ext uri="{0D108BD9-81ED-4DB2-BD59-A6C34878D82A}">
                    <a16:rowId xmlns:a16="http://schemas.microsoft.com/office/drawing/2014/main" val="2976905888"/>
                  </a:ext>
                </a:extLst>
              </a:tr>
              <a:tr h="344040">
                <a:tc>
                  <a:txBody>
                    <a:bodyPr/>
                    <a:lstStyle/>
                    <a:p>
                      <a:r>
                        <a:rPr lang="fr-FR" sz="1100" noProof="0" dirty="0">
                          <a:effectLst/>
                          <a:latin typeface="Helvetica Neue UltraLight"/>
                          <a:ea typeface="Calibri" panose="020F0502020204030204" pitchFamily="34" charset="0"/>
                        </a:rPr>
                        <a:t>Vienne</a:t>
                      </a:r>
                    </a:p>
                  </a:txBody>
                  <a:tcPr marL="44450" marR="44450" marT="0" marB="0" anchor="ctr">
                    <a:solidFill>
                      <a:srgbClr val="009DE0"/>
                    </a:solidFill>
                  </a:tcPr>
                </a:tc>
                <a:tc>
                  <a:txBody>
                    <a:bodyPr/>
                    <a:lstStyle/>
                    <a:p>
                      <a:pPr algn="ctr"/>
                      <a:r>
                        <a:rPr lang="fr-FR" sz="1600" b="1" dirty="0">
                          <a:solidFill>
                            <a:schemeClr val="bg1"/>
                          </a:solidFill>
                          <a:effectLst/>
                          <a:latin typeface="Helvetica Neue UltraLight"/>
                          <a:ea typeface="Calibri" panose="020F0502020204030204" pitchFamily="34" charset="0"/>
                        </a:rPr>
                        <a:t>3</a:t>
                      </a:r>
                    </a:p>
                  </a:txBody>
                  <a:tcPr marL="44450" marR="44450" marT="0" marB="0" anchor="ctr">
                    <a:solidFill>
                      <a:srgbClr val="009DE0"/>
                    </a:solidFill>
                  </a:tcPr>
                </a:tc>
                <a:tc>
                  <a:txBody>
                    <a:bodyPr/>
                    <a:lstStyle/>
                    <a:p>
                      <a:pPr algn="ctr"/>
                      <a:r>
                        <a:rPr lang="fr-FR" sz="1200" dirty="0">
                          <a:effectLst/>
                          <a:latin typeface="Helvetica Neue UltraLight"/>
                          <a:ea typeface="Calibri" panose="020F0502020204030204" pitchFamily="34" charset="0"/>
                        </a:rPr>
                        <a:t>48</a:t>
                      </a:r>
                    </a:p>
                  </a:txBody>
                  <a:tcPr marL="44450" marR="44450" marT="0" marB="0" anchor="ctr"/>
                </a:tc>
                <a:tc>
                  <a:txBody>
                    <a:bodyPr/>
                    <a:lstStyle/>
                    <a:p>
                      <a:pPr algn="ctr"/>
                      <a:r>
                        <a:rPr lang="fr-FR" sz="1200" dirty="0">
                          <a:effectLst/>
                          <a:latin typeface="Helvetica Neue UltraLight"/>
                          <a:ea typeface="Calibri" panose="020F0502020204030204" pitchFamily="34" charset="0"/>
                        </a:rPr>
                        <a:t>77 529 K€</a:t>
                      </a:r>
                    </a:p>
                  </a:txBody>
                  <a:tcPr marL="44450" marR="44450" marT="0" marB="0" anchor="ctr"/>
                </a:tc>
                <a:extLst>
                  <a:ext uri="{0D108BD9-81ED-4DB2-BD59-A6C34878D82A}">
                    <a16:rowId xmlns:a16="http://schemas.microsoft.com/office/drawing/2014/main" val="2937727735"/>
                  </a:ext>
                </a:extLst>
              </a:tr>
              <a:tr h="344040">
                <a:tc>
                  <a:txBody>
                    <a:bodyPr/>
                    <a:lstStyle/>
                    <a:p>
                      <a:r>
                        <a:rPr lang="fr-FR" sz="1100" noProof="0" dirty="0">
                          <a:effectLst/>
                          <a:latin typeface="Helvetica Neue UltraLight"/>
                          <a:ea typeface="Calibri" panose="020F0502020204030204" pitchFamily="34" charset="0"/>
                        </a:rPr>
                        <a:t>Lot-et-Garonne</a:t>
                      </a:r>
                    </a:p>
                  </a:txBody>
                  <a:tcPr marL="44450" marR="44450" marT="0" marB="0" anchor="ctr">
                    <a:solidFill>
                      <a:srgbClr val="009DE0"/>
                    </a:solidFill>
                  </a:tcPr>
                </a:tc>
                <a:tc>
                  <a:txBody>
                    <a:bodyPr/>
                    <a:lstStyle/>
                    <a:p>
                      <a:pPr algn="ctr"/>
                      <a:r>
                        <a:rPr lang="fr-FR" sz="1600" b="1" dirty="0">
                          <a:solidFill>
                            <a:schemeClr val="bg1"/>
                          </a:solidFill>
                          <a:effectLst/>
                          <a:latin typeface="Helvetica Neue UltraLight"/>
                          <a:ea typeface="Calibri" panose="020F0502020204030204" pitchFamily="34" charset="0"/>
                        </a:rPr>
                        <a:t>4</a:t>
                      </a:r>
                    </a:p>
                  </a:txBody>
                  <a:tcPr marL="44450" marR="44450" marT="0" marB="0" anchor="ctr">
                    <a:solidFill>
                      <a:srgbClr val="009DE0"/>
                    </a:solidFill>
                  </a:tcPr>
                </a:tc>
                <a:tc>
                  <a:txBody>
                    <a:bodyPr/>
                    <a:lstStyle/>
                    <a:p>
                      <a:pPr algn="ctr"/>
                      <a:r>
                        <a:rPr lang="fr-FR" sz="1200" dirty="0">
                          <a:effectLst/>
                          <a:latin typeface="Helvetica Neue UltraLight"/>
                          <a:ea typeface="Calibri" panose="020F0502020204030204" pitchFamily="34" charset="0"/>
                        </a:rPr>
                        <a:t>16</a:t>
                      </a:r>
                    </a:p>
                  </a:txBody>
                  <a:tcPr marL="44450" marR="44450" marT="0" marB="0" anchor="ctr"/>
                </a:tc>
                <a:tc>
                  <a:txBody>
                    <a:bodyPr/>
                    <a:lstStyle/>
                    <a:p>
                      <a:pPr algn="ctr"/>
                      <a:r>
                        <a:rPr lang="fr-FR" sz="1200" dirty="0">
                          <a:effectLst/>
                          <a:latin typeface="Helvetica Neue UltraLight"/>
                          <a:ea typeface="Calibri" panose="020F0502020204030204" pitchFamily="34" charset="0"/>
                        </a:rPr>
                        <a:t>73 572 K€</a:t>
                      </a:r>
                    </a:p>
                  </a:txBody>
                  <a:tcPr marL="44450" marR="44450" marT="0" marB="0" anchor="ctr"/>
                </a:tc>
                <a:extLst>
                  <a:ext uri="{0D108BD9-81ED-4DB2-BD59-A6C34878D82A}">
                    <a16:rowId xmlns:a16="http://schemas.microsoft.com/office/drawing/2014/main" val="4061871597"/>
                  </a:ext>
                </a:extLst>
              </a:tr>
              <a:tr h="344040">
                <a:tc>
                  <a:txBody>
                    <a:bodyPr/>
                    <a:lstStyle/>
                    <a:p>
                      <a:r>
                        <a:rPr lang="fr-FR" sz="1100" noProof="0" dirty="0">
                          <a:effectLst/>
                          <a:latin typeface="Helvetica Neue UltraLight"/>
                          <a:ea typeface="Calibri" panose="020F0502020204030204" pitchFamily="34" charset="0"/>
                        </a:rPr>
                        <a:t>Charente-Maritime</a:t>
                      </a:r>
                    </a:p>
                  </a:txBody>
                  <a:tcPr marL="44450" marR="44450" marT="0" marB="0" anchor="ctr">
                    <a:solidFill>
                      <a:srgbClr val="009DE0"/>
                    </a:solidFill>
                  </a:tcPr>
                </a:tc>
                <a:tc>
                  <a:txBody>
                    <a:bodyPr/>
                    <a:lstStyle/>
                    <a:p>
                      <a:pPr algn="ctr"/>
                      <a:r>
                        <a:rPr lang="fr-FR" sz="1600" b="1" dirty="0">
                          <a:solidFill>
                            <a:schemeClr val="bg1"/>
                          </a:solidFill>
                          <a:effectLst/>
                          <a:latin typeface="Helvetica Neue UltraLight"/>
                          <a:ea typeface="Calibri" panose="020F0502020204030204" pitchFamily="34" charset="0"/>
                        </a:rPr>
                        <a:t>5</a:t>
                      </a:r>
                    </a:p>
                  </a:txBody>
                  <a:tcPr marL="44450" marR="44450" marT="0" marB="0" anchor="ctr">
                    <a:solidFill>
                      <a:srgbClr val="009DE0"/>
                    </a:solidFill>
                  </a:tcPr>
                </a:tc>
                <a:tc>
                  <a:txBody>
                    <a:bodyPr/>
                    <a:lstStyle/>
                    <a:p>
                      <a:pPr algn="ctr"/>
                      <a:r>
                        <a:rPr lang="fr-FR" sz="1200" dirty="0">
                          <a:effectLst/>
                          <a:latin typeface="Helvetica Neue UltraLight"/>
                          <a:ea typeface="Calibri" panose="020F0502020204030204" pitchFamily="34" charset="0"/>
                        </a:rPr>
                        <a:t>48</a:t>
                      </a:r>
                    </a:p>
                  </a:txBody>
                  <a:tcPr marL="44450" marR="44450" marT="0" marB="0" anchor="ctr"/>
                </a:tc>
                <a:tc>
                  <a:txBody>
                    <a:bodyPr/>
                    <a:lstStyle/>
                    <a:p>
                      <a:pPr algn="ctr"/>
                      <a:r>
                        <a:rPr lang="fr-FR" sz="1200" dirty="0">
                          <a:effectLst/>
                          <a:latin typeface="Helvetica Neue UltraLight"/>
                          <a:ea typeface="Calibri" panose="020F0502020204030204" pitchFamily="34" charset="0"/>
                        </a:rPr>
                        <a:t>52 503 K€</a:t>
                      </a:r>
                    </a:p>
                  </a:txBody>
                  <a:tcPr marL="44450" marR="44450" marT="0" marB="0" anchor="ctr"/>
                </a:tc>
                <a:extLst>
                  <a:ext uri="{0D108BD9-81ED-4DB2-BD59-A6C34878D82A}">
                    <a16:rowId xmlns:a16="http://schemas.microsoft.com/office/drawing/2014/main" val="2499007091"/>
                  </a:ext>
                </a:extLst>
              </a:tr>
            </a:tbl>
          </a:graphicData>
        </a:graphic>
      </p:graphicFrame>
      <p:graphicFrame>
        <p:nvGraphicFramePr>
          <p:cNvPr id="5" name="Tableau 4">
            <a:extLst>
              <a:ext uri="{FF2B5EF4-FFF2-40B4-BE49-F238E27FC236}">
                <a16:creationId xmlns:a16="http://schemas.microsoft.com/office/drawing/2014/main" id="{DF96E272-AC02-17FB-4CE8-5F69B30AEE33}"/>
              </a:ext>
            </a:extLst>
          </p:cNvPr>
          <p:cNvGraphicFramePr>
            <a:graphicFrameLocks noGrp="1"/>
          </p:cNvGraphicFramePr>
          <p:nvPr/>
        </p:nvGraphicFramePr>
        <p:xfrm>
          <a:off x="89369" y="1741646"/>
          <a:ext cx="4131051" cy="1032120"/>
        </p:xfrm>
        <a:graphic>
          <a:graphicData uri="http://schemas.openxmlformats.org/drawingml/2006/table">
            <a:tbl>
              <a:tblPr firstRow="1" firstCol="1" bandRow="1">
                <a:tableStyleId>{5C22544A-7EE6-4342-B048-85BDC9FD1C3A}</a:tableStyleId>
              </a:tblPr>
              <a:tblGrid>
                <a:gridCol w="1169143">
                  <a:extLst>
                    <a:ext uri="{9D8B030D-6E8A-4147-A177-3AD203B41FA5}">
                      <a16:colId xmlns:a16="http://schemas.microsoft.com/office/drawing/2014/main" val="3919693356"/>
                    </a:ext>
                  </a:extLst>
                </a:gridCol>
                <a:gridCol w="1085583">
                  <a:extLst>
                    <a:ext uri="{9D8B030D-6E8A-4147-A177-3AD203B41FA5}">
                      <a16:colId xmlns:a16="http://schemas.microsoft.com/office/drawing/2014/main" val="92810593"/>
                    </a:ext>
                  </a:extLst>
                </a:gridCol>
                <a:gridCol w="1098150">
                  <a:extLst>
                    <a:ext uri="{9D8B030D-6E8A-4147-A177-3AD203B41FA5}">
                      <a16:colId xmlns:a16="http://schemas.microsoft.com/office/drawing/2014/main" val="3271350471"/>
                    </a:ext>
                  </a:extLst>
                </a:gridCol>
                <a:gridCol w="778175">
                  <a:extLst>
                    <a:ext uri="{9D8B030D-6E8A-4147-A177-3AD203B41FA5}">
                      <a16:colId xmlns:a16="http://schemas.microsoft.com/office/drawing/2014/main" val="183588564"/>
                    </a:ext>
                  </a:extLst>
                </a:gridCol>
              </a:tblGrid>
              <a:tr h="688080">
                <a:tc>
                  <a:txBody>
                    <a:bodyPr/>
                    <a:lstStyle/>
                    <a:p>
                      <a:endParaRPr lang="fr-FR" sz="1100" dirty="0">
                        <a:effectLst/>
                        <a:latin typeface="Helvetica Neue UltraLight"/>
                      </a:endParaRPr>
                    </a:p>
                    <a:p>
                      <a:endParaRPr lang="fr-FR" sz="1100" dirty="0">
                        <a:effectLst/>
                        <a:latin typeface="Helvetica Neue UltraLight"/>
                        <a:ea typeface="Calibri" panose="020F0502020204030204" pitchFamily="34" charset="0"/>
                      </a:endParaRPr>
                    </a:p>
                  </a:txBody>
                  <a:tcPr marL="44450" marR="44450" marT="0" marB="0" anchor="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Helvetica Neue UltraLight"/>
                        </a:rPr>
                        <a:t>Chiffre d'affaires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Helvetica Neue UltraLight"/>
                        </a:rPr>
                        <a:t>2019</a:t>
                      </a:r>
                    </a:p>
                    <a:p>
                      <a:endParaRPr lang="fr-FR" sz="1100" dirty="0">
                        <a:effectLst/>
                        <a:latin typeface="Helvetica Neue UltraLight"/>
                        <a:ea typeface="Calibri" panose="020F0502020204030204" pitchFamily="34" charset="0"/>
                      </a:endParaRPr>
                    </a:p>
                  </a:txBody>
                  <a:tcPr marL="44450" marR="44450" marT="0" marB="0" anchor="b">
                    <a:solidFill>
                      <a:srgbClr val="009DE0"/>
                    </a:solidFill>
                  </a:tcPr>
                </a:tc>
                <a:tc>
                  <a:txBody>
                    <a:bodyPr/>
                    <a:lstStyle/>
                    <a:p>
                      <a:r>
                        <a:rPr lang="fr-FR" sz="1100" dirty="0">
                          <a:effectLst/>
                          <a:latin typeface="Helvetica Neue UltraLight"/>
                        </a:rPr>
                        <a:t>Chiffre d'affaires </a:t>
                      </a:r>
                    </a:p>
                    <a:p>
                      <a:r>
                        <a:rPr lang="fr-FR" sz="1100" dirty="0">
                          <a:effectLst/>
                          <a:latin typeface="Helvetica Neue UltraLight"/>
                        </a:rPr>
                        <a:t>2022</a:t>
                      </a:r>
                    </a:p>
                    <a:p>
                      <a:endParaRPr lang="fr-FR" sz="1100" dirty="0">
                        <a:effectLst/>
                        <a:latin typeface="Helvetica Neue UltraLight"/>
                        <a:ea typeface="Calibri" panose="020F0502020204030204" pitchFamily="34" charset="0"/>
                      </a:endParaRPr>
                    </a:p>
                  </a:txBody>
                  <a:tcPr marL="44450" marR="44450" marT="0" marB="0" anchor="b">
                    <a:solidFill>
                      <a:srgbClr val="009DE0"/>
                    </a:solidFill>
                  </a:tcPr>
                </a:tc>
                <a:tc>
                  <a:txBody>
                    <a:bodyPr/>
                    <a:lstStyle/>
                    <a:p>
                      <a:pPr algn="ctr"/>
                      <a:r>
                        <a:rPr lang="fr-FR" sz="1100" dirty="0">
                          <a:effectLst/>
                          <a:latin typeface="Helvetica Neue UltraLight"/>
                        </a:rPr>
                        <a:t>Delta</a:t>
                      </a:r>
                    </a:p>
                    <a:p>
                      <a:pPr algn="ctr"/>
                      <a:endParaRPr lang="fr-FR" sz="1100" dirty="0">
                        <a:effectLst/>
                        <a:latin typeface="Helvetica Neue UltraLight"/>
                        <a:ea typeface="Calibri" panose="020F0502020204030204" pitchFamily="34" charset="0"/>
                      </a:endParaRPr>
                    </a:p>
                  </a:txBody>
                  <a:tcPr marL="44450" marR="44450" marT="0" marB="0" anchor="b">
                    <a:solidFill>
                      <a:srgbClr val="009DE0"/>
                    </a:solidFill>
                  </a:tcPr>
                </a:tc>
                <a:extLst>
                  <a:ext uri="{0D108BD9-81ED-4DB2-BD59-A6C34878D82A}">
                    <a16:rowId xmlns:a16="http://schemas.microsoft.com/office/drawing/2014/main" val="4208340596"/>
                  </a:ext>
                </a:extLst>
              </a:tr>
              <a:tr h="344040">
                <a:tc>
                  <a:txBody>
                    <a:bodyPr/>
                    <a:lstStyle/>
                    <a:p>
                      <a:r>
                        <a:rPr lang="fr-FR" sz="1100" dirty="0">
                          <a:effectLst/>
                          <a:latin typeface="Helvetica Neue UltraLight"/>
                        </a:rPr>
                        <a:t>Nouvelle Aquitaine</a:t>
                      </a:r>
                      <a:endParaRPr lang="fr-FR" sz="1100" dirty="0">
                        <a:effectLst/>
                        <a:latin typeface="Helvetica Neue UltraLight"/>
                        <a:ea typeface="Calibri" panose="020F0502020204030204" pitchFamily="34" charset="0"/>
                      </a:endParaRPr>
                    </a:p>
                  </a:txBody>
                  <a:tcPr marL="44450" marR="44450" marT="0" marB="0" anchor="ctr">
                    <a:solidFill>
                      <a:srgbClr val="009DE0"/>
                    </a:solidFill>
                  </a:tcPr>
                </a:tc>
                <a:tc>
                  <a:txBody>
                    <a:bodyPr/>
                    <a:lstStyle/>
                    <a:p>
                      <a:pPr algn="ctr"/>
                      <a:r>
                        <a:rPr lang="fr-FR" sz="1200" dirty="0">
                          <a:solidFill>
                            <a:schemeClr val="bg1"/>
                          </a:solidFill>
                          <a:effectLst/>
                          <a:latin typeface="Helvetica Neue UltraLight"/>
                          <a:ea typeface="Calibri" panose="020F0502020204030204" pitchFamily="34" charset="0"/>
                        </a:rPr>
                        <a:t>909 891 K€</a:t>
                      </a:r>
                    </a:p>
                  </a:txBody>
                  <a:tcPr marL="44450" marR="44450" marT="0" marB="0" anchor="ctr">
                    <a:solidFill>
                      <a:srgbClr val="009DE0"/>
                    </a:solidFill>
                  </a:tcPr>
                </a:tc>
                <a:tc>
                  <a:txBody>
                    <a:bodyPr/>
                    <a:lstStyle/>
                    <a:p>
                      <a:pPr algn="ctr"/>
                      <a:r>
                        <a:rPr lang="fr-FR" sz="1200" dirty="0">
                          <a:solidFill>
                            <a:schemeClr val="bg1"/>
                          </a:solidFill>
                          <a:effectLst/>
                          <a:latin typeface="Helvetica Neue UltraLight"/>
                          <a:ea typeface="Calibri" panose="020F0502020204030204" pitchFamily="34" charset="0"/>
                        </a:rPr>
                        <a:t>1 003 720K€</a:t>
                      </a:r>
                    </a:p>
                  </a:txBody>
                  <a:tcPr marL="44450" marR="44450" marT="0" marB="0" anchor="ctr">
                    <a:solidFill>
                      <a:srgbClr val="009DE0"/>
                    </a:solidFill>
                  </a:tcPr>
                </a:tc>
                <a:tc>
                  <a:txBody>
                    <a:bodyPr/>
                    <a:lstStyle/>
                    <a:p>
                      <a:pPr algn="ctr"/>
                      <a:r>
                        <a:rPr lang="fr-FR" sz="1200" dirty="0">
                          <a:solidFill>
                            <a:schemeClr val="bg1"/>
                          </a:solidFill>
                          <a:effectLst/>
                          <a:latin typeface="Helvetica Neue UltraLight"/>
                        </a:rPr>
                        <a:t>+9,3 pts</a:t>
                      </a:r>
                      <a:endParaRPr lang="fr-FR" sz="1200" dirty="0">
                        <a:solidFill>
                          <a:schemeClr val="bg1"/>
                        </a:solidFill>
                        <a:effectLst/>
                        <a:latin typeface="Helvetica Neue UltraLight"/>
                        <a:ea typeface="Calibri" panose="020F0502020204030204" pitchFamily="34" charset="0"/>
                      </a:endParaRPr>
                    </a:p>
                  </a:txBody>
                  <a:tcPr marL="44450" marR="44450" marT="0" marB="0" anchor="ctr">
                    <a:solidFill>
                      <a:srgbClr val="009DE0"/>
                    </a:solidFill>
                  </a:tcPr>
                </a:tc>
                <a:extLst>
                  <a:ext uri="{0D108BD9-81ED-4DB2-BD59-A6C34878D82A}">
                    <a16:rowId xmlns:a16="http://schemas.microsoft.com/office/drawing/2014/main" val="2351947225"/>
                  </a:ext>
                </a:extLst>
              </a:tr>
            </a:tbl>
          </a:graphicData>
        </a:graphic>
      </p:graphicFrame>
    </p:spTree>
    <p:extLst>
      <p:ext uri="{BB962C8B-B14F-4D97-AF65-F5344CB8AC3E}">
        <p14:creationId xmlns:p14="http://schemas.microsoft.com/office/powerpoint/2010/main" val="270473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descr="Une image contenant texte, intérieur&#10;&#10;Description générée automatiquement">
            <a:extLst>
              <a:ext uri="{FF2B5EF4-FFF2-40B4-BE49-F238E27FC236}">
                <a16:creationId xmlns:a16="http://schemas.microsoft.com/office/drawing/2014/main" id="{71FC31F8-5506-3DDC-C0E1-468CEDC795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Image 4" descr="Une image contenant texte&#10;&#10;Description générée automatiquement">
            <a:extLst>
              <a:ext uri="{FF2B5EF4-FFF2-40B4-BE49-F238E27FC236}">
                <a16:creationId xmlns:a16="http://schemas.microsoft.com/office/drawing/2014/main" id="{89D6DAE8-3B7D-C71B-72C0-E44D30E2FF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7" name="Image 7" descr="Une image contenant extérieur, pylône, tour&#10;&#10;Description générée automatiquement">
            <a:extLst>
              <a:ext uri="{FF2B5EF4-FFF2-40B4-BE49-F238E27FC236}">
                <a16:creationId xmlns:a16="http://schemas.microsoft.com/office/drawing/2014/main" id="{B9587F74-9253-3B22-02B0-0C8A4B9EF0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8" name="ZoneTexte 7">
            <a:extLst>
              <a:ext uri="{FF2B5EF4-FFF2-40B4-BE49-F238E27FC236}">
                <a16:creationId xmlns:a16="http://schemas.microsoft.com/office/drawing/2014/main" id="{635BEEE3-9BD7-A5FA-2ED6-460D3927AFE2}"/>
              </a:ext>
            </a:extLst>
          </p:cNvPr>
          <p:cNvSpPr txBox="1"/>
          <p:nvPr/>
        </p:nvSpPr>
        <p:spPr>
          <a:xfrm>
            <a:off x="-156409" y="2029004"/>
            <a:ext cx="4138862" cy="285485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Bef>
                <a:spcPct val="0"/>
              </a:spcBef>
              <a:spcAft>
                <a:spcPts val="600"/>
              </a:spcAft>
            </a:pPr>
            <a:r>
              <a:rPr lang="fr-FR" sz="4000" dirty="0">
                <a:latin typeface="Helvetica Neue UltraLight"/>
                <a:ea typeface="+mj-ea"/>
                <a:cs typeface="+mj-cs"/>
              </a:rPr>
              <a:t>Données clés caractéristiques et chiffre d’affaires …</a:t>
            </a:r>
          </a:p>
        </p:txBody>
      </p:sp>
      <p:pic>
        <p:nvPicPr>
          <p:cNvPr id="6" name="Image 6">
            <a:extLst>
              <a:ext uri="{FF2B5EF4-FFF2-40B4-BE49-F238E27FC236}">
                <a16:creationId xmlns:a16="http://schemas.microsoft.com/office/drawing/2014/main" id="{FBFF1CDB-1582-4ECD-9A33-F6F7509899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29875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3BE132CF-D240-D8F7-86D3-BE8956D8B981}"/>
              </a:ext>
            </a:extLst>
          </p:cNvPr>
          <p:cNvGraphicFramePr/>
          <p:nvPr>
            <p:extLst>
              <p:ext uri="{D42A27DB-BD31-4B8C-83A1-F6EECF244321}">
                <p14:modId xmlns:p14="http://schemas.microsoft.com/office/powerpoint/2010/main" val="2299250302"/>
              </p:ext>
            </p:extLst>
          </p:nvPr>
        </p:nvGraphicFramePr>
        <p:xfrm>
          <a:off x="70314" y="1154428"/>
          <a:ext cx="7044303" cy="574046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C46E10A2-4EEB-B818-5556-A9FC47C84D30}"/>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45390" y="137546"/>
            <a:ext cx="9530482" cy="646331"/>
          </a:xfrm>
        </p:spPr>
        <p:txBody>
          <a:bodyPr/>
          <a:lstStyle/>
          <a:p>
            <a:r>
              <a:rPr lang="fr-FR" sz="2000" b="0" i="1" dirty="0"/>
              <a:t>Des annonceurs issus principalement de 3 secteurs d’activité, </a:t>
            </a:r>
            <a:br>
              <a:rPr lang="fr-FR" sz="2000" b="0" i="1" dirty="0"/>
            </a:br>
            <a:r>
              <a:rPr lang="fr-FR" sz="2000" b="0" i="1" dirty="0"/>
              <a:t>travaillant dans des moyennes voire grosses structures pour la plupart.</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0" y="969054"/>
            <a:ext cx="3684896" cy="338554"/>
          </a:xfrm>
          <a:prstGeom prst="rect">
            <a:avLst/>
          </a:prstGeom>
          <a:solidFill>
            <a:srgbClr val="948B86"/>
          </a:solidFill>
        </p:spPr>
        <p:txBody>
          <a:bodyPr wrap="square" rtlCol="0">
            <a:spAutoFit/>
          </a:bodyPr>
          <a:lstStyle/>
          <a:p>
            <a:pPr algn="ctr"/>
            <a:r>
              <a:rPr lang="fr-FR" sz="1600" i="1" cap="small" dirty="0">
                <a:solidFill>
                  <a:schemeClr val="bg1"/>
                </a:solidFill>
                <a:latin typeface="Helvetica Neue UltraLight"/>
              </a:rPr>
              <a:t>Secteur d’activité</a:t>
            </a:r>
          </a:p>
        </p:txBody>
      </p:sp>
      <p:pic>
        <p:nvPicPr>
          <p:cNvPr id="22" name="Image 21">
            <a:extLst>
              <a:ext uri="{FF2B5EF4-FFF2-40B4-BE49-F238E27FC236}">
                <a16:creationId xmlns:a16="http://schemas.microsoft.com/office/drawing/2014/main" id="{7692C4D9-1FE5-968B-731D-FEA37F4E539A}"/>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3" name="ZoneTexte 2">
            <a:extLst>
              <a:ext uri="{FF2B5EF4-FFF2-40B4-BE49-F238E27FC236}">
                <a16:creationId xmlns:a16="http://schemas.microsoft.com/office/drawing/2014/main" id="{AC5F5836-206F-6484-2C33-FA09C8178906}"/>
              </a:ext>
            </a:extLst>
          </p:cNvPr>
          <p:cNvSpPr txBox="1"/>
          <p:nvPr/>
        </p:nvSpPr>
        <p:spPr>
          <a:xfrm>
            <a:off x="0" y="6550222"/>
            <a:ext cx="5294121" cy="338554"/>
          </a:xfrm>
          <a:prstGeom prst="rect">
            <a:avLst/>
          </a:prstGeom>
          <a:noFill/>
        </p:spPr>
        <p:txBody>
          <a:bodyPr wrap="square">
            <a:spAutoFit/>
          </a:bodyPr>
          <a:lstStyle/>
          <a:p>
            <a:r>
              <a:rPr lang="fr-FR" sz="800" i="1" dirty="0">
                <a:solidFill>
                  <a:srgbClr val="948B86"/>
                </a:solidFill>
                <a:latin typeface="Helvetica Neue UltraLight"/>
              </a:rPr>
              <a:t>QF12 Quel est votre secteur d’activité ?</a:t>
            </a:r>
          </a:p>
          <a:p>
            <a:r>
              <a:rPr lang="fr-FR" sz="800" i="1" dirty="0">
                <a:solidFill>
                  <a:srgbClr val="948B86"/>
                </a:solidFill>
                <a:latin typeface="Helvetica Neue UltraLight"/>
              </a:rPr>
              <a:t>Base = Annonceurs – Une seule réponse possible – 214 répondants</a:t>
            </a:r>
          </a:p>
        </p:txBody>
      </p:sp>
      <p:graphicFrame>
        <p:nvGraphicFramePr>
          <p:cNvPr id="21" name="Graphique 20">
            <a:extLst>
              <a:ext uri="{FF2B5EF4-FFF2-40B4-BE49-F238E27FC236}">
                <a16:creationId xmlns:a16="http://schemas.microsoft.com/office/drawing/2014/main" id="{7A0AADBF-054E-2689-2066-045C39D43373}"/>
              </a:ext>
            </a:extLst>
          </p:cNvPr>
          <p:cNvGraphicFramePr/>
          <p:nvPr>
            <p:extLst>
              <p:ext uri="{D42A27DB-BD31-4B8C-83A1-F6EECF244321}">
                <p14:modId xmlns:p14="http://schemas.microsoft.com/office/powerpoint/2010/main" val="1154441373"/>
              </p:ext>
            </p:extLst>
          </p:nvPr>
        </p:nvGraphicFramePr>
        <p:xfrm>
          <a:off x="7184931" y="1989847"/>
          <a:ext cx="5007096" cy="4575639"/>
        </p:xfrm>
        <a:graphic>
          <a:graphicData uri="http://schemas.openxmlformats.org/drawingml/2006/chart">
            <c:chart xmlns:c="http://schemas.openxmlformats.org/drawingml/2006/chart" xmlns:r="http://schemas.openxmlformats.org/officeDocument/2006/relationships" r:id="rId4"/>
          </a:graphicData>
        </a:graphic>
      </p:graphicFrame>
      <p:sp>
        <p:nvSpPr>
          <p:cNvPr id="26" name="ZoneTexte 25">
            <a:extLst>
              <a:ext uri="{FF2B5EF4-FFF2-40B4-BE49-F238E27FC236}">
                <a16:creationId xmlns:a16="http://schemas.microsoft.com/office/drawing/2014/main" id="{1CAE0082-07E1-5D75-1877-05E27C6244DB}"/>
              </a:ext>
            </a:extLst>
          </p:cNvPr>
          <p:cNvSpPr txBox="1"/>
          <p:nvPr/>
        </p:nvSpPr>
        <p:spPr>
          <a:xfrm>
            <a:off x="7751247" y="1012942"/>
            <a:ext cx="2624624" cy="338554"/>
          </a:xfrm>
          <a:prstGeom prst="rect">
            <a:avLst/>
          </a:prstGeom>
          <a:solidFill>
            <a:srgbClr val="948B86"/>
          </a:solidFill>
        </p:spPr>
        <p:txBody>
          <a:bodyPr wrap="square" rtlCol="0">
            <a:spAutoFit/>
          </a:bodyPr>
          <a:lstStyle/>
          <a:p>
            <a:pPr algn="ctr"/>
            <a:r>
              <a:rPr lang="fr-FR" sz="1600" i="1" cap="small" dirty="0">
                <a:solidFill>
                  <a:schemeClr val="bg1"/>
                </a:solidFill>
                <a:latin typeface="Helvetica Neue UltraLight"/>
              </a:rPr>
              <a:t>TAILLE</a:t>
            </a:r>
          </a:p>
        </p:txBody>
      </p:sp>
      <p:sp>
        <p:nvSpPr>
          <p:cNvPr id="13" name="ZoneTexte 12">
            <a:extLst>
              <a:ext uri="{FF2B5EF4-FFF2-40B4-BE49-F238E27FC236}">
                <a16:creationId xmlns:a16="http://schemas.microsoft.com/office/drawing/2014/main" id="{346B7A1A-2B33-4301-8171-A91FBC9A9813}"/>
              </a:ext>
            </a:extLst>
          </p:cNvPr>
          <p:cNvSpPr txBox="1"/>
          <p:nvPr/>
        </p:nvSpPr>
        <p:spPr>
          <a:xfrm>
            <a:off x="5929736" y="6510131"/>
            <a:ext cx="4766367" cy="338554"/>
          </a:xfrm>
          <a:prstGeom prst="rect">
            <a:avLst/>
          </a:prstGeom>
          <a:noFill/>
        </p:spPr>
        <p:txBody>
          <a:bodyPr wrap="square">
            <a:spAutoFit/>
          </a:bodyPr>
          <a:lstStyle/>
          <a:p>
            <a:r>
              <a:rPr lang="fr-FR" sz="800" i="1" dirty="0">
                <a:solidFill>
                  <a:srgbClr val="948B86"/>
                </a:solidFill>
                <a:latin typeface="Helvetica Neue UltraLight"/>
              </a:rPr>
              <a:t>QF8_Quel est l’effectif de votre entreprise / collectivité ? (vous y compris)</a:t>
            </a:r>
          </a:p>
          <a:p>
            <a:r>
              <a:rPr lang="fr-FR" sz="800" i="1" dirty="0">
                <a:solidFill>
                  <a:srgbClr val="948B86"/>
                </a:solidFill>
                <a:latin typeface="Helvetica Neue UltraLight"/>
              </a:rPr>
              <a:t>Base = Prestataires indépendants – Une seule réponse possible – 214 répondants</a:t>
            </a:r>
          </a:p>
        </p:txBody>
      </p:sp>
      <p:sp>
        <p:nvSpPr>
          <p:cNvPr id="5" name="Titre 5">
            <a:extLst>
              <a:ext uri="{FF2B5EF4-FFF2-40B4-BE49-F238E27FC236}">
                <a16:creationId xmlns:a16="http://schemas.microsoft.com/office/drawing/2014/main" id="{C9301584-98BC-B00D-98C1-17E28A739464}"/>
              </a:ext>
            </a:extLst>
          </p:cNvPr>
          <p:cNvSpPr txBox="1">
            <a:spLocks/>
          </p:cNvSpPr>
          <p:nvPr/>
        </p:nvSpPr>
        <p:spPr>
          <a:xfrm>
            <a:off x="5871008" y="1786714"/>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Gironde (19%)</a:t>
            </a:r>
          </a:p>
        </p:txBody>
      </p:sp>
      <p:sp>
        <p:nvSpPr>
          <p:cNvPr id="6" name="ZoneTexte 5">
            <a:extLst>
              <a:ext uri="{FF2B5EF4-FFF2-40B4-BE49-F238E27FC236}">
                <a16:creationId xmlns:a16="http://schemas.microsoft.com/office/drawing/2014/main" id="{7D295E49-997C-62AB-110C-A90E39D56E70}"/>
              </a:ext>
            </a:extLst>
          </p:cNvPr>
          <p:cNvSpPr txBox="1"/>
          <p:nvPr/>
        </p:nvSpPr>
        <p:spPr>
          <a:xfrm>
            <a:off x="5622814" y="168781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7" name="Titre 5">
            <a:extLst>
              <a:ext uri="{FF2B5EF4-FFF2-40B4-BE49-F238E27FC236}">
                <a16:creationId xmlns:a16="http://schemas.microsoft.com/office/drawing/2014/main" id="{E95250B3-8E07-0C64-DE4A-1616B90FCAC6}"/>
              </a:ext>
            </a:extLst>
          </p:cNvPr>
          <p:cNvSpPr txBox="1">
            <a:spLocks/>
          </p:cNvSpPr>
          <p:nvPr/>
        </p:nvSpPr>
        <p:spPr>
          <a:xfrm>
            <a:off x="5964893" y="1564434"/>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(35%)</a:t>
            </a:r>
          </a:p>
        </p:txBody>
      </p:sp>
      <p:sp>
        <p:nvSpPr>
          <p:cNvPr id="8" name="ZoneTexte 7">
            <a:extLst>
              <a:ext uri="{FF2B5EF4-FFF2-40B4-BE49-F238E27FC236}">
                <a16:creationId xmlns:a16="http://schemas.microsoft.com/office/drawing/2014/main" id="{8EFCBDE3-7BDA-30A1-49C7-14DF7CF9237F}"/>
              </a:ext>
            </a:extLst>
          </p:cNvPr>
          <p:cNvSpPr txBox="1"/>
          <p:nvPr/>
        </p:nvSpPr>
        <p:spPr>
          <a:xfrm>
            <a:off x="5716699" y="146553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9" name="Titre 5">
            <a:extLst>
              <a:ext uri="{FF2B5EF4-FFF2-40B4-BE49-F238E27FC236}">
                <a16:creationId xmlns:a16="http://schemas.microsoft.com/office/drawing/2014/main" id="{EAE46B2B-E385-5A3F-921F-2B6B1E637536}"/>
              </a:ext>
            </a:extLst>
          </p:cNvPr>
          <p:cNvSpPr txBox="1">
            <a:spLocks/>
          </p:cNvSpPr>
          <p:nvPr/>
        </p:nvSpPr>
        <p:spPr>
          <a:xfrm>
            <a:off x="5537151" y="1995711"/>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250 salariés (14%)</a:t>
            </a:r>
          </a:p>
        </p:txBody>
      </p:sp>
      <p:sp>
        <p:nvSpPr>
          <p:cNvPr id="10" name="ZoneTexte 9">
            <a:extLst>
              <a:ext uri="{FF2B5EF4-FFF2-40B4-BE49-F238E27FC236}">
                <a16:creationId xmlns:a16="http://schemas.microsoft.com/office/drawing/2014/main" id="{8D37C31C-C1D4-633C-636F-C60DE3201AE8}"/>
              </a:ext>
            </a:extLst>
          </p:cNvPr>
          <p:cNvSpPr txBox="1"/>
          <p:nvPr/>
        </p:nvSpPr>
        <p:spPr>
          <a:xfrm>
            <a:off x="5283155" y="191009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pic>
        <p:nvPicPr>
          <p:cNvPr id="11" name="Picture 113">
            <a:extLst>
              <a:ext uri="{FF2B5EF4-FFF2-40B4-BE49-F238E27FC236}">
                <a16:creationId xmlns:a16="http://schemas.microsoft.com/office/drawing/2014/main" id="{8732197B-AD2C-616A-72EC-CCC44201050D}"/>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5642236">
            <a:off x="3368171" y="1686352"/>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3">
            <a:extLst>
              <a:ext uri="{FF2B5EF4-FFF2-40B4-BE49-F238E27FC236}">
                <a16:creationId xmlns:a16="http://schemas.microsoft.com/office/drawing/2014/main" id="{903ABF62-3F90-BCFF-080B-9E5BF3956B65}"/>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5642236">
            <a:off x="3365590" y="1466794"/>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e 15">
            <a:extLst>
              <a:ext uri="{FF2B5EF4-FFF2-40B4-BE49-F238E27FC236}">
                <a16:creationId xmlns:a16="http://schemas.microsoft.com/office/drawing/2014/main" id="{051581FC-4FED-479C-2219-782C1CB6C455}"/>
              </a:ext>
            </a:extLst>
          </p:cNvPr>
          <p:cNvGrpSpPr/>
          <p:nvPr/>
        </p:nvGrpSpPr>
        <p:grpSpPr>
          <a:xfrm>
            <a:off x="5502045" y="691168"/>
            <a:ext cx="1224450" cy="743634"/>
            <a:chOff x="5502045" y="691168"/>
            <a:chExt cx="1224450" cy="743634"/>
          </a:xfrm>
        </p:grpSpPr>
        <p:sp>
          <p:nvSpPr>
            <p:cNvPr id="29" name="ZoneTexte 28">
              <a:extLst>
                <a:ext uri="{FF2B5EF4-FFF2-40B4-BE49-F238E27FC236}">
                  <a16:creationId xmlns:a16="http://schemas.microsoft.com/office/drawing/2014/main" id="{CCD0D009-AEB6-E464-330B-A7B17D56AA84}"/>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4" name="Image 13">
              <a:extLst>
                <a:ext uri="{FF2B5EF4-FFF2-40B4-BE49-F238E27FC236}">
                  <a16:creationId xmlns:a16="http://schemas.microsoft.com/office/drawing/2014/main" id="{373682E6-6EB0-73AC-A8B3-62987F1A78A6}"/>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
        <p:nvSpPr>
          <p:cNvPr id="15" name="Rectangle : coins arrondis 14">
            <a:extLst>
              <a:ext uri="{FF2B5EF4-FFF2-40B4-BE49-F238E27FC236}">
                <a16:creationId xmlns:a16="http://schemas.microsoft.com/office/drawing/2014/main" id="{8B1F63C9-F0FC-829A-854E-3CBEDEF80616}"/>
              </a:ext>
            </a:extLst>
          </p:cNvPr>
          <p:cNvSpPr/>
          <p:nvPr/>
        </p:nvSpPr>
        <p:spPr>
          <a:xfrm>
            <a:off x="810883" y="1434802"/>
            <a:ext cx="6512943" cy="764042"/>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55E97900-8A8C-D4EF-7E59-1E5483A9B304}"/>
              </a:ext>
            </a:extLst>
          </p:cNvPr>
          <p:cNvSpPr/>
          <p:nvPr/>
        </p:nvSpPr>
        <p:spPr>
          <a:xfrm>
            <a:off x="7134561" y="2974840"/>
            <a:ext cx="4418747" cy="1597159"/>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itre 5">
            <a:extLst>
              <a:ext uri="{FF2B5EF4-FFF2-40B4-BE49-F238E27FC236}">
                <a16:creationId xmlns:a16="http://schemas.microsoft.com/office/drawing/2014/main" id="{373A84C3-9712-1385-D68D-2F8441FBB918}"/>
              </a:ext>
            </a:extLst>
          </p:cNvPr>
          <p:cNvSpPr txBox="1">
            <a:spLocks/>
          </p:cNvSpPr>
          <p:nvPr/>
        </p:nvSpPr>
        <p:spPr>
          <a:xfrm>
            <a:off x="10597194" y="4048123"/>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Gironde (32%)</a:t>
            </a:r>
          </a:p>
        </p:txBody>
      </p:sp>
      <p:sp>
        <p:nvSpPr>
          <p:cNvPr id="24" name="ZoneTexte 23">
            <a:extLst>
              <a:ext uri="{FF2B5EF4-FFF2-40B4-BE49-F238E27FC236}">
                <a16:creationId xmlns:a16="http://schemas.microsoft.com/office/drawing/2014/main" id="{F596874C-0402-82F6-688C-F26B9C959A50}"/>
              </a:ext>
            </a:extLst>
          </p:cNvPr>
          <p:cNvSpPr txBox="1"/>
          <p:nvPr/>
        </p:nvSpPr>
        <p:spPr>
          <a:xfrm>
            <a:off x="10349000" y="394922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0" name="ZoneTexte 19">
            <a:extLst>
              <a:ext uri="{FF2B5EF4-FFF2-40B4-BE49-F238E27FC236}">
                <a16:creationId xmlns:a16="http://schemas.microsoft.com/office/drawing/2014/main" id="{47E7ADEC-59E0-ED03-E313-44C0F9EAA3E2}"/>
              </a:ext>
            </a:extLst>
          </p:cNvPr>
          <p:cNvSpPr txBox="1"/>
          <p:nvPr/>
        </p:nvSpPr>
        <p:spPr>
          <a:xfrm>
            <a:off x="3683516" y="1774163"/>
            <a:ext cx="1372156" cy="200055"/>
          </a:xfrm>
          <a:prstGeom prst="rect">
            <a:avLst/>
          </a:prstGeom>
          <a:noFill/>
        </p:spPr>
        <p:txBody>
          <a:bodyPr wrap="square" rtlCol="0">
            <a:spAutoFit/>
          </a:bodyPr>
          <a:lstStyle/>
          <a:p>
            <a:r>
              <a:rPr lang="fr-FR" sz="700" dirty="0">
                <a:solidFill>
                  <a:schemeClr val="bg1"/>
                </a:solidFill>
                <a:latin typeface="Helvetica Neue UltraLight"/>
              </a:rPr>
              <a:t>38% 2015  ;  41% 2019</a:t>
            </a:r>
          </a:p>
        </p:txBody>
      </p:sp>
      <p:sp>
        <p:nvSpPr>
          <p:cNvPr id="27" name="ZoneTexte 26">
            <a:extLst>
              <a:ext uri="{FF2B5EF4-FFF2-40B4-BE49-F238E27FC236}">
                <a16:creationId xmlns:a16="http://schemas.microsoft.com/office/drawing/2014/main" id="{ACA5B603-9FC3-3C93-1873-74880292D54A}"/>
              </a:ext>
            </a:extLst>
          </p:cNvPr>
          <p:cNvSpPr txBox="1"/>
          <p:nvPr/>
        </p:nvSpPr>
        <p:spPr>
          <a:xfrm>
            <a:off x="3704655" y="1553824"/>
            <a:ext cx="1372156" cy="200055"/>
          </a:xfrm>
          <a:prstGeom prst="rect">
            <a:avLst/>
          </a:prstGeom>
          <a:noFill/>
        </p:spPr>
        <p:txBody>
          <a:bodyPr wrap="square" rtlCol="0">
            <a:spAutoFit/>
          </a:bodyPr>
          <a:lstStyle/>
          <a:p>
            <a:r>
              <a:rPr lang="fr-FR" sz="700" dirty="0">
                <a:solidFill>
                  <a:schemeClr val="bg1"/>
                </a:solidFill>
                <a:latin typeface="Helvetica Neue UltraLight"/>
              </a:rPr>
              <a:t>30% 2015  ;  28% 2019</a:t>
            </a:r>
          </a:p>
        </p:txBody>
      </p:sp>
    </p:spTree>
    <p:extLst>
      <p:ext uri="{BB962C8B-B14F-4D97-AF65-F5344CB8AC3E}">
        <p14:creationId xmlns:p14="http://schemas.microsoft.com/office/powerpoint/2010/main" val="309063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6E10A2-4EEB-B818-5556-A9FC47C84D30}"/>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02257" y="101246"/>
            <a:ext cx="9929002" cy="923330"/>
          </a:xfrm>
        </p:spPr>
        <p:txBody>
          <a:bodyPr vert="horz" wrap="square" lIns="91440" tIns="45720" rIns="91440" bIns="45720" rtlCol="0" anchor="ctr" anchorCtr="0">
            <a:spAutoFit/>
          </a:bodyPr>
          <a:lstStyle/>
          <a:p>
            <a:r>
              <a:rPr lang="fr-FR" sz="2000" b="0" dirty="0"/>
              <a:t>Plus d’1 prestataire sur 3 exerce en tant qu’indépendant, </a:t>
            </a:r>
            <a:br>
              <a:rPr lang="fr-FR" sz="2000" b="0" dirty="0"/>
            </a:br>
            <a:r>
              <a:rPr lang="fr-FR" sz="2000" b="0" dirty="0"/>
              <a:t>et dans plus de 9 cas sur 10 les non-indépendants exercent dans des structures &lt; 50 salariés.</a:t>
            </a:r>
          </a:p>
        </p:txBody>
      </p:sp>
      <p:pic>
        <p:nvPicPr>
          <p:cNvPr id="22" name="Image 21">
            <a:extLst>
              <a:ext uri="{FF2B5EF4-FFF2-40B4-BE49-F238E27FC236}">
                <a16:creationId xmlns:a16="http://schemas.microsoft.com/office/drawing/2014/main" id="{7692C4D9-1FE5-968B-731D-FEA37F4E539A}"/>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13" name="ZoneTexte 12">
            <a:extLst>
              <a:ext uri="{FF2B5EF4-FFF2-40B4-BE49-F238E27FC236}">
                <a16:creationId xmlns:a16="http://schemas.microsoft.com/office/drawing/2014/main" id="{869CF035-B986-8B6B-5C37-D03476A4D968}"/>
              </a:ext>
            </a:extLst>
          </p:cNvPr>
          <p:cNvSpPr txBox="1"/>
          <p:nvPr/>
        </p:nvSpPr>
        <p:spPr>
          <a:xfrm>
            <a:off x="0" y="1246887"/>
            <a:ext cx="3495270" cy="338554"/>
          </a:xfrm>
          <a:prstGeom prst="rect">
            <a:avLst/>
          </a:prstGeom>
          <a:solidFill>
            <a:srgbClr val="948B86"/>
          </a:solidFill>
        </p:spPr>
        <p:txBody>
          <a:bodyPr wrap="square" rtlCol="0">
            <a:spAutoFit/>
          </a:bodyPr>
          <a:lstStyle>
            <a:defPPr>
              <a:defRPr lang="fr-FR"/>
            </a:defPPr>
            <a:lvl1pPr>
              <a:defRPr sz="1600" i="1">
                <a:solidFill>
                  <a:schemeClr val="bg1"/>
                </a:solidFill>
                <a:latin typeface="Helvetica Neue UltraLight"/>
              </a:defRPr>
            </a:lvl1pPr>
          </a:lstStyle>
          <a:p>
            <a:pPr algn="ctr"/>
            <a:r>
              <a:rPr lang="fr-FR" dirty="0"/>
              <a:t>STATUT des indépendants</a:t>
            </a:r>
          </a:p>
        </p:txBody>
      </p:sp>
      <p:graphicFrame>
        <p:nvGraphicFramePr>
          <p:cNvPr id="14" name="Graphique 13">
            <a:extLst>
              <a:ext uri="{FF2B5EF4-FFF2-40B4-BE49-F238E27FC236}">
                <a16:creationId xmlns:a16="http://schemas.microsoft.com/office/drawing/2014/main" id="{7D69072C-9FED-DFD1-BAC5-08B5C4595BE8}"/>
              </a:ext>
            </a:extLst>
          </p:cNvPr>
          <p:cNvGraphicFramePr/>
          <p:nvPr>
            <p:extLst>
              <p:ext uri="{D42A27DB-BD31-4B8C-83A1-F6EECF244321}">
                <p14:modId xmlns:p14="http://schemas.microsoft.com/office/powerpoint/2010/main" val="2354723217"/>
              </p:ext>
            </p:extLst>
          </p:nvPr>
        </p:nvGraphicFramePr>
        <p:xfrm>
          <a:off x="723332" y="2137734"/>
          <a:ext cx="36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25" name="ZoneTexte 24">
            <a:extLst>
              <a:ext uri="{FF2B5EF4-FFF2-40B4-BE49-F238E27FC236}">
                <a16:creationId xmlns:a16="http://schemas.microsoft.com/office/drawing/2014/main" id="{EE624FB8-EC23-61AE-7153-7B6B1E381C33}"/>
              </a:ext>
            </a:extLst>
          </p:cNvPr>
          <p:cNvSpPr txBox="1"/>
          <p:nvPr/>
        </p:nvSpPr>
        <p:spPr>
          <a:xfrm>
            <a:off x="-5381" y="6584922"/>
            <a:ext cx="3500651" cy="215444"/>
          </a:xfrm>
          <a:prstGeom prst="rect">
            <a:avLst/>
          </a:prstGeom>
          <a:noFill/>
        </p:spPr>
        <p:txBody>
          <a:bodyPr wrap="square">
            <a:spAutoFit/>
          </a:bodyPr>
          <a:lstStyle/>
          <a:p>
            <a:r>
              <a:rPr lang="fr-FR" sz="800" i="1" dirty="0">
                <a:solidFill>
                  <a:srgbClr val="948B86"/>
                </a:solidFill>
                <a:latin typeface="Helvetica Neue UltraLight"/>
              </a:rPr>
              <a:t>QF10. Exercez-vous votre activité sous le statut… ?</a:t>
            </a:r>
          </a:p>
        </p:txBody>
      </p:sp>
      <p:sp>
        <p:nvSpPr>
          <p:cNvPr id="26" name="ZoneTexte 25">
            <a:extLst>
              <a:ext uri="{FF2B5EF4-FFF2-40B4-BE49-F238E27FC236}">
                <a16:creationId xmlns:a16="http://schemas.microsoft.com/office/drawing/2014/main" id="{89D8697F-C486-1220-B884-03C29CA3FD9F}"/>
              </a:ext>
            </a:extLst>
          </p:cNvPr>
          <p:cNvSpPr txBox="1"/>
          <p:nvPr/>
        </p:nvSpPr>
        <p:spPr>
          <a:xfrm>
            <a:off x="7093880" y="1246887"/>
            <a:ext cx="3442195" cy="338554"/>
          </a:xfrm>
          <a:prstGeom prst="rect">
            <a:avLst/>
          </a:prstGeom>
          <a:solidFill>
            <a:srgbClr val="948B86"/>
          </a:solidFill>
        </p:spPr>
        <p:txBody>
          <a:bodyPr wrap="square" rtlCol="0">
            <a:spAutoFit/>
          </a:bodyPr>
          <a:lstStyle/>
          <a:p>
            <a:pPr algn="ctr"/>
            <a:r>
              <a:rPr lang="fr-FR" sz="1600" i="1" dirty="0">
                <a:solidFill>
                  <a:schemeClr val="bg1"/>
                </a:solidFill>
                <a:latin typeface="Helvetica Neue UltraLight"/>
              </a:rPr>
              <a:t>TAILLE des non-indépendants</a:t>
            </a:r>
          </a:p>
        </p:txBody>
      </p:sp>
      <p:graphicFrame>
        <p:nvGraphicFramePr>
          <p:cNvPr id="27" name="Graphique 26">
            <a:extLst>
              <a:ext uri="{FF2B5EF4-FFF2-40B4-BE49-F238E27FC236}">
                <a16:creationId xmlns:a16="http://schemas.microsoft.com/office/drawing/2014/main" id="{6556528E-2563-DA92-62AF-822633DD3727}"/>
              </a:ext>
            </a:extLst>
          </p:cNvPr>
          <p:cNvGraphicFramePr/>
          <p:nvPr>
            <p:extLst>
              <p:ext uri="{D42A27DB-BD31-4B8C-83A1-F6EECF244321}">
                <p14:modId xmlns:p14="http://schemas.microsoft.com/office/powerpoint/2010/main" val="2993650839"/>
              </p:ext>
            </p:extLst>
          </p:nvPr>
        </p:nvGraphicFramePr>
        <p:xfrm>
          <a:off x="6512699" y="1960335"/>
          <a:ext cx="5007096" cy="4575639"/>
        </p:xfrm>
        <a:graphic>
          <a:graphicData uri="http://schemas.openxmlformats.org/drawingml/2006/chart">
            <c:chart xmlns:c="http://schemas.openxmlformats.org/drawingml/2006/chart" xmlns:r="http://schemas.openxmlformats.org/officeDocument/2006/relationships" r:id="rId4"/>
          </a:graphicData>
        </a:graphic>
      </p:graphicFrame>
      <p:sp>
        <p:nvSpPr>
          <p:cNvPr id="28" name="ZoneTexte 27">
            <a:extLst>
              <a:ext uri="{FF2B5EF4-FFF2-40B4-BE49-F238E27FC236}">
                <a16:creationId xmlns:a16="http://schemas.microsoft.com/office/drawing/2014/main" id="{C8A9CF74-7702-F08B-7707-5300211BE590}"/>
              </a:ext>
            </a:extLst>
          </p:cNvPr>
          <p:cNvSpPr txBox="1"/>
          <p:nvPr/>
        </p:nvSpPr>
        <p:spPr>
          <a:xfrm>
            <a:off x="6331788" y="6550223"/>
            <a:ext cx="4399472" cy="338554"/>
          </a:xfrm>
          <a:prstGeom prst="rect">
            <a:avLst/>
          </a:prstGeom>
          <a:noFill/>
        </p:spPr>
        <p:txBody>
          <a:bodyPr wrap="square">
            <a:spAutoFit/>
          </a:bodyPr>
          <a:lstStyle/>
          <a:p>
            <a:r>
              <a:rPr lang="fr-FR" sz="800" i="1" dirty="0">
                <a:solidFill>
                  <a:srgbClr val="948B86"/>
                </a:solidFill>
                <a:latin typeface="Helvetica Neue UltraLight"/>
              </a:rPr>
              <a:t>QF9. Quel est l’effectif de votre agence ? (vous y compris) </a:t>
            </a:r>
          </a:p>
          <a:p>
            <a:r>
              <a:rPr lang="fr-FR" sz="800" i="1" dirty="0">
                <a:solidFill>
                  <a:srgbClr val="948B86"/>
                </a:solidFill>
                <a:latin typeface="Helvetica Neue UltraLight"/>
              </a:rPr>
              <a:t>Base = prestataires + non indépendant = 82 répondants </a:t>
            </a:r>
          </a:p>
        </p:txBody>
      </p:sp>
      <p:grpSp>
        <p:nvGrpSpPr>
          <p:cNvPr id="8" name="Groupe 7">
            <a:extLst>
              <a:ext uri="{FF2B5EF4-FFF2-40B4-BE49-F238E27FC236}">
                <a16:creationId xmlns:a16="http://schemas.microsoft.com/office/drawing/2014/main" id="{75894EA3-E162-D74C-275B-1F7005B22C2F}"/>
              </a:ext>
            </a:extLst>
          </p:cNvPr>
          <p:cNvGrpSpPr/>
          <p:nvPr/>
        </p:nvGrpSpPr>
        <p:grpSpPr>
          <a:xfrm>
            <a:off x="4871550" y="1059917"/>
            <a:ext cx="1224450" cy="854645"/>
            <a:chOff x="4871550" y="1059917"/>
            <a:chExt cx="1224450" cy="854645"/>
          </a:xfrm>
        </p:grpSpPr>
        <p:sp>
          <p:nvSpPr>
            <p:cNvPr id="6" name="ZoneTexte 5">
              <a:extLst>
                <a:ext uri="{FF2B5EF4-FFF2-40B4-BE49-F238E27FC236}">
                  <a16:creationId xmlns:a16="http://schemas.microsoft.com/office/drawing/2014/main" id="{2843FF1E-899B-73F8-BCE6-BCCE5895C2E1}"/>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7" name="Image 6">
              <a:extLst>
                <a:ext uri="{FF2B5EF4-FFF2-40B4-BE49-F238E27FC236}">
                  <a16:creationId xmlns:a16="http://schemas.microsoft.com/office/drawing/2014/main" id="{7E5D83C1-99A0-4219-542F-DDD0F671E244}"/>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
        <p:nvSpPr>
          <p:cNvPr id="3" name="Rectangle à coins arrondis 5">
            <a:extLst>
              <a:ext uri="{FF2B5EF4-FFF2-40B4-BE49-F238E27FC236}">
                <a16:creationId xmlns:a16="http://schemas.microsoft.com/office/drawing/2014/main" id="{02FD2B15-23E4-A13F-E76F-970207C99574}"/>
              </a:ext>
            </a:extLst>
          </p:cNvPr>
          <p:cNvSpPr/>
          <p:nvPr/>
        </p:nvSpPr>
        <p:spPr>
          <a:xfrm>
            <a:off x="10473160" y="2627322"/>
            <a:ext cx="1338249" cy="646986"/>
          </a:xfrm>
          <a:prstGeom prst="roundRect">
            <a:avLst/>
          </a:prstGeom>
          <a:solidFill>
            <a:srgbClr val="00B0F0"/>
          </a:solidFill>
          <a:ln>
            <a:noFill/>
          </a:ln>
        </p:spPr>
        <p:txBody>
          <a:bodyPr wrap="square" rtlCol="0" anchor="ctr">
            <a:spAutoFit/>
          </a:bodyPr>
          <a:lstStyle/>
          <a:p>
            <a:pPr algn="ctr"/>
            <a:r>
              <a:rPr lang="fr-FR" sz="1600" i="0" dirty="0">
                <a:solidFill>
                  <a:schemeClr val="bg1"/>
                </a:solidFill>
              </a:rPr>
              <a:t>94% </a:t>
            </a:r>
          </a:p>
          <a:p>
            <a:pPr algn="ctr"/>
            <a:r>
              <a:rPr lang="fr-FR" sz="1600" i="0" dirty="0">
                <a:solidFill>
                  <a:schemeClr val="bg1"/>
                </a:solidFill>
              </a:rPr>
              <a:t>&lt; 50 salariés</a:t>
            </a:r>
          </a:p>
        </p:txBody>
      </p:sp>
      <p:sp>
        <p:nvSpPr>
          <p:cNvPr id="4" name="Rectangle : coins arrondis 3">
            <a:extLst>
              <a:ext uri="{FF2B5EF4-FFF2-40B4-BE49-F238E27FC236}">
                <a16:creationId xmlns:a16="http://schemas.microsoft.com/office/drawing/2014/main" id="{815B6EFC-A76E-8B38-D8CE-85420F42F2A0}"/>
              </a:ext>
            </a:extLst>
          </p:cNvPr>
          <p:cNvSpPr/>
          <p:nvPr/>
        </p:nvSpPr>
        <p:spPr>
          <a:xfrm>
            <a:off x="6675010" y="2182700"/>
            <a:ext cx="4056249" cy="1944000"/>
          </a:xfrm>
          <a:prstGeom prst="roundRect">
            <a:avLst/>
          </a:prstGeom>
          <a:ln w="12700">
            <a:solidFill>
              <a:srgbClr val="00B0F0"/>
            </a:solidFill>
          </a:ln>
        </p:spPr>
        <p:txBody>
          <a:bodyPr wrap="square" rtlCol="0" anchor="ctr">
            <a:spAutoFit/>
          </a:bodyPr>
          <a:lstStyle/>
          <a:p>
            <a:pPr algn="ctr"/>
            <a:endParaRPr lang="fr-FR" sz="1400" i="0" dirty="0"/>
          </a:p>
        </p:txBody>
      </p:sp>
    </p:spTree>
    <p:extLst>
      <p:ext uri="{BB962C8B-B14F-4D97-AF65-F5344CB8AC3E}">
        <p14:creationId xmlns:p14="http://schemas.microsoft.com/office/powerpoint/2010/main" val="179836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64D5373-CF9C-823A-603B-FD8E8EE74D6D}"/>
              </a:ext>
            </a:extLst>
          </p:cNvPr>
          <p:cNvSpPr>
            <a:spLocks noGrp="1"/>
          </p:cNvSpPr>
          <p:nvPr>
            <p:ph type="title"/>
          </p:nvPr>
        </p:nvSpPr>
        <p:spPr>
          <a:xfrm>
            <a:off x="809859" y="171817"/>
            <a:ext cx="6320482" cy="757130"/>
          </a:xfrm>
        </p:spPr>
        <p:txBody>
          <a:bodyPr/>
          <a:lstStyle/>
          <a:p>
            <a:r>
              <a:rPr lang="fr-FR" sz="4800" b="1" cap="small" dirty="0"/>
              <a:t>Sommaire</a:t>
            </a:r>
          </a:p>
        </p:txBody>
      </p:sp>
      <p:sp>
        <p:nvSpPr>
          <p:cNvPr id="2" name="Rectangle 1">
            <a:extLst>
              <a:ext uri="{FF2B5EF4-FFF2-40B4-BE49-F238E27FC236}">
                <a16:creationId xmlns:a16="http://schemas.microsoft.com/office/drawing/2014/main" id="{BB6CDED2-2B8C-A3B6-118E-1A9EDDA8F314}"/>
              </a:ext>
            </a:extLst>
          </p:cNvPr>
          <p:cNvSpPr/>
          <p:nvPr/>
        </p:nvSpPr>
        <p:spPr>
          <a:xfrm>
            <a:off x="846756" y="1452291"/>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Fiche signalétique de l’étude</a:t>
            </a:r>
          </a:p>
        </p:txBody>
      </p:sp>
      <p:sp>
        <p:nvSpPr>
          <p:cNvPr id="3" name="ZoneTexte 10">
            <a:extLst>
              <a:ext uri="{FF2B5EF4-FFF2-40B4-BE49-F238E27FC236}">
                <a16:creationId xmlns:a16="http://schemas.microsoft.com/office/drawing/2014/main" id="{70629733-CDCD-E130-FDA2-192A14FD0077}"/>
              </a:ext>
            </a:extLst>
          </p:cNvPr>
          <p:cNvSpPr txBox="1">
            <a:spLocks noChangeArrowheads="1"/>
          </p:cNvSpPr>
          <p:nvPr/>
        </p:nvSpPr>
        <p:spPr bwMode="auto">
          <a:xfrm>
            <a:off x="846757" y="1074646"/>
            <a:ext cx="3228342" cy="266676"/>
          </a:xfrm>
          <a:prstGeom prst="rect">
            <a:avLst/>
          </a:prstGeom>
          <a:solidFill>
            <a:srgbClr val="009DE0"/>
          </a:solidFill>
          <a:ln w="9525">
            <a:noFill/>
            <a:miter lim="800000"/>
            <a:headEnd/>
            <a:tailEnd/>
          </a:ln>
        </p:spPr>
        <p:txBody>
          <a:bodyPr wrap="square" lIns="0" tIns="0" rIns="0" bIns="0">
            <a:prstTxWarp prst="textNoShape">
              <a:avLst/>
            </a:prstTxWarp>
            <a:spAutoFit/>
          </a:bodyPr>
          <a:lstStyle>
            <a:defPPr>
              <a:defRPr lang="fr-FR"/>
            </a:defPPr>
            <a:lvl1pPr>
              <a:spcAft>
                <a:spcPts val="800"/>
              </a:spcAft>
              <a:defRPr sz="1733" b="1" i="1" cap="small">
                <a:solidFill>
                  <a:schemeClr val="bg1"/>
                </a:solidFill>
                <a:latin typeface="Helvetica Neue UltraLight"/>
                <a:cs typeface="Calibri" pitchFamily="-102" charset="0"/>
              </a:defRPr>
            </a:lvl1pPr>
          </a:lstStyle>
          <a:p>
            <a:r>
              <a:rPr lang="fr-FR" dirty="0"/>
              <a:t>Présentation de l’étude</a:t>
            </a:r>
          </a:p>
        </p:txBody>
      </p:sp>
      <p:sp>
        <p:nvSpPr>
          <p:cNvPr id="5" name="ZoneTexte 10">
            <a:extLst>
              <a:ext uri="{FF2B5EF4-FFF2-40B4-BE49-F238E27FC236}">
                <a16:creationId xmlns:a16="http://schemas.microsoft.com/office/drawing/2014/main" id="{342443EB-C59C-F358-4A17-1516D056D641}"/>
              </a:ext>
            </a:extLst>
          </p:cNvPr>
          <p:cNvSpPr txBox="1">
            <a:spLocks noChangeArrowheads="1"/>
          </p:cNvSpPr>
          <p:nvPr/>
        </p:nvSpPr>
        <p:spPr bwMode="auto">
          <a:xfrm>
            <a:off x="846757" y="3182258"/>
            <a:ext cx="3228341" cy="266676"/>
          </a:xfrm>
          <a:prstGeom prst="rect">
            <a:avLst/>
          </a:prstGeom>
          <a:solidFill>
            <a:srgbClr val="009DE0"/>
          </a:solidFill>
          <a:ln w="9525">
            <a:noFill/>
            <a:miter lim="800000"/>
            <a:headEnd/>
            <a:tailEnd/>
          </a:ln>
        </p:spPr>
        <p:txBody>
          <a:bodyPr wrap="square" lIns="0" tIns="0" rIns="0" bIns="0">
            <a:prstTxWarp prst="textNoShape">
              <a:avLst/>
            </a:prstTxWarp>
            <a:spAutoFit/>
          </a:bodyPr>
          <a:lstStyle/>
          <a:p>
            <a:pPr>
              <a:spcAft>
                <a:spcPts val="800"/>
              </a:spcAft>
            </a:pPr>
            <a:r>
              <a:rPr lang="fr-FR" sz="1733" b="1" i="1" cap="small" dirty="0">
                <a:solidFill>
                  <a:schemeClr val="bg1"/>
                </a:solidFill>
                <a:latin typeface="Helvetica Neue UltraLight"/>
                <a:ea typeface="Calibri" pitchFamily="-102" charset="0"/>
                <a:cs typeface="Calibri" pitchFamily="-102" charset="0"/>
              </a:rPr>
              <a:t>Résultats détaillés</a:t>
            </a:r>
          </a:p>
        </p:txBody>
      </p:sp>
      <p:sp>
        <p:nvSpPr>
          <p:cNvPr id="7" name="Rectangle 6">
            <a:extLst>
              <a:ext uri="{FF2B5EF4-FFF2-40B4-BE49-F238E27FC236}">
                <a16:creationId xmlns:a16="http://schemas.microsoft.com/office/drawing/2014/main" id="{D9745FF1-FACC-701E-39A3-5F65B887164D}"/>
              </a:ext>
            </a:extLst>
          </p:cNvPr>
          <p:cNvSpPr/>
          <p:nvPr/>
        </p:nvSpPr>
        <p:spPr>
          <a:xfrm>
            <a:off x="829404" y="3780383"/>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Données clés caractéristiques et chiffre d’affaires</a:t>
            </a:r>
          </a:p>
        </p:txBody>
      </p:sp>
      <p:sp>
        <p:nvSpPr>
          <p:cNvPr id="8" name="Rectangle 7">
            <a:extLst>
              <a:ext uri="{FF2B5EF4-FFF2-40B4-BE49-F238E27FC236}">
                <a16:creationId xmlns:a16="http://schemas.microsoft.com/office/drawing/2014/main" id="{5E4BED54-E29E-CBC4-2C0A-8F17AB21220A}"/>
              </a:ext>
            </a:extLst>
          </p:cNvPr>
          <p:cNvSpPr/>
          <p:nvPr/>
        </p:nvSpPr>
        <p:spPr>
          <a:xfrm>
            <a:off x="829404" y="4077962"/>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Le profil des communicants</a:t>
            </a:r>
          </a:p>
        </p:txBody>
      </p:sp>
      <p:sp>
        <p:nvSpPr>
          <p:cNvPr id="10" name="Rectangle 9">
            <a:extLst>
              <a:ext uri="{FF2B5EF4-FFF2-40B4-BE49-F238E27FC236}">
                <a16:creationId xmlns:a16="http://schemas.microsoft.com/office/drawing/2014/main" id="{AD326518-8CE4-6A36-D8E2-2EDA23420EA8}"/>
              </a:ext>
            </a:extLst>
          </p:cNvPr>
          <p:cNvSpPr/>
          <p:nvPr/>
        </p:nvSpPr>
        <p:spPr>
          <a:xfrm>
            <a:off x="829404" y="5332705"/>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L’offre des prestataires</a:t>
            </a:r>
          </a:p>
        </p:txBody>
      </p:sp>
      <p:sp>
        <p:nvSpPr>
          <p:cNvPr id="11" name="ZoneTexte 10">
            <a:extLst>
              <a:ext uri="{FF2B5EF4-FFF2-40B4-BE49-F238E27FC236}">
                <a16:creationId xmlns:a16="http://schemas.microsoft.com/office/drawing/2014/main" id="{8AD217DB-2637-E61E-13B8-032F7D798100}"/>
              </a:ext>
            </a:extLst>
          </p:cNvPr>
          <p:cNvSpPr txBox="1"/>
          <p:nvPr/>
        </p:nvSpPr>
        <p:spPr>
          <a:xfrm>
            <a:off x="6328687" y="1452291"/>
            <a:ext cx="527709" cy="338554"/>
          </a:xfrm>
          <a:prstGeom prst="rect">
            <a:avLst/>
          </a:prstGeom>
          <a:noFill/>
        </p:spPr>
        <p:txBody>
          <a:bodyPr wrap="none" rtlCol="0">
            <a:spAutoFit/>
          </a:bodyPr>
          <a:lstStyle/>
          <a:p>
            <a:r>
              <a:rPr lang="fr-FR" sz="1600" dirty="0">
                <a:solidFill>
                  <a:srgbClr val="948B86"/>
                </a:solidFill>
                <a:latin typeface="Helvetica Neue UltraLight"/>
              </a:rPr>
              <a:t>p.3 </a:t>
            </a:r>
          </a:p>
        </p:txBody>
      </p:sp>
      <p:sp>
        <p:nvSpPr>
          <p:cNvPr id="13" name="ZoneTexte 12">
            <a:extLst>
              <a:ext uri="{FF2B5EF4-FFF2-40B4-BE49-F238E27FC236}">
                <a16:creationId xmlns:a16="http://schemas.microsoft.com/office/drawing/2014/main" id="{AB5C1347-D102-7958-F895-15274284EADA}"/>
              </a:ext>
            </a:extLst>
          </p:cNvPr>
          <p:cNvSpPr txBox="1"/>
          <p:nvPr/>
        </p:nvSpPr>
        <p:spPr>
          <a:xfrm>
            <a:off x="6328687" y="3780383"/>
            <a:ext cx="641522" cy="338554"/>
          </a:xfrm>
          <a:prstGeom prst="rect">
            <a:avLst/>
          </a:prstGeom>
          <a:noFill/>
        </p:spPr>
        <p:txBody>
          <a:bodyPr wrap="none" rtlCol="0">
            <a:spAutoFit/>
          </a:bodyPr>
          <a:lstStyle/>
          <a:p>
            <a:r>
              <a:rPr lang="fr-FR" sz="1600" dirty="0">
                <a:solidFill>
                  <a:srgbClr val="948B86"/>
                </a:solidFill>
                <a:latin typeface="Helvetica Neue UltraLight"/>
              </a:rPr>
              <a:t>p.17 </a:t>
            </a:r>
          </a:p>
        </p:txBody>
      </p:sp>
      <p:sp>
        <p:nvSpPr>
          <p:cNvPr id="14" name="ZoneTexte 13">
            <a:extLst>
              <a:ext uri="{FF2B5EF4-FFF2-40B4-BE49-F238E27FC236}">
                <a16:creationId xmlns:a16="http://schemas.microsoft.com/office/drawing/2014/main" id="{119F01F1-73EE-0E7F-9897-AC5586E0BCAF}"/>
              </a:ext>
            </a:extLst>
          </p:cNvPr>
          <p:cNvSpPr txBox="1"/>
          <p:nvPr/>
        </p:nvSpPr>
        <p:spPr>
          <a:xfrm>
            <a:off x="6328687" y="4052084"/>
            <a:ext cx="641522" cy="338554"/>
          </a:xfrm>
          <a:prstGeom prst="rect">
            <a:avLst/>
          </a:prstGeom>
          <a:noFill/>
        </p:spPr>
        <p:txBody>
          <a:bodyPr wrap="none" rtlCol="0">
            <a:spAutoFit/>
          </a:bodyPr>
          <a:lstStyle/>
          <a:p>
            <a:r>
              <a:rPr lang="fr-FR" sz="1600" dirty="0">
                <a:solidFill>
                  <a:srgbClr val="948B86"/>
                </a:solidFill>
                <a:latin typeface="Helvetica Neue UltraLight"/>
              </a:rPr>
              <a:t>p.22 </a:t>
            </a:r>
          </a:p>
        </p:txBody>
      </p:sp>
      <p:sp>
        <p:nvSpPr>
          <p:cNvPr id="15" name="ZoneTexte 14">
            <a:extLst>
              <a:ext uri="{FF2B5EF4-FFF2-40B4-BE49-F238E27FC236}">
                <a16:creationId xmlns:a16="http://schemas.microsoft.com/office/drawing/2014/main" id="{FFFBAFFB-564F-CEA4-7C2D-37094DE8CF6B}"/>
              </a:ext>
            </a:extLst>
          </p:cNvPr>
          <p:cNvSpPr txBox="1"/>
          <p:nvPr/>
        </p:nvSpPr>
        <p:spPr>
          <a:xfrm>
            <a:off x="6328687" y="1794544"/>
            <a:ext cx="527709" cy="338554"/>
          </a:xfrm>
          <a:prstGeom prst="rect">
            <a:avLst/>
          </a:prstGeom>
          <a:noFill/>
        </p:spPr>
        <p:txBody>
          <a:bodyPr wrap="none" rtlCol="0">
            <a:spAutoFit/>
          </a:bodyPr>
          <a:lstStyle/>
          <a:p>
            <a:r>
              <a:rPr lang="fr-FR" sz="1600" dirty="0">
                <a:solidFill>
                  <a:srgbClr val="948B86"/>
                </a:solidFill>
                <a:latin typeface="Helvetica Neue UltraLight"/>
              </a:rPr>
              <a:t>p.4 </a:t>
            </a:r>
          </a:p>
        </p:txBody>
      </p:sp>
      <p:sp>
        <p:nvSpPr>
          <p:cNvPr id="16" name="ZoneTexte 15">
            <a:extLst>
              <a:ext uri="{FF2B5EF4-FFF2-40B4-BE49-F238E27FC236}">
                <a16:creationId xmlns:a16="http://schemas.microsoft.com/office/drawing/2014/main" id="{A3B49EE6-2ED6-1A9A-DB0D-A40E5052C123}"/>
              </a:ext>
            </a:extLst>
          </p:cNvPr>
          <p:cNvSpPr txBox="1"/>
          <p:nvPr/>
        </p:nvSpPr>
        <p:spPr>
          <a:xfrm>
            <a:off x="6328686" y="5332705"/>
            <a:ext cx="641521" cy="338554"/>
          </a:xfrm>
          <a:prstGeom prst="rect">
            <a:avLst/>
          </a:prstGeom>
          <a:noFill/>
        </p:spPr>
        <p:txBody>
          <a:bodyPr wrap="square" rtlCol="0">
            <a:spAutoFit/>
          </a:bodyPr>
          <a:lstStyle/>
          <a:p>
            <a:r>
              <a:rPr lang="fr-FR" sz="1600" dirty="0">
                <a:solidFill>
                  <a:srgbClr val="948B86"/>
                </a:solidFill>
                <a:latin typeface="Helvetica Neue UltraLight"/>
              </a:rPr>
              <a:t>p.46 </a:t>
            </a:r>
          </a:p>
        </p:txBody>
      </p:sp>
      <p:sp>
        <p:nvSpPr>
          <p:cNvPr id="17" name="Rectangle 16">
            <a:extLst>
              <a:ext uri="{FF2B5EF4-FFF2-40B4-BE49-F238E27FC236}">
                <a16:creationId xmlns:a16="http://schemas.microsoft.com/office/drawing/2014/main" id="{01AB5EC0-6CCA-353F-53AE-4F77E6DBA882}"/>
              </a:ext>
            </a:extLst>
          </p:cNvPr>
          <p:cNvSpPr/>
          <p:nvPr/>
        </p:nvSpPr>
        <p:spPr>
          <a:xfrm>
            <a:off x="846756" y="2070862"/>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Profil de l’échantillon</a:t>
            </a:r>
          </a:p>
        </p:txBody>
      </p:sp>
      <p:sp>
        <p:nvSpPr>
          <p:cNvPr id="18" name="Rectangle 17">
            <a:extLst>
              <a:ext uri="{FF2B5EF4-FFF2-40B4-BE49-F238E27FC236}">
                <a16:creationId xmlns:a16="http://schemas.microsoft.com/office/drawing/2014/main" id="{465E4172-6330-5BE0-A482-C67F6BF2E4FC}"/>
              </a:ext>
            </a:extLst>
          </p:cNvPr>
          <p:cNvSpPr/>
          <p:nvPr/>
        </p:nvSpPr>
        <p:spPr>
          <a:xfrm>
            <a:off x="829404" y="5969628"/>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Perspectives et tendance du métier</a:t>
            </a:r>
          </a:p>
        </p:txBody>
      </p:sp>
      <p:sp>
        <p:nvSpPr>
          <p:cNvPr id="19" name="Rectangle 18">
            <a:extLst>
              <a:ext uri="{FF2B5EF4-FFF2-40B4-BE49-F238E27FC236}">
                <a16:creationId xmlns:a16="http://schemas.microsoft.com/office/drawing/2014/main" id="{47C29386-A574-605C-0993-AB1DBC35B9BE}"/>
              </a:ext>
            </a:extLst>
          </p:cNvPr>
          <p:cNvSpPr/>
          <p:nvPr/>
        </p:nvSpPr>
        <p:spPr>
          <a:xfrm>
            <a:off x="846757" y="2629789"/>
            <a:ext cx="3228344" cy="266676"/>
          </a:xfrm>
          <a:prstGeom prst="rect">
            <a:avLst/>
          </a:prstGeom>
          <a:solidFill>
            <a:srgbClr val="009DE0"/>
          </a:solidFill>
          <a:ln w="9525">
            <a:noFill/>
            <a:miter lim="800000"/>
            <a:headEnd/>
            <a:tailEnd/>
          </a:ln>
        </p:spPr>
        <p:txBody>
          <a:bodyPr wrap="square" lIns="0" tIns="0" rIns="0" bIns="0">
            <a:prstTxWarp prst="textNoShape">
              <a:avLst/>
            </a:prstTxWarp>
            <a:spAutoFit/>
          </a:bodyPr>
          <a:lstStyle/>
          <a:p>
            <a:pPr>
              <a:spcAft>
                <a:spcPts val="800"/>
              </a:spcAft>
            </a:pPr>
            <a:r>
              <a:rPr lang="fr-FR" sz="1733" b="1" i="1" cap="small" dirty="0">
                <a:solidFill>
                  <a:schemeClr val="bg1"/>
                </a:solidFill>
                <a:latin typeface="Helvetica Neue UltraLight"/>
                <a:cs typeface="Calibri" pitchFamily="-102" charset="0"/>
              </a:rPr>
              <a:t>Ce qu’il faut retenir</a:t>
            </a:r>
          </a:p>
        </p:txBody>
      </p:sp>
      <p:sp>
        <p:nvSpPr>
          <p:cNvPr id="20" name="ZoneTexte 19">
            <a:extLst>
              <a:ext uri="{FF2B5EF4-FFF2-40B4-BE49-F238E27FC236}">
                <a16:creationId xmlns:a16="http://schemas.microsoft.com/office/drawing/2014/main" id="{BB56D497-6910-BD42-950F-F6C72F483CD2}"/>
              </a:ext>
            </a:extLst>
          </p:cNvPr>
          <p:cNvSpPr txBox="1"/>
          <p:nvPr/>
        </p:nvSpPr>
        <p:spPr>
          <a:xfrm>
            <a:off x="6328686" y="5969628"/>
            <a:ext cx="641522" cy="338554"/>
          </a:xfrm>
          <a:prstGeom prst="rect">
            <a:avLst/>
          </a:prstGeom>
          <a:noFill/>
        </p:spPr>
        <p:txBody>
          <a:bodyPr wrap="none" rtlCol="0">
            <a:spAutoFit/>
          </a:bodyPr>
          <a:lstStyle/>
          <a:p>
            <a:r>
              <a:rPr lang="fr-FR" sz="1600" dirty="0">
                <a:solidFill>
                  <a:srgbClr val="948B86"/>
                </a:solidFill>
                <a:latin typeface="Helvetica Neue UltraLight"/>
              </a:rPr>
              <a:t>p.57 </a:t>
            </a:r>
          </a:p>
        </p:txBody>
      </p:sp>
      <p:sp>
        <p:nvSpPr>
          <p:cNvPr id="21" name="ZoneTexte 20">
            <a:extLst>
              <a:ext uri="{FF2B5EF4-FFF2-40B4-BE49-F238E27FC236}">
                <a16:creationId xmlns:a16="http://schemas.microsoft.com/office/drawing/2014/main" id="{9CB5697B-95A8-978A-5A2A-1724836A7AC6}"/>
              </a:ext>
            </a:extLst>
          </p:cNvPr>
          <p:cNvSpPr txBox="1"/>
          <p:nvPr/>
        </p:nvSpPr>
        <p:spPr>
          <a:xfrm>
            <a:off x="6328687" y="2610556"/>
            <a:ext cx="766557" cy="338554"/>
          </a:xfrm>
          <a:prstGeom prst="rect">
            <a:avLst/>
          </a:prstGeom>
          <a:noFill/>
        </p:spPr>
        <p:txBody>
          <a:bodyPr wrap="none" rtlCol="0">
            <a:spAutoFit/>
          </a:bodyPr>
          <a:lstStyle/>
          <a:p>
            <a:r>
              <a:rPr lang="fr-FR" sz="1600" dirty="0">
                <a:solidFill>
                  <a:srgbClr val="948B86"/>
                </a:solidFill>
                <a:latin typeface="Helvetica Neue UltraLight"/>
              </a:rPr>
              <a:t>p.7-13</a:t>
            </a:r>
          </a:p>
        </p:txBody>
      </p:sp>
      <p:sp>
        <p:nvSpPr>
          <p:cNvPr id="22" name="Rectangle 21">
            <a:extLst>
              <a:ext uri="{FF2B5EF4-FFF2-40B4-BE49-F238E27FC236}">
                <a16:creationId xmlns:a16="http://schemas.microsoft.com/office/drawing/2014/main" id="{0664068D-8D7B-54B3-0CE2-16F90E0FFCA9}"/>
              </a:ext>
            </a:extLst>
          </p:cNvPr>
          <p:cNvSpPr/>
          <p:nvPr/>
        </p:nvSpPr>
        <p:spPr>
          <a:xfrm>
            <a:off x="829404" y="4382850"/>
            <a:ext cx="5521928"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Périmètres d’intervention de la communication</a:t>
            </a:r>
          </a:p>
        </p:txBody>
      </p:sp>
      <p:sp>
        <p:nvSpPr>
          <p:cNvPr id="23" name="ZoneTexte 22">
            <a:extLst>
              <a:ext uri="{FF2B5EF4-FFF2-40B4-BE49-F238E27FC236}">
                <a16:creationId xmlns:a16="http://schemas.microsoft.com/office/drawing/2014/main" id="{EC56D5E7-7C86-C2C2-26A8-50F82D0FCEBB}"/>
              </a:ext>
            </a:extLst>
          </p:cNvPr>
          <p:cNvSpPr txBox="1"/>
          <p:nvPr/>
        </p:nvSpPr>
        <p:spPr>
          <a:xfrm>
            <a:off x="6328687" y="4348346"/>
            <a:ext cx="641522" cy="338554"/>
          </a:xfrm>
          <a:prstGeom prst="rect">
            <a:avLst/>
          </a:prstGeom>
          <a:noFill/>
        </p:spPr>
        <p:txBody>
          <a:bodyPr wrap="none" rtlCol="0">
            <a:spAutoFit/>
          </a:bodyPr>
          <a:lstStyle/>
          <a:p>
            <a:r>
              <a:rPr lang="fr-FR" sz="1600" dirty="0">
                <a:solidFill>
                  <a:srgbClr val="948B86"/>
                </a:solidFill>
                <a:latin typeface="Helvetica Neue UltraLight"/>
              </a:rPr>
              <a:t>p.31 </a:t>
            </a:r>
          </a:p>
        </p:txBody>
      </p:sp>
      <p:sp>
        <p:nvSpPr>
          <p:cNvPr id="24" name="ZoneTexte 23">
            <a:extLst>
              <a:ext uri="{FF2B5EF4-FFF2-40B4-BE49-F238E27FC236}">
                <a16:creationId xmlns:a16="http://schemas.microsoft.com/office/drawing/2014/main" id="{1BCBA1B7-56EE-1466-DC97-8F26CFB38FBB}"/>
              </a:ext>
            </a:extLst>
          </p:cNvPr>
          <p:cNvSpPr txBox="1"/>
          <p:nvPr/>
        </p:nvSpPr>
        <p:spPr>
          <a:xfrm>
            <a:off x="6328687" y="2085442"/>
            <a:ext cx="710451" cy="338554"/>
          </a:xfrm>
          <a:prstGeom prst="rect">
            <a:avLst/>
          </a:prstGeom>
          <a:noFill/>
        </p:spPr>
        <p:txBody>
          <a:bodyPr wrap="none" rtlCol="0">
            <a:spAutoFit/>
          </a:bodyPr>
          <a:lstStyle/>
          <a:p>
            <a:r>
              <a:rPr lang="fr-FR" sz="1600" dirty="0">
                <a:solidFill>
                  <a:srgbClr val="948B86"/>
                </a:solidFill>
                <a:latin typeface="Helvetica Neue UltraLight"/>
              </a:rPr>
              <a:t>p.5-6 </a:t>
            </a:r>
          </a:p>
        </p:txBody>
      </p:sp>
      <p:sp>
        <p:nvSpPr>
          <p:cNvPr id="25" name="Rectangle 24">
            <a:extLst>
              <a:ext uri="{FF2B5EF4-FFF2-40B4-BE49-F238E27FC236}">
                <a16:creationId xmlns:a16="http://schemas.microsoft.com/office/drawing/2014/main" id="{39A4C76C-BB39-12DC-F783-CC551A8E1D30}"/>
              </a:ext>
            </a:extLst>
          </p:cNvPr>
          <p:cNvSpPr/>
          <p:nvPr/>
        </p:nvSpPr>
        <p:spPr>
          <a:xfrm>
            <a:off x="846756" y="1773835"/>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Note méthodologique</a:t>
            </a:r>
          </a:p>
        </p:txBody>
      </p:sp>
      <p:cxnSp>
        <p:nvCxnSpPr>
          <p:cNvPr id="27" name="Connecteur droit 26">
            <a:extLst>
              <a:ext uri="{FF2B5EF4-FFF2-40B4-BE49-F238E27FC236}">
                <a16:creationId xmlns:a16="http://schemas.microsoft.com/office/drawing/2014/main" id="{93A49467-04E0-54D7-6F70-3B0980237B77}"/>
              </a:ext>
            </a:extLst>
          </p:cNvPr>
          <p:cNvCxnSpPr>
            <a:cxnSpLocks/>
          </p:cNvCxnSpPr>
          <p:nvPr/>
        </p:nvCxnSpPr>
        <p:spPr>
          <a:xfrm>
            <a:off x="708628" y="3629964"/>
            <a:ext cx="0" cy="2628000"/>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DDFD10D-5E91-54E7-2AF2-13E6C479D9F6}"/>
              </a:ext>
            </a:extLst>
          </p:cNvPr>
          <p:cNvCxnSpPr>
            <a:cxnSpLocks/>
          </p:cNvCxnSpPr>
          <p:nvPr/>
        </p:nvCxnSpPr>
        <p:spPr>
          <a:xfrm>
            <a:off x="708628" y="1500619"/>
            <a:ext cx="0" cy="864000"/>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15C9C24-F3F4-BF38-DD1F-860CA6DF0B9C}"/>
              </a:ext>
            </a:extLst>
          </p:cNvPr>
          <p:cNvSpPr/>
          <p:nvPr/>
        </p:nvSpPr>
        <p:spPr>
          <a:xfrm>
            <a:off x="829404" y="4708464"/>
            <a:ext cx="5521928"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Investissements et efficacité de la communication</a:t>
            </a:r>
          </a:p>
        </p:txBody>
      </p:sp>
      <p:sp>
        <p:nvSpPr>
          <p:cNvPr id="30" name="ZoneTexte 29">
            <a:extLst>
              <a:ext uri="{FF2B5EF4-FFF2-40B4-BE49-F238E27FC236}">
                <a16:creationId xmlns:a16="http://schemas.microsoft.com/office/drawing/2014/main" id="{9ABB9AC7-DA6C-AF09-ED98-1846C30245A6}"/>
              </a:ext>
            </a:extLst>
          </p:cNvPr>
          <p:cNvSpPr txBox="1"/>
          <p:nvPr/>
        </p:nvSpPr>
        <p:spPr>
          <a:xfrm>
            <a:off x="6328687" y="4708464"/>
            <a:ext cx="641522" cy="338554"/>
          </a:xfrm>
          <a:prstGeom prst="rect">
            <a:avLst/>
          </a:prstGeom>
          <a:noFill/>
        </p:spPr>
        <p:txBody>
          <a:bodyPr wrap="none" rtlCol="0">
            <a:spAutoFit/>
          </a:bodyPr>
          <a:lstStyle/>
          <a:p>
            <a:r>
              <a:rPr lang="fr-FR" sz="1600" dirty="0">
                <a:solidFill>
                  <a:srgbClr val="948B86"/>
                </a:solidFill>
                <a:latin typeface="Helvetica Neue UltraLight"/>
              </a:rPr>
              <a:t>p.38 </a:t>
            </a:r>
          </a:p>
        </p:txBody>
      </p:sp>
      <p:sp>
        <p:nvSpPr>
          <p:cNvPr id="31" name="Rectangle 30">
            <a:extLst>
              <a:ext uri="{FF2B5EF4-FFF2-40B4-BE49-F238E27FC236}">
                <a16:creationId xmlns:a16="http://schemas.microsoft.com/office/drawing/2014/main" id="{177696D7-C3AB-AFF1-13D1-AC28B98EA794}"/>
              </a:ext>
            </a:extLst>
          </p:cNvPr>
          <p:cNvSpPr/>
          <p:nvPr/>
        </p:nvSpPr>
        <p:spPr>
          <a:xfrm>
            <a:off x="829404" y="5025087"/>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Externalisation de la communication</a:t>
            </a:r>
          </a:p>
        </p:txBody>
      </p:sp>
      <p:sp>
        <p:nvSpPr>
          <p:cNvPr id="32" name="ZoneTexte 31">
            <a:extLst>
              <a:ext uri="{FF2B5EF4-FFF2-40B4-BE49-F238E27FC236}">
                <a16:creationId xmlns:a16="http://schemas.microsoft.com/office/drawing/2014/main" id="{D68226A0-20B8-A29B-794E-CCE9AB222CC7}"/>
              </a:ext>
            </a:extLst>
          </p:cNvPr>
          <p:cNvSpPr txBox="1"/>
          <p:nvPr/>
        </p:nvSpPr>
        <p:spPr>
          <a:xfrm>
            <a:off x="6328686" y="5025087"/>
            <a:ext cx="710452" cy="338554"/>
          </a:xfrm>
          <a:prstGeom prst="rect">
            <a:avLst/>
          </a:prstGeom>
          <a:noFill/>
        </p:spPr>
        <p:txBody>
          <a:bodyPr wrap="square" rtlCol="0">
            <a:spAutoFit/>
          </a:bodyPr>
          <a:lstStyle/>
          <a:p>
            <a:r>
              <a:rPr lang="fr-FR" sz="1600" dirty="0">
                <a:solidFill>
                  <a:srgbClr val="948B86"/>
                </a:solidFill>
                <a:latin typeface="Helvetica Neue UltraLight"/>
              </a:rPr>
              <a:t>p.42 </a:t>
            </a:r>
          </a:p>
        </p:txBody>
      </p:sp>
      <p:sp>
        <p:nvSpPr>
          <p:cNvPr id="33" name="Rectangle 32">
            <a:extLst>
              <a:ext uri="{FF2B5EF4-FFF2-40B4-BE49-F238E27FC236}">
                <a16:creationId xmlns:a16="http://schemas.microsoft.com/office/drawing/2014/main" id="{501E94E7-0512-6FB5-E40B-0F83BD755C63}"/>
              </a:ext>
            </a:extLst>
          </p:cNvPr>
          <p:cNvSpPr/>
          <p:nvPr/>
        </p:nvSpPr>
        <p:spPr>
          <a:xfrm>
            <a:off x="829404" y="5649414"/>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La communication post-covid</a:t>
            </a:r>
          </a:p>
        </p:txBody>
      </p:sp>
      <p:sp>
        <p:nvSpPr>
          <p:cNvPr id="34" name="ZoneTexte 33">
            <a:extLst>
              <a:ext uri="{FF2B5EF4-FFF2-40B4-BE49-F238E27FC236}">
                <a16:creationId xmlns:a16="http://schemas.microsoft.com/office/drawing/2014/main" id="{E3560007-19BB-DB0F-7B36-991C1B148A7E}"/>
              </a:ext>
            </a:extLst>
          </p:cNvPr>
          <p:cNvSpPr txBox="1"/>
          <p:nvPr/>
        </p:nvSpPr>
        <p:spPr>
          <a:xfrm>
            <a:off x="6328685" y="5649414"/>
            <a:ext cx="641521" cy="338554"/>
          </a:xfrm>
          <a:prstGeom prst="rect">
            <a:avLst/>
          </a:prstGeom>
          <a:noFill/>
        </p:spPr>
        <p:txBody>
          <a:bodyPr wrap="square" rtlCol="0">
            <a:spAutoFit/>
          </a:bodyPr>
          <a:lstStyle/>
          <a:p>
            <a:r>
              <a:rPr lang="fr-FR" sz="1600" dirty="0">
                <a:solidFill>
                  <a:srgbClr val="948B86"/>
                </a:solidFill>
                <a:latin typeface="Helvetica Neue UltraLight"/>
              </a:rPr>
              <a:t>p.51 </a:t>
            </a:r>
          </a:p>
        </p:txBody>
      </p:sp>
      <p:sp>
        <p:nvSpPr>
          <p:cNvPr id="9" name="Rectangle 8">
            <a:extLst>
              <a:ext uri="{FF2B5EF4-FFF2-40B4-BE49-F238E27FC236}">
                <a16:creationId xmlns:a16="http://schemas.microsoft.com/office/drawing/2014/main" id="{32D39B94-C6A0-8C00-DEBC-6195F78D17AA}"/>
              </a:ext>
            </a:extLst>
          </p:cNvPr>
          <p:cNvSpPr/>
          <p:nvPr/>
        </p:nvSpPr>
        <p:spPr>
          <a:xfrm>
            <a:off x="827566" y="3481088"/>
            <a:ext cx="5516635" cy="3385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r>
              <a:rPr lang="fr-FR" sz="1600" dirty="0">
                <a:solidFill>
                  <a:srgbClr val="948B86"/>
                </a:solidFill>
                <a:latin typeface="Helvetica Neue UltraLight"/>
              </a:rPr>
              <a:t>La filière communication</a:t>
            </a:r>
          </a:p>
        </p:txBody>
      </p:sp>
      <p:sp>
        <p:nvSpPr>
          <p:cNvPr id="12" name="ZoneTexte 11">
            <a:extLst>
              <a:ext uri="{FF2B5EF4-FFF2-40B4-BE49-F238E27FC236}">
                <a16:creationId xmlns:a16="http://schemas.microsoft.com/office/drawing/2014/main" id="{2EDBE57D-78FA-533D-19D6-4078F153C35C}"/>
              </a:ext>
            </a:extLst>
          </p:cNvPr>
          <p:cNvSpPr txBox="1"/>
          <p:nvPr/>
        </p:nvSpPr>
        <p:spPr>
          <a:xfrm>
            <a:off x="6326849" y="3481088"/>
            <a:ext cx="641522" cy="338554"/>
          </a:xfrm>
          <a:prstGeom prst="rect">
            <a:avLst/>
          </a:prstGeom>
          <a:noFill/>
        </p:spPr>
        <p:txBody>
          <a:bodyPr wrap="none" rtlCol="0">
            <a:spAutoFit/>
          </a:bodyPr>
          <a:lstStyle/>
          <a:p>
            <a:r>
              <a:rPr lang="fr-FR" sz="1600" dirty="0">
                <a:solidFill>
                  <a:srgbClr val="948B86"/>
                </a:solidFill>
                <a:latin typeface="Helvetica Neue UltraLight"/>
              </a:rPr>
              <a:t>p.14 </a:t>
            </a:r>
          </a:p>
        </p:txBody>
      </p:sp>
    </p:spTree>
    <p:extLst>
      <p:ext uri="{BB962C8B-B14F-4D97-AF65-F5344CB8AC3E}">
        <p14:creationId xmlns:p14="http://schemas.microsoft.com/office/powerpoint/2010/main" val="219364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30DEEF61-8CF0-30AC-80BA-57C308B9296B}"/>
              </a:ext>
            </a:extLst>
          </p:cNvPr>
          <p:cNvGraphicFramePr/>
          <p:nvPr>
            <p:extLst>
              <p:ext uri="{D42A27DB-BD31-4B8C-83A1-F6EECF244321}">
                <p14:modId xmlns:p14="http://schemas.microsoft.com/office/powerpoint/2010/main" val="1891165523"/>
              </p:ext>
            </p:extLst>
          </p:nvPr>
        </p:nvGraphicFramePr>
        <p:xfrm>
          <a:off x="123583" y="2138635"/>
          <a:ext cx="4320000" cy="392065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C46E10A2-4EEB-B818-5556-A9FC47C84D30}"/>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02258" y="220647"/>
            <a:ext cx="9573614" cy="480131"/>
          </a:xfrm>
        </p:spPr>
        <p:txBody>
          <a:bodyPr vert="horz" wrap="square" lIns="91440" tIns="45720" rIns="91440" bIns="45720" rtlCol="0" anchor="ctr" anchorCtr="0">
            <a:spAutoFit/>
          </a:bodyPr>
          <a:lstStyle/>
          <a:p>
            <a:r>
              <a:rPr lang="fr-FR" sz="2000" b="0" dirty="0"/>
              <a:t>Des chiffres d’affaires disparates selon le statut et la taille de la structure …</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4798" y="1010806"/>
            <a:ext cx="4610314"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Chiffre d’affaires</a:t>
            </a:r>
          </a:p>
        </p:txBody>
      </p:sp>
      <p:pic>
        <p:nvPicPr>
          <p:cNvPr id="22" name="Image 21">
            <a:extLst>
              <a:ext uri="{FF2B5EF4-FFF2-40B4-BE49-F238E27FC236}">
                <a16:creationId xmlns:a16="http://schemas.microsoft.com/office/drawing/2014/main" id="{7692C4D9-1FE5-968B-731D-FEA37F4E539A}"/>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3" name="ZoneTexte 2">
            <a:extLst>
              <a:ext uri="{FF2B5EF4-FFF2-40B4-BE49-F238E27FC236}">
                <a16:creationId xmlns:a16="http://schemas.microsoft.com/office/drawing/2014/main" id="{AC5F5836-206F-6484-2C33-FA09C8178906}"/>
              </a:ext>
            </a:extLst>
          </p:cNvPr>
          <p:cNvSpPr txBox="1"/>
          <p:nvPr/>
        </p:nvSpPr>
        <p:spPr>
          <a:xfrm>
            <a:off x="70668" y="6432012"/>
            <a:ext cx="6971106" cy="461665"/>
          </a:xfrm>
          <a:prstGeom prst="rect">
            <a:avLst/>
          </a:prstGeom>
          <a:noFill/>
        </p:spPr>
        <p:txBody>
          <a:bodyPr wrap="square">
            <a:spAutoFit/>
          </a:bodyPr>
          <a:lstStyle/>
          <a:p>
            <a:r>
              <a:rPr lang="fr-FR" sz="800" i="1" dirty="0">
                <a:solidFill>
                  <a:srgbClr val="948B86"/>
                </a:solidFill>
                <a:latin typeface="Helvetica Neue UltraLight"/>
              </a:rPr>
              <a:t>QF13/14/15 Quel a été le chiffre d’affaires de votre agence en 2021 ?</a:t>
            </a:r>
          </a:p>
          <a:p>
            <a:r>
              <a:rPr lang="fr-FR" sz="800" i="1" dirty="0">
                <a:solidFill>
                  <a:srgbClr val="948B86"/>
                </a:solidFill>
                <a:latin typeface="Helvetica Neue UltraLight"/>
              </a:rPr>
              <a:t>Base = Annonceurs – 124 répondants – hors 21% NSP</a:t>
            </a:r>
          </a:p>
          <a:p>
            <a:r>
              <a:rPr lang="fr-FR" sz="800" i="1" dirty="0">
                <a:solidFill>
                  <a:srgbClr val="948B86"/>
                </a:solidFill>
                <a:latin typeface="Helvetica Neue UltraLight"/>
              </a:rPr>
              <a:t>Base = Prestataires – 78 « Non Indépendants » hors 5% NSP – 64 « Indépendants » hors 15% NSP</a:t>
            </a:r>
          </a:p>
        </p:txBody>
      </p:sp>
      <p:graphicFrame>
        <p:nvGraphicFramePr>
          <p:cNvPr id="35" name="Graphique 34">
            <a:extLst>
              <a:ext uri="{FF2B5EF4-FFF2-40B4-BE49-F238E27FC236}">
                <a16:creationId xmlns:a16="http://schemas.microsoft.com/office/drawing/2014/main" id="{AC5E5B5F-FD92-AEB1-EE38-D1688488309B}"/>
              </a:ext>
            </a:extLst>
          </p:cNvPr>
          <p:cNvGraphicFramePr/>
          <p:nvPr>
            <p:extLst>
              <p:ext uri="{D42A27DB-BD31-4B8C-83A1-F6EECF244321}">
                <p14:modId xmlns:p14="http://schemas.microsoft.com/office/powerpoint/2010/main" val="2920972863"/>
              </p:ext>
            </p:extLst>
          </p:nvPr>
        </p:nvGraphicFramePr>
        <p:xfrm>
          <a:off x="8461232" y="2202217"/>
          <a:ext cx="3417944" cy="39246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Graphique 42">
            <a:extLst>
              <a:ext uri="{FF2B5EF4-FFF2-40B4-BE49-F238E27FC236}">
                <a16:creationId xmlns:a16="http://schemas.microsoft.com/office/drawing/2014/main" id="{7B405DB8-8880-E0CD-FF5C-5B23966B1B37}"/>
              </a:ext>
            </a:extLst>
          </p:cNvPr>
          <p:cNvGraphicFramePr/>
          <p:nvPr>
            <p:extLst>
              <p:ext uri="{D42A27DB-BD31-4B8C-83A1-F6EECF244321}">
                <p14:modId xmlns:p14="http://schemas.microsoft.com/office/powerpoint/2010/main" val="3166515016"/>
              </p:ext>
            </p:extLst>
          </p:nvPr>
        </p:nvGraphicFramePr>
        <p:xfrm>
          <a:off x="4605518" y="2245134"/>
          <a:ext cx="4320000" cy="3922629"/>
        </p:xfrm>
        <a:graphic>
          <a:graphicData uri="http://schemas.openxmlformats.org/drawingml/2006/chart">
            <c:chart xmlns:c="http://schemas.openxmlformats.org/drawingml/2006/chart" xmlns:r="http://schemas.openxmlformats.org/officeDocument/2006/relationships" r:id="rId5"/>
          </a:graphicData>
        </a:graphic>
      </p:graphicFrame>
      <p:sp>
        <p:nvSpPr>
          <p:cNvPr id="48" name="ZoneTexte 47">
            <a:extLst>
              <a:ext uri="{FF2B5EF4-FFF2-40B4-BE49-F238E27FC236}">
                <a16:creationId xmlns:a16="http://schemas.microsoft.com/office/drawing/2014/main" id="{DE8256E4-AD27-DB2B-8048-3727AFFFE634}"/>
              </a:ext>
            </a:extLst>
          </p:cNvPr>
          <p:cNvSpPr txBox="1"/>
          <p:nvPr/>
        </p:nvSpPr>
        <p:spPr>
          <a:xfrm>
            <a:off x="5713648" y="1818393"/>
            <a:ext cx="1895783" cy="307777"/>
          </a:xfrm>
          <a:prstGeom prst="rect">
            <a:avLst/>
          </a:prstGeom>
          <a:noFill/>
        </p:spPr>
        <p:txBody>
          <a:bodyPr wrap="square" rtlCol="0">
            <a:spAutoFit/>
          </a:bodyPr>
          <a:lstStyle/>
          <a:p>
            <a:r>
              <a:rPr lang="fr-FR" sz="1400" i="1" u="sng" dirty="0">
                <a:solidFill>
                  <a:schemeClr val="bg1">
                    <a:lumMod val="50000"/>
                  </a:schemeClr>
                </a:solidFill>
                <a:latin typeface="Helvetica Neue UltraLight"/>
              </a:rPr>
              <a:t>Non indépendants</a:t>
            </a:r>
          </a:p>
        </p:txBody>
      </p:sp>
      <p:sp>
        <p:nvSpPr>
          <p:cNvPr id="49" name="ZoneTexte 48">
            <a:extLst>
              <a:ext uri="{FF2B5EF4-FFF2-40B4-BE49-F238E27FC236}">
                <a16:creationId xmlns:a16="http://schemas.microsoft.com/office/drawing/2014/main" id="{4727BDE6-3E40-B414-9573-CC9C789C4743}"/>
              </a:ext>
            </a:extLst>
          </p:cNvPr>
          <p:cNvSpPr txBox="1"/>
          <p:nvPr/>
        </p:nvSpPr>
        <p:spPr>
          <a:xfrm>
            <a:off x="9322193" y="1878006"/>
            <a:ext cx="1574187" cy="307777"/>
          </a:xfrm>
          <a:prstGeom prst="rect">
            <a:avLst/>
          </a:prstGeom>
          <a:noFill/>
        </p:spPr>
        <p:txBody>
          <a:bodyPr wrap="square" rtlCol="0">
            <a:spAutoFit/>
          </a:bodyPr>
          <a:lstStyle/>
          <a:p>
            <a:r>
              <a:rPr lang="fr-FR" sz="1400" i="1" u="sng" dirty="0">
                <a:solidFill>
                  <a:schemeClr val="bg1">
                    <a:lumMod val="50000"/>
                  </a:schemeClr>
                </a:solidFill>
                <a:latin typeface="Helvetica Neue UltraLight"/>
              </a:rPr>
              <a:t>Indépendants</a:t>
            </a:r>
          </a:p>
        </p:txBody>
      </p:sp>
      <p:sp>
        <p:nvSpPr>
          <p:cNvPr id="51" name="Rectangle : coins arrondis 50">
            <a:extLst>
              <a:ext uri="{FF2B5EF4-FFF2-40B4-BE49-F238E27FC236}">
                <a16:creationId xmlns:a16="http://schemas.microsoft.com/office/drawing/2014/main" id="{9B6372E2-916C-666D-900A-2102DEB2E9CA}"/>
              </a:ext>
            </a:extLst>
          </p:cNvPr>
          <p:cNvSpPr/>
          <p:nvPr/>
        </p:nvSpPr>
        <p:spPr>
          <a:xfrm>
            <a:off x="157930" y="2395292"/>
            <a:ext cx="3877085" cy="1488335"/>
          </a:xfrm>
          <a:prstGeom prst="roundRect">
            <a:avLst/>
          </a:prstGeom>
          <a:ln w="12700">
            <a:solidFill>
              <a:srgbClr val="00B0F0"/>
            </a:solidFill>
          </a:ln>
        </p:spPr>
        <p:txBody>
          <a:bodyPr wrap="square" rtlCol="0" anchor="ctr">
            <a:spAutoFit/>
          </a:bodyPr>
          <a:lstStyle/>
          <a:p>
            <a:pPr algn="ctr"/>
            <a:endParaRPr lang="fr-FR" sz="1400" i="0" dirty="0"/>
          </a:p>
        </p:txBody>
      </p:sp>
      <p:sp>
        <p:nvSpPr>
          <p:cNvPr id="52" name="Rectangle : coins arrondis 51">
            <a:extLst>
              <a:ext uri="{FF2B5EF4-FFF2-40B4-BE49-F238E27FC236}">
                <a16:creationId xmlns:a16="http://schemas.microsoft.com/office/drawing/2014/main" id="{269DFBE8-CE5C-F590-0B0E-81BD704A6C0E}"/>
              </a:ext>
            </a:extLst>
          </p:cNvPr>
          <p:cNvSpPr/>
          <p:nvPr/>
        </p:nvSpPr>
        <p:spPr>
          <a:xfrm>
            <a:off x="4759947" y="2493251"/>
            <a:ext cx="3272038" cy="2032559"/>
          </a:xfrm>
          <a:prstGeom prst="roundRect">
            <a:avLst/>
          </a:prstGeom>
          <a:ln w="12700">
            <a:solidFill>
              <a:srgbClr val="00B0F0"/>
            </a:solidFill>
          </a:ln>
        </p:spPr>
        <p:txBody>
          <a:bodyPr wrap="square" rtlCol="0" anchor="ctr">
            <a:spAutoFit/>
          </a:bodyPr>
          <a:lstStyle/>
          <a:p>
            <a:pPr algn="ctr"/>
            <a:endParaRPr lang="fr-FR" sz="1400" i="0" dirty="0"/>
          </a:p>
        </p:txBody>
      </p:sp>
      <p:sp>
        <p:nvSpPr>
          <p:cNvPr id="53" name="Rectangle : coins arrondis 52">
            <a:extLst>
              <a:ext uri="{FF2B5EF4-FFF2-40B4-BE49-F238E27FC236}">
                <a16:creationId xmlns:a16="http://schemas.microsoft.com/office/drawing/2014/main" id="{FDD9B3DA-D1AA-BA2D-C083-5104D059C89C}"/>
              </a:ext>
            </a:extLst>
          </p:cNvPr>
          <p:cNvSpPr/>
          <p:nvPr/>
        </p:nvSpPr>
        <p:spPr>
          <a:xfrm>
            <a:off x="8572526" y="2510890"/>
            <a:ext cx="2860731" cy="2059055"/>
          </a:xfrm>
          <a:prstGeom prst="roundRect">
            <a:avLst/>
          </a:prstGeom>
          <a:ln w="12700">
            <a:solidFill>
              <a:srgbClr val="00B0F0"/>
            </a:solidFill>
          </a:ln>
        </p:spPr>
        <p:txBody>
          <a:bodyPr wrap="square" rtlCol="0" anchor="ctr">
            <a:spAutoFit/>
          </a:bodyPr>
          <a:lstStyle/>
          <a:p>
            <a:pPr algn="ctr"/>
            <a:endParaRPr lang="fr-FR" sz="1400" i="0" dirty="0"/>
          </a:p>
        </p:txBody>
      </p:sp>
      <p:sp>
        <p:nvSpPr>
          <p:cNvPr id="54" name="Rectangle à coins arrondis 5">
            <a:extLst>
              <a:ext uri="{FF2B5EF4-FFF2-40B4-BE49-F238E27FC236}">
                <a16:creationId xmlns:a16="http://schemas.microsoft.com/office/drawing/2014/main" id="{C5438559-070A-8D1E-48A9-32ED46BD87B2}"/>
              </a:ext>
            </a:extLst>
          </p:cNvPr>
          <p:cNvSpPr/>
          <p:nvPr/>
        </p:nvSpPr>
        <p:spPr>
          <a:xfrm>
            <a:off x="3633711" y="1982881"/>
            <a:ext cx="910779" cy="646986"/>
          </a:xfrm>
          <a:prstGeom prst="roundRect">
            <a:avLst/>
          </a:prstGeom>
          <a:solidFill>
            <a:srgbClr val="00B0F0"/>
          </a:solidFill>
          <a:ln>
            <a:noFill/>
          </a:ln>
        </p:spPr>
        <p:txBody>
          <a:bodyPr wrap="square" rtlCol="0" anchor="ctr">
            <a:spAutoFit/>
          </a:bodyPr>
          <a:lstStyle/>
          <a:p>
            <a:pPr algn="l"/>
            <a:r>
              <a:rPr lang="fr-FR" sz="1600" dirty="0">
                <a:solidFill>
                  <a:schemeClr val="bg1"/>
                </a:solidFill>
              </a:rPr>
              <a:t>57</a:t>
            </a:r>
            <a:r>
              <a:rPr lang="fr-FR" sz="1600" i="0" dirty="0">
                <a:solidFill>
                  <a:schemeClr val="bg1"/>
                </a:solidFill>
              </a:rPr>
              <a:t>% </a:t>
            </a:r>
          </a:p>
          <a:p>
            <a:pPr algn="l"/>
            <a:r>
              <a:rPr lang="fr-FR" sz="1600" i="0" dirty="0">
                <a:solidFill>
                  <a:schemeClr val="bg1"/>
                </a:solidFill>
              </a:rPr>
              <a:t>&lt; 5 M€</a:t>
            </a:r>
          </a:p>
        </p:txBody>
      </p:sp>
      <p:sp>
        <p:nvSpPr>
          <p:cNvPr id="55" name="Rectangle à coins arrondis 5">
            <a:extLst>
              <a:ext uri="{FF2B5EF4-FFF2-40B4-BE49-F238E27FC236}">
                <a16:creationId xmlns:a16="http://schemas.microsoft.com/office/drawing/2014/main" id="{3F053671-C27F-EA68-7A32-226C734E246C}"/>
              </a:ext>
            </a:extLst>
          </p:cNvPr>
          <p:cNvSpPr/>
          <p:nvPr/>
        </p:nvSpPr>
        <p:spPr>
          <a:xfrm>
            <a:off x="7412608" y="1982881"/>
            <a:ext cx="1037904" cy="646986"/>
          </a:xfrm>
          <a:prstGeom prst="roundRect">
            <a:avLst/>
          </a:prstGeom>
          <a:solidFill>
            <a:srgbClr val="00B0F0"/>
          </a:solidFill>
          <a:ln>
            <a:noFill/>
          </a:ln>
        </p:spPr>
        <p:txBody>
          <a:bodyPr wrap="square" rtlCol="0" anchor="ctr">
            <a:spAutoFit/>
          </a:bodyPr>
          <a:lstStyle/>
          <a:p>
            <a:pPr algn="l"/>
            <a:r>
              <a:rPr lang="fr-FR" sz="1600" dirty="0">
                <a:solidFill>
                  <a:schemeClr val="bg1"/>
                </a:solidFill>
              </a:rPr>
              <a:t>69</a:t>
            </a:r>
            <a:r>
              <a:rPr lang="fr-FR" sz="1600" i="0" dirty="0">
                <a:solidFill>
                  <a:schemeClr val="bg1"/>
                </a:solidFill>
              </a:rPr>
              <a:t>% </a:t>
            </a:r>
          </a:p>
          <a:p>
            <a:pPr algn="l"/>
            <a:r>
              <a:rPr lang="fr-FR" sz="1600" i="0" dirty="0">
                <a:solidFill>
                  <a:schemeClr val="bg1"/>
                </a:solidFill>
              </a:rPr>
              <a:t>&lt; 1,5 M€</a:t>
            </a:r>
          </a:p>
        </p:txBody>
      </p:sp>
      <p:sp>
        <p:nvSpPr>
          <p:cNvPr id="56" name="Rectangle à coins arrondis 5">
            <a:extLst>
              <a:ext uri="{FF2B5EF4-FFF2-40B4-BE49-F238E27FC236}">
                <a16:creationId xmlns:a16="http://schemas.microsoft.com/office/drawing/2014/main" id="{C45C55A5-1341-DE87-06CF-440BB66A1A6F}"/>
              </a:ext>
            </a:extLst>
          </p:cNvPr>
          <p:cNvSpPr/>
          <p:nvPr/>
        </p:nvSpPr>
        <p:spPr>
          <a:xfrm>
            <a:off x="11075508" y="1982881"/>
            <a:ext cx="1037904" cy="646986"/>
          </a:xfrm>
          <a:prstGeom prst="roundRect">
            <a:avLst/>
          </a:prstGeom>
          <a:solidFill>
            <a:srgbClr val="00B0F0"/>
          </a:solidFill>
          <a:ln>
            <a:noFill/>
          </a:ln>
        </p:spPr>
        <p:txBody>
          <a:bodyPr wrap="square" rtlCol="0" anchor="ctr">
            <a:spAutoFit/>
          </a:bodyPr>
          <a:lstStyle/>
          <a:p>
            <a:pPr algn="l"/>
            <a:r>
              <a:rPr lang="fr-FR" sz="1600" dirty="0">
                <a:solidFill>
                  <a:schemeClr val="bg1"/>
                </a:solidFill>
              </a:rPr>
              <a:t>58</a:t>
            </a:r>
            <a:r>
              <a:rPr lang="fr-FR" sz="1600" i="0" dirty="0">
                <a:solidFill>
                  <a:schemeClr val="bg1"/>
                </a:solidFill>
              </a:rPr>
              <a:t>% </a:t>
            </a:r>
          </a:p>
          <a:p>
            <a:pPr algn="l"/>
            <a:r>
              <a:rPr lang="fr-FR" sz="1600" i="0" dirty="0">
                <a:solidFill>
                  <a:schemeClr val="bg1"/>
                </a:solidFill>
              </a:rPr>
              <a:t>&lt;60 K€</a:t>
            </a:r>
          </a:p>
        </p:txBody>
      </p:sp>
      <p:cxnSp>
        <p:nvCxnSpPr>
          <p:cNvPr id="63" name="Connecteur droit 62">
            <a:extLst>
              <a:ext uri="{FF2B5EF4-FFF2-40B4-BE49-F238E27FC236}">
                <a16:creationId xmlns:a16="http://schemas.microsoft.com/office/drawing/2014/main" id="{0E2555C1-06BF-6CA5-0E7E-1E681A0CA2B1}"/>
              </a:ext>
            </a:extLst>
          </p:cNvPr>
          <p:cNvCxnSpPr>
            <a:cxnSpLocks/>
          </p:cNvCxnSpPr>
          <p:nvPr/>
        </p:nvCxnSpPr>
        <p:spPr>
          <a:xfrm>
            <a:off x="4607723" y="1680640"/>
            <a:ext cx="0" cy="44615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à coins arrondis 5">
            <a:extLst>
              <a:ext uri="{FF2B5EF4-FFF2-40B4-BE49-F238E27FC236}">
                <a16:creationId xmlns:a16="http://schemas.microsoft.com/office/drawing/2014/main" id="{187EF0B6-7E0F-7D35-477C-B1A8994C3E12}"/>
              </a:ext>
            </a:extLst>
          </p:cNvPr>
          <p:cNvSpPr/>
          <p:nvPr/>
        </p:nvSpPr>
        <p:spPr>
          <a:xfrm>
            <a:off x="439186" y="5863301"/>
            <a:ext cx="1457385" cy="510778"/>
          </a:xfrm>
          <a:prstGeom prst="roundRect">
            <a:avLst/>
          </a:prstGeom>
          <a:solidFill>
            <a:schemeClr val="bg1">
              <a:lumMod val="65000"/>
            </a:schemeClr>
          </a:solidFill>
          <a:ln>
            <a:noFill/>
          </a:ln>
        </p:spPr>
        <p:txBody>
          <a:bodyPr wrap="square" rtlCol="0" anchor="ctr">
            <a:spAutoFit/>
          </a:bodyPr>
          <a:lstStyle/>
          <a:p>
            <a:pPr algn="ctr"/>
            <a:r>
              <a:rPr lang="fr-FR" sz="1200" dirty="0">
                <a:solidFill>
                  <a:schemeClr val="bg1"/>
                </a:solidFill>
                <a:latin typeface="Helvetica Neue UltraLight"/>
              </a:rPr>
              <a:t>21</a:t>
            </a:r>
            <a:r>
              <a:rPr lang="fr-FR" sz="1200" i="0" dirty="0">
                <a:solidFill>
                  <a:schemeClr val="bg1"/>
                </a:solidFill>
                <a:latin typeface="Helvetica Neue UltraLight"/>
              </a:rPr>
              <a:t>% </a:t>
            </a:r>
          </a:p>
          <a:p>
            <a:pPr algn="ctr"/>
            <a:r>
              <a:rPr lang="fr-FR" sz="1200" i="0" dirty="0">
                <a:solidFill>
                  <a:schemeClr val="bg1"/>
                </a:solidFill>
                <a:latin typeface="Helvetica Neue UltraLight"/>
              </a:rPr>
              <a:t>Ne savent pas</a:t>
            </a:r>
          </a:p>
        </p:txBody>
      </p:sp>
      <p:sp>
        <p:nvSpPr>
          <p:cNvPr id="12" name="Rectangle à coins arrondis 5">
            <a:extLst>
              <a:ext uri="{FF2B5EF4-FFF2-40B4-BE49-F238E27FC236}">
                <a16:creationId xmlns:a16="http://schemas.microsoft.com/office/drawing/2014/main" id="{43A18FB0-D14C-3219-6C0C-E36D1636E884}"/>
              </a:ext>
            </a:extLst>
          </p:cNvPr>
          <p:cNvSpPr/>
          <p:nvPr/>
        </p:nvSpPr>
        <p:spPr>
          <a:xfrm>
            <a:off x="4902011" y="5964285"/>
            <a:ext cx="1457385" cy="510778"/>
          </a:xfrm>
          <a:prstGeom prst="roundRect">
            <a:avLst/>
          </a:prstGeom>
          <a:solidFill>
            <a:schemeClr val="bg1">
              <a:lumMod val="65000"/>
            </a:schemeClr>
          </a:solidFill>
          <a:ln>
            <a:noFill/>
          </a:ln>
        </p:spPr>
        <p:txBody>
          <a:bodyPr wrap="square" rtlCol="0" anchor="ctr">
            <a:spAutoFit/>
          </a:bodyPr>
          <a:lstStyle/>
          <a:p>
            <a:pPr algn="ctr"/>
            <a:r>
              <a:rPr lang="fr-FR" sz="1200" i="0" dirty="0">
                <a:solidFill>
                  <a:schemeClr val="bg1"/>
                </a:solidFill>
                <a:latin typeface="Helvetica Neue UltraLight"/>
              </a:rPr>
              <a:t>5% </a:t>
            </a:r>
          </a:p>
          <a:p>
            <a:pPr algn="ctr"/>
            <a:r>
              <a:rPr lang="fr-FR" sz="1200" i="0" dirty="0">
                <a:solidFill>
                  <a:schemeClr val="bg1"/>
                </a:solidFill>
                <a:latin typeface="Helvetica Neue UltraLight"/>
              </a:rPr>
              <a:t>Ne savent pas</a:t>
            </a:r>
          </a:p>
        </p:txBody>
      </p:sp>
      <p:sp>
        <p:nvSpPr>
          <p:cNvPr id="13" name="Rectangle à coins arrondis 5">
            <a:extLst>
              <a:ext uri="{FF2B5EF4-FFF2-40B4-BE49-F238E27FC236}">
                <a16:creationId xmlns:a16="http://schemas.microsoft.com/office/drawing/2014/main" id="{9101FCFA-A3AE-C861-B1F4-C3DAC7F44F5E}"/>
              </a:ext>
            </a:extLst>
          </p:cNvPr>
          <p:cNvSpPr/>
          <p:nvPr/>
        </p:nvSpPr>
        <p:spPr>
          <a:xfrm>
            <a:off x="9013409" y="6059290"/>
            <a:ext cx="1457385" cy="510778"/>
          </a:xfrm>
          <a:prstGeom prst="roundRect">
            <a:avLst/>
          </a:prstGeom>
          <a:solidFill>
            <a:schemeClr val="bg1">
              <a:lumMod val="65000"/>
            </a:schemeClr>
          </a:solidFill>
          <a:ln>
            <a:noFill/>
          </a:ln>
        </p:spPr>
        <p:txBody>
          <a:bodyPr wrap="square" rtlCol="0" anchor="ctr">
            <a:spAutoFit/>
          </a:bodyPr>
          <a:lstStyle/>
          <a:p>
            <a:pPr algn="ctr"/>
            <a:r>
              <a:rPr lang="fr-FR" sz="1200" i="0" dirty="0">
                <a:solidFill>
                  <a:schemeClr val="bg1"/>
                </a:solidFill>
                <a:latin typeface="Helvetica Neue UltraLight"/>
              </a:rPr>
              <a:t>15% </a:t>
            </a:r>
          </a:p>
          <a:p>
            <a:pPr algn="ctr"/>
            <a:r>
              <a:rPr lang="fr-FR" sz="1200" i="0" dirty="0">
                <a:solidFill>
                  <a:schemeClr val="bg1"/>
                </a:solidFill>
                <a:latin typeface="Helvetica Neue UltraLight"/>
              </a:rPr>
              <a:t>Ne savent pas</a:t>
            </a:r>
          </a:p>
        </p:txBody>
      </p:sp>
      <p:sp>
        <p:nvSpPr>
          <p:cNvPr id="4" name="Titre 5">
            <a:extLst>
              <a:ext uri="{FF2B5EF4-FFF2-40B4-BE49-F238E27FC236}">
                <a16:creationId xmlns:a16="http://schemas.microsoft.com/office/drawing/2014/main" id="{F55E783B-F369-1D78-AC69-8AF5995C40E8}"/>
              </a:ext>
            </a:extLst>
          </p:cNvPr>
          <p:cNvSpPr txBox="1">
            <a:spLocks/>
          </p:cNvSpPr>
          <p:nvPr/>
        </p:nvSpPr>
        <p:spPr>
          <a:xfrm>
            <a:off x="3601448" y="2792820"/>
            <a:ext cx="857411" cy="313932"/>
          </a:xfrm>
          <a:prstGeom prst="rect">
            <a:avLst/>
          </a:prstGeom>
          <a:solidFill>
            <a:schemeClr val="bg1"/>
          </a:solid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00B050"/>
                </a:solidFill>
              </a:rPr>
              <a:t>&lt; 250 salariés (69%)</a:t>
            </a:r>
          </a:p>
        </p:txBody>
      </p:sp>
      <p:sp>
        <p:nvSpPr>
          <p:cNvPr id="5" name="ZoneTexte 4">
            <a:extLst>
              <a:ext uri="{FF2B5EF4-FFF2-40B4-BE49-F238E27FC236}">
                <a16:creationId xmlns:a16="http://schemas.microsoft.com/office/drawing/2014/main" id="{D8836BFE-9A04-4DB1-8493-2DB774AE609C}"/>
              </a:ext>
            </a:extLst>
          </p:cNvPr>
          <p:cNvSpPr txBox="1"/>
          <p:nvPr/>
        </p:nvSpPr>
        <p:spPr>
          <a:xfrm>
            <a:off x="3643685" y="254335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6" name="Titre 5">
            <a:extLst>
              <a:ext uri="{FF2B5EF4-FFF2-40B4-BE49-F238E27FC236}">
                <a16:creationId xmlns:a16="http://schemas.microsoft.com/office/drawing/2014/main" id="{34CF5E60-C81C-B7B0-A058-527838F31D15}"/>
              </a:ext>
            </a:extLst>
          </p:cNvPr>
          <p:cNvSpPr txBox="1">
            <a:spLocks/>
          </p:cNvSpPr>
          <p:nvPr/>
        </p:nvSpPr>
        <p:spPr>
          <a:xfrm>
            <a:off x="7358136" y="2735154"/>
            <a:ext cx="1055557" cy="313932"/>
          </a:xfrm>
          <a:prstGeom prst="rect">
            <a:avLst/>
          </a:prstGeom>
          <a:solidFill>
            <a:schemeClr val="bg1"/>
          </a:solid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00B050"/>
                </a:solidFill>
              </a:rPr>
              <a:t>&lt; 10 salariés (100%)</a:t>
            </a:r>
          </a:p>
        </p:txBody>
      </p:sp>
      <p:sp>
        <p:nvSpPr>
          <p:cNvPr id="8" name="ZoneTexte 7">
            <a:extLst>
              <a:ext uri="{FF2B5EF4-FFF2-40B4-BE49-F238E27FC236}">
                <a16:creationId xmlns:a16="http://schemas.microsoft.com/office/drawing/2014/main" id="{13C1AE89-AC9D-5DAD-1B57-A1D6E8BC3032}"/>
              </a:ext>
            </a:extLst>
          </p:cNvPr>
          <p:cNvSpPr txBox="1"/>
          <p:nvPr/>
        </p:nvSpPr>
        <p:spPr>
          <a:xfrm>
            <a:off x="7502501" y="252876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9" name="Groupe 8">
            <a:extLst>
              <a:ext uri="{FF2B5EF4-FFF2-40B4-BE49-F238E27FC236}">
                <a16:creationId xmlns:a16="http://schemas.microsoft.com/office/drawing/2014/main" id="{FD4FF56C-E212-BD18-D887-788CB2793115}"/>
              </a:ext>
            </a:extLst>
          </p:cNvPr>
          <p:cNvGrpSpPr/>
          <p:nvPr/>
        </p:nvGrpSpPr>
        <p:grpSpPr>
          <a:xfrm>
            <a:off x="1537580" y="1416792"/>
            <a:ext cx="1224450" cy="743634"/>
            <a:chOff x="5502045" y="691168"/>
            <a:chExt cx="1224450" cy="743634"/>
          </a:xfrm>
        </p:grpSpPr>
        <p:sp>
          <p:nvSpPr>
            <p:cNvPr id="10" name="ZoneTexte 9">
              <a:extLst>
                <a:ext uri="{FF2B5EF4-FFF2-40B4-BE49-F238E27FC236}">
                  <a16:creationId xmlns:a16="http://schemas.microsoft.com/office/drawing/2014/main" id="{209CD703-E9CF-2AFD-7583-B178F87ABE27}"/>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3" name="Image 22">
              <a:extLst>
                <a:ext uri="{FF2B5EF4-FFF2-40B4-BE49-F238E27FC236}">
                  <a16:creationId xmlns:a16="http://schemas.microsoft.com/office/drawing/2014/main" id="{EBFFCD88-3314-B365-661C-E82917B1E48D}"/>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27" name="Groupe 26">
            <a:extLst>
              <a:ext uri="{FF2B5EF4-FFF2-40B4-BE49-F238E27FC236}">
                <a16:creationId xmlns:a16="http://schemas.microsoft.com/office/drawing/2014/main" id="{D9975551-BAB8-9CAA-7F0D-1FC6862BE33B}"/>
              </a:ext>
            </a:extLst>
          </p:cNvPr>
          <p:cNvGrpSpPr/>
          <p:nvPr/>
        </p:nvGrpSpPr>
        <p:grpSpPr>
          <a:xfrm>
            <a:off x="7969942" y="1125848"/>
            <a:ext cx="1224450" cy="854645"/>
            <a:chOff x="2960761" y="1277516"/>
            <a:chExt cx="1224450" cy="854645"/>
          </a:xfrm>
        </p:grpSpPr>
        <p:sp>
          <p:nvSpPr>
            <p:cNvPr id="25" name="ZoneTexte 24">
              <a:extLst>
                <a:ext uri="{FF2B5EF4-FFF2-40B4-BE49-F238E27FC236}">
                  <a16:creationId xmlns:a16="http://schemas.microsoft.com/office/drawing/2014/main" id="{3300C0CC-50EB-D18C-2F93-0FD12D5FDB74}"/>
                </a:ext>
              </a:extLst>
            </p:cNvPr>
            <p:cNvSpPr txBox="1"/>
            <p:nvPr/>
          </p:nvSpPr>
          <p:spPr>
            <a:xfrm>
              <a:off x="2960761" y="1855163"/>
              <a:ext cx="1224450" cy="276998"/>
            </a:xfrm>
            <a:prstGeom prst="rect">
              <a:avLst/>
            </a:prstGeom>
            <a:noFill/>
          </p:spPr>
          <p:txBody>
            <a:bodyPr wrap="square" rtlCol="0">
              <a:spAutoFit/>
            </a:bodyPr>
            <a:lstStyle/>
            <a:p>
              <a:r>
                <a:rPr lang="fr-FR" sz="1200" i="0" dirty="0">
                  <a:solidFill>
                    <a:schemeClr val="bg1">
                      <a:lumMod val="50000"/>
                    </a:schemeClr>
                  </a:solidFill>
                  <a:latin typeface="Helvetica Neue UltraLight"/>
                </a:rPr>
                <a:t>prestataires</a:t>
              </a:r>
            </a:p>
          </p:txBody>
        </p:sp>
        <p:pic>
          <p:nvPicPr>
            <p:cNvPr id="26" name="Image 25">
              <a:extLst>
                <a:ext uri="{FF2B5EF4-FFF2-40B4-BE49-F238E27FC236}">
                  <a16:creationId xmlns:a16="http://schemas.microsoft.com/office/drawing/2014/main" id="{F2AA1328-DF68-1713-2CB3-373154462163}"/>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2960762" y="1277516"/>
              <a:ext cx="716146" cy="716146"/>
            </a:xfrm>
            <a:prstGeom prst="rect">
              <a:avLst/>
            </a:prstGeom>
          </p:spPr>
        </p:pic>
      </p:grpSp>
      <p:sp>
        <p:nvSpPr>
          <p:cNvPr id="14" name="Titre 5">
            <a:extLst>
              <a:ext uri="{FF2B5EF4-FFF2-40B4-BE49-F238E27FC236}">
                <a16:creationId xmlns:a16="http://schemas.microsoft.com/office/drawing/2014/main" id="{6665576A-EDD3-5EB3-2AB5-3050D5D3F15E}"/>
              </a:ext>
            </a:extLst>
          </p:cNvPr>
          <p:cNvSpPr txBox="1">
            <a:spLocks/>
          </p:cNvSpPr>
          <p:nvPr/>
        </p:nvSpPr>
        <p:spPr>
          <a:xfrm>
            <a:off x="2986722" y="4066337"/>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Gironde (12%)</a:t>
            </a:r>
          </a:p>
        </p:txBody>
      </p:sp>
      <p:sp>
        <p:nvSpPr>
          <p:cNvPr id="15" name="ZoneTexte 14">
            <a:extLst>
              <a:ext uri="{FF2B5EF4-FFF2-40B4-BE49-F238E27FC236}">
                <a16:creationId xmlns:a16="http://schemas.microsoft.com/office/drawing/2014/main" id="{90C8A686-3C37-53DC-7F3A-7959A941084B}"/>
              </a:ext>
            </a:extLst>
          </p:cNvPr>
          <p:cNvSpPr txBox="1"/>
          <p:nvPr/>
        </p:nvSpPr>
        <p:spPr>
          <a:xfrm>
            <a:off x="2738528" y="396743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Tree>
    <p:extLst>
      <p:ext uri="{BB962C8B-B14F-4D97-AF65-F5344CB8AC3E}">
        <p14:creationId xmlns:p14="http://schemas.microsoft.com/office/powerpoint/2010/main" val="255219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6E10A2-4EEB-B818-5556-A9FC47C84D30}"/>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02257" y="137547"/>
            <a:ext cx="9859991" cy="646331"/>
          </a:xfrm>
        </p:spPr>
        <p:txBody>
          <a:bodyPr vert="horz" wrap="square" lIns="91440" tIns="45720" rIns="91440" bIns="45720" rtlCol="0" anchor="ctr" anchorCtr="0">
            <a:spAutoFit/>
          </a:bodyPr>
          <a:lstStyle/>
          <a:p>
            <a:r>
              <a:rPr lang="fr-FR" sz="2000" b="0" dirty="0"/>
              <a:t>… mais dont la tendance est similaire sur 2022 : ~ la moitié indique une augmentation du chiffre d’affaires. </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4798" y="1122945"/>
            <a:ext cx="4102345"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Évolution du chiffre d’affaires</a:t>
            </a:r>
          </a:p>
        </p:txBody>
      </p:sp>
      <p:pic>
        <p:nvPicPr>
          <p:cNvPr id="22" name="Image 21">
            <a:extLst>
              <a:ext uri="{FF2B5EF4-FFF2-40B4-BE49-F238E27FC236}">
                <a16:creationId xmlns:a16="http://schemas.microsoft.com/office/drawing/2014/main" id="{7692C4D9-1FE5-968B-731D-FEA37F4E539A}"/>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3" name="ZoneTexte 2">
            <a:extLst>
              <a:ext uri="{FF2B5EF4-FFF2-40B4-BE49-F238E27FC236}">
                <a16:creationId xmlns:a16="http://schemas.microsoft.com/office/drawing/2014/main" id="{AC5F5836-206F-6484-2C33-FA09C8178906}"/>
              </a:ext>
            </a:extLst>
          </p:cNvPr>
          <p:cNvSpPr txBox="1"/>
          <p:nvPr/>
        </p:nvSpPr>
        <p:spPr>
          <a:xfrm>
            <a:off x="-4798" y="6504057"/>
            <a:ext cx="5499824" cy="338554"/>
          </a:xfrm>
          <a:prstGeom prst="rect">
            <a:avLst/>
          </a:prstGeom>
          <a:noFill/>
        </p:spPr>
        <p:txBody>
          <a:bodyPr wrap="square">
            <a:spAutoFit/>
          </a:bodyPr>
          <a:lstStyle/>
          <a:p>
            <a:r>
              <a:rPr lang="fr-FR" sz="800" i="1" dirty="0">
                <a:solidFill>
                  <a:srgbClr val="948B86"/>
                </a:solidFill>
                <a:latin typeface="Helvetica Neue UltraLight"/>
              </a:rPr>
              <a:t>QF16. En 2022 votre chiffre d’affaires est-il… ?</a:t>
            </a:r>
          </a:p>
          <a:p>
            <a:r>
              <a:rPr lang="fr-FR" sz="800" i="1" dirty="0">
                <a:solidFill>
                  <a:srgbClr val="948B86"/>
                </a:solidFill>
                <a:latin typeface="Helvetica Neue UltraLight"/>
              </a:rPr>
              <a:t>Base = ensemble hors établissements du secteur public  = 274 total = 130 Annonceurs + 144 Prestataires</a:t>
            </a:r>
          </a:p>
        </p:txBody>
      </p:sp>
      <p:graphicFrame>
        <p:nvGraphicFramePr>
          <p:cNvPr id="6" name="Graphique 5">
            <a:extLst>
              <a:ext uri="{FF2B5EF4-FFF2-40B4-BE49-F238E27FC236}">
                <a16:creationId xmlns:a16="http://schemas.microsoft.com/office/drawing/2014/main" id="{81B543A4-92A5-B468-F12B-24CA57DFF1AD}"/>
              </a:ext>
            </a:extLst>
          </p:cNvPr>
          <p:cNvGraphicFramePr/>
          <p:nvPr>
            <p:extLst>
              <p:ext uri="{D42A27DB-BD31-4B8C-83A1-F6EECF244321}">
                <p14:modId xmlns:p14="http://schemas.microsoft.com/office/powerpoint/2010/main" val="1608357730"/>
              </p:ext>
            </p:extLst>
          </p:nvPr>
        </p:nvGraphicFramePr>
        <p:xfrm>
          <a:off x="2184932" y="1548585"/>
          <a:ext cx="6979678" cy="3704437"/>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2C941F7E-1F1A-A41F-5D20-39BBA9548B8D}"/>
              </a:ext>
            </a:extLst>
          </p:cNvPr>
          <p:cNvSpPr/>
          <p:nvPr/>
        </p:nvSpPr>
        <p:spPr>
          <a:xfrm>
            <a:off x="9333436" y="2800180"/>
            <a:ext cx="119225" cy="1318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Neue UltraLight"/>
            </a:endParaRPr>
          </a:p>
        </p:txBody>
      </p:sp>
      <p:sp>
        <p:nvSpPr>
          <p:cNvPr id="21" name="Rectangle 20">
            <a:extLst>
              <a:ext uri="{FF2B5EF4-FFF2-40B4-BE49-F238E27FC236}">
                <a16:creationId xmlns:a16="http://schemas.microsoft.com/office/drawing/2014/main" id="{AC8F5E34-DE0B-C811-6C44-95A486A1A934}"/>
              </a:ext>
            </a:extLst>
          </p:cNvPr>
          <p:cNvSpPr/>
          <p:nvPr/>
        </p:nvSpPr>
        <p:spPr>
          <a:xfrm>
            <a:off x="9333436" y="3145040"/>
            <a:ext cx="119225" cy="1318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Neue UltraLight"/>
            </a:endParaRPr>
          </a:p>
        </p:txBody>
      </p:sp>
      <p:sp>
        <p:nvSpPr>
          <p:cNvPr id="23" name="Rectangle 22">
            <a:extLst>
              <a:ext uri="{FF2B5EF4-FFF2-40B4-BE49-F238E27FC236}">
                <a16:creationId xmlns:a16="http://schemas.microsoft.com/office/drawing/2014/main" id="{B90BB5C5-C722-98CC-1B7C-6F75FFE382E0}"/>
              </a:ext>
            </a:extLst>
          </p:cNvPr>
          <p:cNvSpPr/>
          <p:nvPr/>
        </p:nvSpPr>
        <p:spPr>
          <a:xfrm>
            <a:off x="9333436" y="3429516"/>
            <a:ext cx="119225" cy="131892"/>
          </a:xfrm>
          <a:prstGeom prst="rect">
            <a:avLst/>
          </a:prstGeom>
          <a:solidFill>
            <a:srgbClr val="948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Neue UltraLight"/>
            </a:endParaRPr>
          </a:p>
        </p:txBody>
      </p:sp>
      <p:sp>
        <p:nvSpPr>
          <p:cNvPr id="24" name="Rectangle 23">
            <a:extLst>
              <a:ext uri="{FF2B5EF4-FFF2-40B4-BE49-F238E27FC236}">
                <a16:creationId xmlns:a16="http://schemas.microsoft.com/office/drawing/2014/main" id="{1A1E2ACE-186B-1985-0553-21E980A2E815}"/>
              </a:ext>
            </a:extLst>
          </p:cNvPr>
          <p:cNvSpPr/>
          <p:nvPr/>
        </p:nvSpPr>
        <p:spPr>
          <a:xfrm>
            <a:off x="9333436" y="3713992"/>
            <a:ext cx="119225" cy="1318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Neue UltraLight"/>
            </a:endParaRPr>
          </a:p>
        </p:txBody>
      </p:sp>
      <p:sp>
        <p:nvSpPr>
          <p:cNvPr id="25" name="Rectangle 24">
            <a:extLst>
              <a:ext uri="{FF2B5EF4-FFF2-40B4-BE49-F238E27FC236}">
                <a16:creationId xmlns:a16="http://schemas.microsoft.com/office/drawing/2014/main" id="{7855A8CB-CAD5-4875-7970-E97CC77208F3}"/>
              </a:ext>
            </a:extLst>
          </p:cNvPr>
          <p:cNvSpPr/>
          <p:nvPr/>
        </p:nvSpPr>
        <p:spPr>
          <a:xfrm>
            <a:off x="9333436" y="3991766"/>
            <a:ext cx="119225" cy="131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Helvetica Neue UltraLight"/>
            </a:endParaRPr>
          </a:p>
        </p:txBody>
      </p:sp>
      <p:sp>
        <p:nvSpPr>
          <p:cNvPr id="26" name="ZoneTexte 25">
            <a:extLst>
              <a:ext uri="{FF2B5EF4-FFF2-40B4-BE49-F238E27FC236}">
                <a16:creationId xmlns:a16="http://schemas.microsoft.com/office/drawing/2014/main" id="{80CFA238-C35E-AC15-0559-02FB72AC7AA2}"/>
              </a:ext>
            </a:extLst>
          </p:cNvPr>
          <p:cNvSpPr txBox="1"/>
          <p:nvPr/>
        </p:nvSpPr>
        <p:spPr>
          <a:xfrm>
            <a:off x="9298446" y="2100470"/>
            <a:ext cx="1869871" cy="307777"/>
          </a:xfrm>
          <a:prstGeom prst="rect">
            <a:avLst/>
          </a:prstGeom>
          <a:noFill/>
          <a:ln>
            <a:solidFill>
              <a:srgbClr val="00B0F0"/>
            </a:solidFill>
          </a:ln>
        </p:spPr>
        <p:txBody>
          <a:bodyPr wrap="none" rtlCol="0">
            <a:spAutoFit/>
          </a:bodyPr>
          <a:lstStyle/>
          <a:p>
            <a:r>
              <a:rPr lang="fr-FR" sz="1400" b="1" cap="small" dirty="0">
                <a:solidFill>
                  <a:srgbClr val="009DE0"/>
                </a:solidFill>
                <a:latin typeface="Helvetica Neue UltraLight"/>
              </a:rPr>
              <a:t>Total augmentation</a:t>
            </a:r>
          </a:p>
        </p:txBody>
      </p:sp>
      <p:sp>
        <p:nvSpPr>
          <p:cNvPr id="27" name="ZoneTexte 26">
            <a:extLst>
              <a:ext uri="{FF2B5EF4-FFF2-40B4-BE49-F238E27FC236}">
                <a16:creationId xmlns:a16="http://schemas.microsoft.com/office/drawing/2014/main" id="{4ED2AD27-C660-AED2-3A7D-8EBF83206750}"/>
              </a:ext>
            </a:extLst>
          </p:cNvPr>
          <p:cNvSpPr txBox="1"/>
          <p:nvPr/>
        </p:nvSpPr>
        <p:spPr>
          <a:xfrm>
            <a:off x="9315214" y="4441728"/>
            <a:ext cx="1577227" cy="307777"/>
          </a:xfrm>
          <a:prstGeom prst="rect">
            <a:avLst/>
          </a:prstGeom>
          <a:noFill/>
          <a:ln>
            <a:solidFill>
              <a:srgbClr val="FF0000"/>
            </a:solidFill>
          </a:ln>
        </p:spPr>
        <p:txBody>
          <a:bodyPr wrap="none" rtlCol="0">
            <a:spAutoFit/>
          </a:bodyPr>
          <a:lstStyle/>
          <a:p>
            <a:r>
              <a:rPr lang="fr-FR" sz="1400" b="1" cap="small" dirty="0">
                <a:solidFill>
                  <a:srgbClr val="FF0000"/>
                </a:solidFill>
                <a:latin typeface="Helvetica Neue UltraLight"/>
              </a:rPr>
              <a:t>Total diminution</a:t>
            </a:r>
          </a:p>
        </p:txBody>
      </p:sp>
      <p:sp>
        <p:nvSpPr>
          <p:cNvPr id="28" name="ZoneTexte 27">
            <a:extLst>
              <a:ext uri="{FF2B5EF4-FFF2-40B4-BE49-F238E27FC236}">
                <a16:creationId xmlns:a16="http://schemas.microsoft.com/office/drawing/2014/main" id="{57C9D15A-0627-ECF2-DD72-7DF43C0C5E09}"/>
              </a:ext>
            </a:extLst>
          </p:cNvPr>
          <p:cNvSpPr txBox="1"/>
          <p:nvPr/>
        </p:nvSpPr>
        <p:spPr>
          <a:xfrm>
            <a:off x="9452661" y="2710430"/>
            <a:ext cx="1734770" cy="307777"/>
          </a:xfrm>
          <a:prstGeom prst="rect">
            <a:avLst/>
          </a:prstGeom>
          <a:noFill/>
          <a:ln>
            <a:noFill/>
          </a:ln>
        </p:spPr>
        <p:txBody>
          <a:bodyPr wrap="none" rtlCol="0">
            <a:spAutoFit/>
          </a:bodyPr>
          <a:lstStyle/>
          <a:p>
            <a:r>
              <a:rPr lang="fr-FR" sz="1400" dirty="0">
                <a:solidFill>
                  <a:schemeClr val="bg1">
                    <a:lumMod val="50000"/>
                  </a:schemeClr>
                </a:solidFill>
                <a:latin typeface="Helvetica Neue UltraLight"/>
              </a:rPr>
              <a:t>Forte augmentation</a:t>
            </a:r>
          </a:p>
        </p:txBody>
      </p:sp>
      <p:sp>
        <p:nvSpPr>
          <p:cNvPr id="29" name="ZoneTexte 28">
            <a:extLst>
              <a:ext uri="{FF2B5EF4-FFF2-40B4-BE49-F238E27FC236}">
                <a16:creationId xmlns:a16="http://schemas.microsoft.com/office/drawing/2014/main" id="{FB008774-E393-0F68-AC74-D7AF3FCA4C2F}"/>
              </a:ext>
            </a:extLst>
          </p:cNvPr>
          <p:cNvSpPr txBox="1"/>
          <p:nvPr/>
        </p:nvSpPr>
        <p:spPr>
          <a:xfrm>
            <a:off x="9442068" y="3052686"/>
            <a:ext cx="1874231" cy="307777"/>
          </a:xfrm>
          <a:prstGeom prst="rect">
            <a:avLst/>
          </a:prstGeom>
          <a:noFill/>
          <a:ln>
            <a:noFill/>
          </a:ln>
        </p:spPr>
        <p:txBody>
          <a:bodyPr wrap="none" rtlCol="0">
            <a:spAutoFit/>
          </a:bodyPr>
          <a:lstStyle/>
          <a:p>
            <a:r>
              <a:rPr lang="fr-FR" sz="1400" dirty="0">
                <a:solidFill>
                  <a:schemeClr val="bg1">
                    <a:lumMod val="50000"/>
                  </a:schemeClr>
                </a:solidFill>
                <a:latin typeface="Helvetica Neue UltraLight"/>
              </a:rPr>
              <a:t>Légère augmentation</a:t>
            </a:r>
          </a:p>
        </p:txBody>
      </p:sp>
      <p:sp>
        <p:nvSpPr>
          <p:cNvPr id="30" name="ZoneTexte 29">
            <a:extLst>
              <a:ext uri="{FF2B5EF4-FFF2-40B4-BE49-F238E27FC236}">
                <a16:creationId xmlns:a16="http://schemas.microsoft.com/office/drawing/2014/main" id="{6BC8F8D6-C438-D5CA-D1E4-72D9D0BDF228}"/>
              </a:ext>
            </a:extLst>
          </p:cNvPr>
          <p:cNvSpPr txBox="1"/>
          <p:nvPr/>
        </p:nvSpPr>
        <p:spPr>
          <a:xfrm>
            <a:off x="9447821" y="3343105"/>
            <a:ext cx="742511" cy="307777"/>
          </a:xfrm>
          <a:prstGeom prst="rect">
            <a:avLst/>
          </a:prstGeom>
          <a:noFill/>
          <a:ln>
            <a:noFill/>
          </a:ln>
        </p:spPr>
        <p:txBody>
          <a:bodyPr wrap="none" rtlCol="0">
            <a:spAutoFit/>
          </a:bodyPr>
          <a:lstStyle/>
          <a:p>
            <a:r>
              <a:rPr lang="fr-FR" sz="1400" dirty="0">
                <a:solidFill>
                  <a:schemeClr val="bg1">
                    <a:lumMod val="50000"/>
                  </a:schemeClr>
                </a:solidFill>
                <a:latin typeface="Helvetica Neue UltraLight"/>
              </a:rPr>
              <a:t>Stable </a:t>
            </a:r>
          </a:p>
        </p:txBody>
      </p:sp>
      <p:sp>
        <p:nvSpPr>
          <p:cNvPr id="31" name="ZoneTexte 30">
            <a:extLst>
              <a:ext uri="{FF2B5EF4-FFF2-40B4-BE49-F238E27FC236}">
                <a16:creationId xmlns:a16="http://schemas.microsoft.com/office/drawing/2014/main" id="{AB8DF77F-8F82-247C-DDB9-C10867D8F216}"/>
              </a:ext>
            </a:extLst>
          </p:cNvPr>
          <p:cNvSpPr txBox="1"/>
          <p:nvPr/>
        </p:nvSpPr>
        <p:spPr>
          <a:xfrm>
            <a:off x="9452661" y="3619853"/>
            <a:ext cx="1606530" cy="307777"/>
          </a:xfrm>
          <a:prstGeom prst="rect">
            <a:avLst/>
          </a:prstGeom>
          <a:noFill/>
          <a:ln>
            <a:noFill/>
          </a:ln>
        </p:spPr>
        <p:txBody>
          <a:bodyPr wrap="none" rtlCol="0">
            <a:spAutoFit/>
          </a:bodyPr>
          <a:lstStyle/>
          <a:p>
            <a:r>
              <a:rPr lang="fr-FR" sz="1400" dirty="0">
                <a:solidFill>
                  <a:schemeClr val="bg1">
                    <a:lumMod val="50000"/>
                  </a:schemeClr>
                </a:solidFill>
                <a:latin typeface="Helvetica Neue UltraLight"/>
              </a:rPr>
              <a:t>Légère diminution</a:t>
            </a:r>
          </a:p>
        </p:txBody>
      </p:sp>
      <p:sp>
        <p:nvSpPr>
          <p:cNvPr id="32" name="ZoneTexte 31">
            <a:extLst>
              <a:ext uri="{FF2B5EF4-FFF2-40B4-BE49-F238E27FC236}">
                <a16:creationId xmlns:a16="http://schemas.microsoft.com/office/drawing/2014/main" id="{BC516800-1103-F4EF-3208-2C6B482897FD}"/>
              </a:ext>
            </a:extLst>
          </p:cNvPr>
          <p:cNvSpPr txBox="1"/>
          <p:nvPr/>
        </p:nvSpPr>
        <p:spPr>
          <a:xfrm>
            <a:off x="9449788" y="3910273"/>
            <a:ext cx="1467068" cy="307777"/>
          </a:xfrm>
          <a:prstGeom prst="rect">
            <a:avLst/>
          </a:prstGeom>
          <a:noFill/>
          <a:ln>
            <a:noFill/>
          </a:ln>
        </p:spPr>
        <p:txBody>
          <a:bodyPr wrap="none" rtlCol="0">
            <a:spAutoFit/>
          </a:bodyPr>
          <a:lstStyle/>
          <a:p>
            <a:r>
              <a:rPr lang="fr-FR" sz="1400" dirty="0">
                <a:solidFill>
                  <a:schemeClr val="bg1">
                    <a:lumMod val="50000"/>
                  </a:schemeClr>
                </a:solidFill>
                <a:latin typeface="Helvetica Neue UltraLight"/>
              </a:rPr>
              <a:t>Forte diminution</a:t>
            </a:r>
          </a:p>
        </p:txBody>
      </p:sp>
      <p:sp>
        <p:nvSpPr>
          <p:cNvPr id="17" name="ZoneTexte 16">
            <a:extLst>
              <a:ext uri="{FF2B5EF4-FFF2-40B4-BE49-F238E27FC236}">
                <a16:creationId xmlns:a16="http://schemas.microsoft.com/office/drawing/2014/main" id="{3B2E49D5-E57D-03A4-0B5F-B0AEE9D7B290}"/>
              </a:ext>
            </a:extLst>
          </p:cNvPr>
          <p:cNvSpPr txBox="1"/>
          <p:nvPr/>
        </p:nvSpPr>
        <p:spPr>
          <a:xfrm>
            <a:off x="944203" y="2297423"/>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4" name="Titre 5">
            <a:extLst>
              <a:ext uri="{FF2B5EF4-FFF2-40B4-BE49-F238E27FC236}">
                <a16:creationId xmlns:a16="http://schemas.microsoft.com/office/drawing/2014/main" id="{B19E8F56-211C-AD9E-B044-E65E6982AF5E}"/>
              </a:ext>
            </a:extLst>
          </p:cNvPr>
          <p:cNvSpPr txBox="1">
            <a:spLocks/>
          </p:cNvSpPr>
          <p:nvPr/>
        </p:nvSpPr>
        <p:spPr>
          <a:xfrm>
            <a:off x="2923480" y="2877424"/>
            <a:ext cx="1552196" cy="203133"/>
          </a:xfrm>
          <a:prstGeom prst="rect">
            <a:avLst/>
          </a:prstGeom>
          <a:solidFill>
            <a:schemeClr val="bg1"/>
          </a:solid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00B050"/>
                </a:solidFill>
              </a:rPr>
              <a:t>Hors Gironde (28%)</a:t>
            </a:r>
          </a:p>
        </p:txBody>
      </p:sp>
      <p:sp>
        <p:nvSpPr>
          <p:cNvPr id="5" name="ZoneTexte 4">
            <a:extLst>
              <a:ext uri="{FF2B5EF4-FFF2-40B4-BE49-F238E27FC236}">
                <a16:creationId xmlns:a16="http://schemas.microsoft.com/office/drawing/2014/main" id="{3866C26D-A92C-7612-FE12-06CB0F02EE4D}"/>
              </a:ext>
            </a:extLst>
          </p:cNvPr>
          <p:cNvSpPr txBox="1"/>
          <p:nvPr/>
        </p:nvSpPr>
        <p:spPr>
          <a:xfrm>
            <a:off x="3326553" y="263839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7" name="Groupe 6">
            <a:extLst>
              <a:ext uri="{FF2B5EF4-FFF2-40B4-BE49-F238E27FC236}">
                <a16:creationId xmlns:a16="http://schemas.microsoft.com/office/drawing/2014/main" id="{2605C692-6B25-18EA-E577-871CE8950B18}"/>
              </a:ext>
            </a:extLst>
          </p:cNvPr>
          <p:cNvGrpSpPr/>
          <p:nvPr/>
        </p:nvGrpSpPr>
        <p:grpSpPr>
          <a:xfrm>
            <a:off x="1321616" y="3154881"/>
            <a:ext cx="1224450" cy="743634"/>
            <a:chOff x="5502045" y="691168"/>
            <a:chExt cx="1224450" cy="743634"/>
          </a:xfrm>
        </p:grpSpPr>
        <p:sp>
          <p:nvSpPr>
            <p:cNvPr id="8" name="ZoneTexte 7">
              <a:extLst>
                <a:ext uri="{FF2B5EF4-FFF2-40B4-BE49-F238E27FC236}">
                  <a16:creationId xmlns:a16="http://schemas.microsoft.com/office/drawing/2014/main" id="{C8C78C21-02EE-A96E-2CE6-2723EEA6B12A}"/>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9" name="Image 8">
              <a:extLst>
                <a:ext uri="{FF2B5EF4-FFF2-40B4-BE49-F238E27FC236}">
                  <a16:creationId xmlns:a16="http://schemas.microsoft.com/office/drawing/2014/main" id="{BE1F3948-89DD-A735-D5CA-29116BC7B39B}"/>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10" name="Groupe 9">
            <a:extLst>
              <a:ext uri="{FF2B5EF4-FFF2-40B4-BE49-F238E27FC236}">
                <a16:creationId xmlns:a16="http://schemas.microsoft.com/office/drawing/2014/main" id="{F9550764-5F5D-710A-4AED-5C4BDC994A22}"/>
              </a:ext>
            </a:extLst>
          </p:cNvPr>
          <p:cNvGrpSpPr/>
          <p:nvPr/>
        </p:nvGrpSpPr>
        <p:grpSpPr>
          <a:xfrm>
            <a:off x="1403881" y="4168951"/>
            <a:ext cx="1224450" cy="854645"/>
            <a:chOff x="4871550" y="1059917"/>
            <a:chExt cx="1224450" cy="854645"/>
          </a:xfrm>
        </p:grpSpPr>
        <p:sp>
          <p:nvSpPr>
            <p:cNvPr id="11" name="ZoneTexte 10">
              <a:extLst>
                <a:ext uri="{FF2B5EF4-FFF2-40B4-BE49-F238E27FC236}">
                  <a16:creationId xmlns:a16="http://schemas.microsoft.com/office/drawing/2014/main" id="{E6A13EFA-B897-492F-C3FF-C8FF34C7CFA5}"/>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12" name="Image 11">
              <a:extLst>
                <a:ext uri="{FF2B5EF4-FFF2-40B4-BE49-F238E27FC236}">
                  <a16:creationId xmlns:a16="http://schemas.microsoft.com/office/drawing/2014/main" id="{913E2A7B-7F65-9EC6-62A2-2C002EBC0B94}"/>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Tree>
    <p:extLst>
      <p:ext uri="{BB962C8B-B14F-4D97-AF65-F5344CB8AC3E}">
        <p14:creationId xmlns:p14="http://schemas.microsoft.com/office/powerpoint/2010/main" val="197344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silhouette&#10;&#10;Description générée automatiquement">
            <a:extLst>
              <a:ext uri="{FF2B5EF4-FFF2-40B4-BE49-F238E27FC236}">
                <a16:creationId xmlns:a16="http://schemas.microsoft.com/office/drawing/2014/main" id="{C588B3D4-772B-6B0B-2EFB-8A30809379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6" name="Image 6" descr="Une image contenant intérieur&#10;&#10;Description générée automatiquement">
            <a:extLst>
              <a:ext uri="{FF2B5EF4-FFF2-40B4-BE49-F238E27FC236}">
                <a16:creationId xmlns:a16="http://schemas.microsoft.com/office/drawing/2014/main" id="{D4434EAF-D913-6512-FE19-D58818E5C7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Image 5">
            <a:extLst>
              <a:ext uri="{FF2B5EF4-FFF2-40B4-BE49-F238E27FC236}">
                <a16:creationId xmlns:a16="http://schemas.microsoft.com/office/drawing/2014/main" id="{1F8BEADE-2A16-6C6A-BF50-F9385BF18C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7" name="ZoneTexte 6">
            <a:extLst>
              <a:ext uri="{FF2B5EF4-FFF2-40B4-BE49-F238E27FC236}">
                <a16:creationId xmlns:a16="http://schemas.microsoft.com/office/drawing/2014/main" id="{3979F5AE-597D-A972-8C51-D01DE4E312C4}"/>
              </a:ext>
            </a:extLst>
          </p:cNvPr>
          <p:cNvSpPr txBox="1"/>
          <p:nvPr/>
        </p:nvSpPr>
        <p:spPr>
          <a:xfrm>
            <a:off x="132348" y="2702052"/>
            <a:ext cx="3862136" cy="139903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Bef>
                <a:spcPct val="0"/>
              </a:spcBef>
              <a:spcAft>
                <a:spcPts val="600"/>
              </a:spcAft>
            </a:pPr>
            <a:r>
              <a:rPr lang="fr-FR" sz="4000" dirty="0">
                <a:latin typeface="Helvetica Neue UltraLight"/>
                <a:ea typeface="+mj-ea"/>
                <a:cs typeface="+mj-cs"/>
              </a:rPr>
              <a:t>Le profil des communicants</a:t>
            </a:r>
          </a:p>
        </p:txBody>
      </p:sp>
    </p:spTree>
    <p:extLst>
      <p:ext uri="{BB962C8B-B14F-4D97-AF65-F5344CB8AC3E}">
        <p14:creationId xmlns:p14="http://schemas.microsoft.com/office/powerpoint/2010/main" val="1487442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6E10A2-4EEB-B818-5556-A9FC47C84D30}"/>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graphicFrame>
        <p:nvGraphicFramePr>
          <p:cNvPr id="4" name="Graphique 3">
            <a:extLst>
              <a:ext uri="{FF2B5EF4-FFF2-40B4-BE49-F238E27FC236}">
                <a16:creationId xmlns:a16="http://schemas.microsoft.com/office/drawing/2014/main" id="{DD84F481-9CED-017A-206F-FB0686A5139F}"/>
              </a:ext>
            </a:extLst>
          </p:cNvPr>
          <p:cNvGraphicFramePr/>
          <p:nvPr>
            <p:extLst>
              <p:ext uri="{D42A27DB-BD31-4B8C-83A1-F6EECF244321}">
                <p14:modId xmlns:p14="http://schemas.microsoft.com/office/powerpoint/2010/main" val="755542102"/>
              </p:ext>
            </p:extLst>
          </p:nvPr>
        </p:nvGraphicFramePr>
        <p:xfrm>
          <a:off x="0" y="1922029"/>
          <a:ext cx="5400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a:extLst>
              <a:ext uri="{FF2B5EF4-FFF2-40B4-BE49-F238E27FC236}">
                <a16:creationId xmlns:a16="http://schemas.microsoft.com/office/drawing/2014/main" id="{517F4278-56B0-027A-5217-FC4BEEBC92F0}"/>
              </a:ext>
            </a:extLst>
          </p:cNvPr>
          <p:cNvGraphicFramePr/>
          <p:nvPr>
            <p:extLst>
              <p:ext uri="{D42A27DB-BD31-4B8C-83A1-F6EECF244321}">
                <p14:modId xmlns:p14="http://schemas.microsoft.com/office/powerpoint/2010/main" val="3940451911"/>
              </p:ext>
            </p:extLst>
          </p:nvPr>
        </p:nvGraphicFramePr>
        <p:xfrm>
          <a:off x="6278340" y="1922029"/>
          <a:ext cx="5400000" cy="396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Connecteur droit 7">
            <a:extLst>
              <a:ext uri="{FF2B5EF4-FFF2-40B4-BE49-F238E27FC236}">
                <a16:creationId xmlns:a16="http://schemas.microsoft.com/office/drawing/2014/main" id="{804D5445-3153-C403-884A-ADFADB5B4A50}"/>
              </a:ext>
            </a:extLst>
          </p:cNvPr>
          <p:cNvCxnSpPr/>
          <p:nvPr/>
        </p:nvCxnSpPr>
        <p:spPr>
          <a:xfrm>
            <a:off x="10636265" y="5177427"/>
            <a:ext cx="0" cy="414068"/>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02938D1-8754-8724-61AF-66136DAFF801}"/>
              </a:ext>
            </a:extLst>
          </p:cNvPr>
          <p:cNvSpPr txBox="1"/>
          <p:nvPr/>
        </p:nvSpPr>
        <p:spPr>
          <a:xfrm>
            <a:off x="10636265" y="5061296"/>
            <a:ext cx="974947" cy="646331"/>
          </a:xfrm>
          <a:prstGeom prst="rect">
            <a:avLst/>
          </a:prstGeom>
          <a:noFill/>
        </p:spPr>
        <p:txBody>
          <a:bodyPr wrap="none" rtlCol="0">
            <a:spAutoFit/>
          </a:bodyPr>
          <a:lstStyle/>
          <a:p>
            <a:r>
              <a:rPr lang="fr-FR" b="1" i="1" dirty="0">
                <a:solidFill>
                  <a:srgbClr val="948B86"/>
                </a:solidFill>
              </a:rPr>
              <a:t>50%</a:t>
            </a:r>
          </a:p>
          <a:p>
            <a:r>
              <a:rPr lang="fr-FR" b="1" i="1" dirty="0">
                <a:solidFill>
                  <a:srgbClr val="948B86"/>
                </a:solidFill>
              </a:rPr>
              <a:t>&lt; 45 ans</a:t>
            </a:r>
          </a:p>
        </p:txBody>
      </p:sp>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45390" y="137547"/>
            <a:ext cx="9530482" cy="646331"/>
          </a:xfrm>
        </p:spPr>
        <p:txBody>
          <a:bodyPr vert="horz" wrap="square" lIns="91440" tIns="45720" rIns="91440" bIns="45720" rtlCol="0" anchor="ctr" anchorCtr="0">
            <a:spAutoFit/>
          </a:bodyPr>
          <a:lstStyle/>
          <a:p>
            <a:r>
              <a:rPr lang="fr-FR" sz="2000" b="0" dirty="0"/>
              <a:t>Des femmes dans plus de 2/3 des cas au global, plus encore chez les annonceurs, et des professionnels âgés de 35 à 55 ans pour la grande majorité.</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427012"/>
            <a:ext cx="2466475"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Genre</a:t>
            </a:r>
          </a:p>
        </p:txBody>
      </p:sp>
      <p:sp>
        <p:nvSpPr>
          <p:cNvPr id="21" name="ZoneTexte 20">
            <a:extLst>
              <a:ext uri="{FF2B5EF4-FFF2-40B4-BE49-F238E27FC236}">
                <a16:creationId xmlns:a16="http://schemas.microsoft.com/office/drawing/2014/main" id="{AF13935C-8987-0A92-62C6-47D4AD65A5C7}"/>
              </a:ext>
            </a:extLst>
          </p:cNvPr>
          <p:cNvSpPr txBox="1"/>
          <p:nvPr/>
        </p:nvSpPr>
        <p:spPr>
          <a:xfrm>
            <a:off x="6278340" y="1427012"/>
            <a:ext cx="2001280"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Âge</a:t>
            </a:r>
          </a:p>
        </p:txBody>
      </p:sp>
      <p:pic>
        <p:nvPicPr>
          <p:cNvPr id="22" name="Image 21">
            <a:extLst>
              <a:ext uri="{FF2B5EF4-FFF2-40B4-BE49-F238E27FC236}">
                <a16:creationId xmlns:a16="http://schemas.microsoft.com/office/drawing/2014/main" id="{7692C4D9-1FE5-968B-731D-FEA37F4E539A}"/>
              </a:ext>
            </a:extLst>
          </p:cNvPr>
          <p:cNvPicPr>
            <a:picLocks noChangeAspect="1"/>
          </p:cNvPicPr>
          <p:nvPr/>
        </p:nvPicPr>
        <p:blipFill>
          <a:blip r:embed="rId4"/>
          <a:stretch>
            <a:fillRect/>
          </a:stretch>
        </p:blipFill>
        <p:spPr>
          <a:xfrm>
            <a:off x="11553309" y="1059917"/>
            <a:ext cx="516200" cy="488668"/>
          </a:xfrm>
          <a:prstGeom prst="rect">
            <a:avLst/>
          </a:prstGeom>
        </p:spPr>
      </p:pic>
      <p:sp>
        <p:nvSpPr>
          <p:cNvPr id="3" name="ZoneTexte 2">
            <a:extLst>
              <a:ext uri="{FF2B5EF4-FFF2-40B4-BE49-F238E27FC236}">
                <a16:creationId xmlns:a16="http://schemas.microsoft.com/office/drawing/2014/main" id="{DDEEF512-0012-75CD-8859-C4D7C4107471}"/>
              </a:ext>
            </a:extLst>
          </p:cNvPr>
          <p:cNvSpPr txBox="1"/>
          <p:nvPr/>
        </p:nvSpPr>
        <p:spPr>
          <a:xfrm>
            <a:off x="9403497" y="5061296"/>
            <a:ext cx="974947" cy="646331"/>
          </a:xfrm>
          <a:prstGeom prst="rect">
            <a:avLst/>
          </a:prstGeom>
          <a:noFill/>
        </p:spPr>
        <p:txBody>
          <a:bodyPr wrap="none" rtlCol="0">
            <a:spAutoFit/>
          </a:bodyPr>
          <a:lstStyle/>
          <a:p>
            <a:r>
              <a:rPr lang="fr-FR" b="1" i="1" dirty="0">
                <a:solidFill>
                  <a:srgbClr val="948B86"/>
                </a:solidFill>
              </a:rPr>
              <a:t>60%</a:t>
            </a:r>
          </a:p>
          <a:p>
            <a:r>
              <a:rPr lang="fr-FR" b="1" i="1" dirty="0">
                <a:solidFill>
                  <a:srgbClr val="948B86"/>
                </a:solidFill>
              </a:rPr>
              <a:t>&lt; 45 ans</a:t>
            </a:r>
          </a:p>
        </p:txBody>
      </p:sp>
      <p:cxnSp>
        <p:nvCxnSpPr>
          <p:cNvPr id="6" name="Connecteur droit 5">
            <a:extLst>
              <a:ext uri="{FF2B5EF4-FFF2-40B4-BE49-F238E27FC236}">
                <a16:creationId xmlns:a16="http://schemas.microsoft.com/office/drawing/2014/main" id="{0C601F3A-E08F-AB45-192E-733882EA9974}"/>
              </a:ext>
            </a:extLst>
          </p:cNvPr>
          <p:cNvCxnSpPr/>
          <p:nvPr/>
        </p:nvCxnSpPr>
        <p:spPr>
          <a:xfrm>
            <a:off x="9401543" y="5177428"/>
            <a:ext cx="0" cy="414068"/>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CC754C4E-3A06-DB91-2C00-07072B9074CC}"/>
              </a:ext>
            </a:extLst>
          </p:cNvPr>
          <p:cNvSpPr txBox="1"/>
          <p:nvPr/>
        </p:nvSpPr>
        <p:spPr>
          <a:xfrm>
            <a:off x="0" y="6511751"/>
            <a:ext cx="5667555" cy="338554"/>
          </a:xfrm>
          <a:prstGeom prst="rect">
            <a:avLst/>
          </a:prstGeom>
          <a:noFill/>
        </p:spPr>
        <p:txBody>
          <a:bodyPr wrap="square">
            <a:spAutoFit/>
          </a:bodyPr>
          <a:lstStyle/>
          <a:p>
            <a:r>
              <a:rPr lang="fr-FR" sz="800" i="1" dirty="0">
                <a:solidFill>
                  <a:srgbClr val="948B86"/>
                </a:solidFill>
                <a:latin typeface="Helvetica Neue UltraLight"/>
              </a:rPr>
              <a:t>QP1. Vous êtes… ? </a:t>
            </a:r>
          </a:p>
          <a:p>
            <a:r>
              <a:rPr lang="fr-FR" sz="800" i="1" dirty="0">
                <a:solidFill>
                  <a:srgbClr val="948B86"/>
                </a:solidFill>
                <a:latin typeface="Helvetica Neue UltraLight"/>
              </a:rPr>
              <a:t>Base =  ont en charge la communication – 346 répondants au total = 189 annonceurs + 157 prestataires</a:t>
            </a:r>
          </a:p>
        </p:txBody>
      </p:sp>
      <p:sp>
        <p:nvSpPr>
          <p:cNvPr id="40" name="ZoneTexte 39">
            <a:extLst>
              <a:ext uri="{FF2B5EF4-FFF2-40B4-BE49-F238E27FC236}">
                <a16:creationId xmlns:a16="http://schemas.microsoft.com/office/drawing/2014/main" id="{015E4260-320C-76B9-FB6B-625A182BEF77}"/>
              </a:ext>
            </a:extLst>
          </p:cNvPr>
          <p:cNvSpPr txBox="1"/>
          <p:nvPr/>
        </p:nvSpPr>
        <p:spPr>
          <a:xfrm>
            <a:off x="917859" y="2167051"/>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48" name="ZoneTexte 47">
            <a:extLst>
              <a:ext uri="{FF2B5EF4-FFF2-40B4-BE49-F238E27FC236}">
                <a16:creationId xmlns:a16="http://schemas.microsoft.com/office/drawing/2014/main" id="{42EEAD86-61BA-29C8-CE26-1634D1C943F4}"/>
              </a:ext>
            </a:extLst>
          </p:cNvPr>
          <p:cNvSpPr txBox="1"/>
          <p:nvPr/>
        </p:nvSpPr>
        <p:spPr>
          <a:xfrm>
            <a:off x="7404302" y="2167051"/>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50" name="ZoneTexte 49">
            <a:extLst>
              <a:ext uri="{FF2B5EF4-FFF2-40B4-BE49-F238E27FC236}">
                <a16:creationId xmlns:a16="http://schemas.microsoft.com/office/drawing/2014/main" id="{59508765-EF35-8C02-5E1B-7C001242724C}"/>
              </a:ext>
            </a:extLst>
          </p:cNvPr>
          <p:cNvSpPr txBox="1"/>
          <p:nvPr/>
        </p:nvSpPr>
        <p:spPr>
          <a:xfrm>
            <a:off x="8140836" y="5061296"/>
            <a:ext cx="974947" cy="646331"/>
          </a:xfrm>
          <a:prstGeom prst="rect">
            <a:avLst/>
          </a:prstGeom>
          <a:noFill/>
        </p:spPr>
        <p:txBody>
          <a:bodyPr wrap="none" rtlCol="0">
            <a:spAutoFit/>
          </a:bodyPr>
          <a:lstStyle/>
          <a:p>
            <a:r>
              <a:rPr lang="fr-FR" b="1" i="1" dirty="0">
                <a:solidFill>
                  <a:srgbClr val="948B86"/>
                </a:solidFill>
              </a:rPr>
              <a:t>55%</a:t>
            </a:r>
          </a:p>
          <a:p>
            <a:r>
              <a:rPr lang="fr-FR" b="1" i="1" dirty="0">
                <a:solidFill>
                  <a:srgbClr val="948B86"/>
                </a:solidFill>
              </a:rPr>
              <a:t>&lt; 45 ans</a:t>
            </a:r>
          </a:p>
        </p:txBody>
      </p:sp>
      <p:cxnSp>
        <p:nvCxnSpPr>
          <p:cNvPr id="51" name="Connecteur droit 50">
            <a:extLst>
              <a:ext uri="{FF2B5EF4-FFF2-40B4-BE49-F238E27FC236}">
                <a16:creationId xmlns:a16="http://schemas.microsoft.com/office/drawing/2014/main" id="{63E0BD19-A7CD-8694-AB58-7B711F294189}"/>
              </a:ext>
            </a:extLst>
          </p:cNvPr>
          <p:cNvCxnSpPr/>
          <p:nvPr/>
        </p:nvCxnSpPr>
        <p:spPr>
          <a:xfrm>
            <a:off x="8114817" y="5177428"/>
            <a:ext cx="0" cy="414068"/>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04B59A54-B360-CCAE-C474-A0BED845B066}"/>
              </a:ext>
            </a:extLst>
          </p:cNvPr>
          <p:cNvSpPr txBox="1"/>
          <p:nvPr/>
        </p:nvSpPr>
        <p:spPr>
          <a:xfrm>
            <a:off x="3402864" y="4019106"/>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6" name="ZoneTexte 15">
            <a:extLst>
              <a:ext uri="{FF2B5EF4-FFF2-40B4-BE49-F238E27FC236}">
                <a16:creationId xmlns:a16="http://schemas.microsoft.com/office/drawing/2014/main" id="{FC240A55-3C20-B8A5-EFEE-13A9E1AA2334}"/>
              </a:ext>
            </a:extLst>
          </p:cNvPr>
          <p:cNvSpPr txBox="1"/>
          <p:nvPr/>
        </p:nvSpPr>
        <p:spPr>
          <a:xfrm>
            <a:off x="4740480" y="305899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7" name="ZoneTexte 16">
            <a:extLst>
              <a:ext uri="{FF2B5EF4-FFF2-40B4-BE49-F238E27FC236}">
                <a16:creationId xmlns:a16="http://schemas.microsoft.com/office/drawing/2014/main" id="{3FAAEB5E-00C4-4603-9278-9FDBA1DEFF13}"/>
              </a:ext>
            </a:extLst>
          </p:cNvPr>
          <p:cNvSpPr txBox="1"/>
          <p:nvPr/>
        </p:nvSpPr>
        <p:spPr>
          <a:xfrm>
            <a:off x="6857942" y="6404448"/>
            <a:ext cx="3071995" cy="461665"/>
          </a:xfrm>
          <a:prstGeom prst="rect">
            <a:avLst/>
          </a:prstGeom>
          <a:noFill/>
        </p:spPr>
        <p:txBody>
          <a:bodyPr wrap="square">
            <a:spAutoFit/>
          </a:bodyPr>
          <a:lstStyle/>
          <a:p>
            <a:r>
              <a:rPr lang="fr-FR" sz="800" i="1" dirty="0">
                <a:solidFill>
                  <a:srgbClr val="948B86"/>
                </a:solidFill>
                <a:latin typeface="Helvetica Neue UltraLight"/>
              </a:rPr>
              <a:t>QP2.Vous avez… ?</a:t>
            </a:r>
          </a:p>
          <a:p>
            <a:r>
              <a:rPr lang="fr-FR" sz="800" i="1" dirty="0">
                <a:solidFill>
                  <a:srgbClr val="948B86"/>
                </a:solidFill>
                <a:latin typeface="Helvetica Neue UltraLight"/>
              </a:rPr>
              <a:t>Base = ont en charge la communication </a:t>
            </a:r>
          </a:p>
          <a:p>
            <a:r>
              <a:rPr lang="fr-FR" sz="800" i="1" dirty="0">
                <a:solidFill>
                  <a:srgbClr val="948B86"/>
                </a:solidFill>
                <a:latin typeface="Helvetica Neue UltraLight"/>
              </a:rPr>
              <a:t> 346 répondants au total = 189 annonceurs + 157 prestataires</a:t>
            </a:r>
          </a:p>
        </p:txBody>
      </p:sp>
      <p:sp>
        <p:nvSpPr>
          <p:cNvPr id="20" name="ZoneTexte 19">
            <a:extLst>
              <a:ext uri="{FF2B5EF4-FFF2-40B4-BE49-F238E27FC236}">
                <a16:creationId xmlns:a16="http://schemas.microsoft.com/office/drawing/2014/main" id="{D1FF40AE-DD19-1B47-104A-E1699D28AE7A}"/>
              </a:ext>
            </a:extLst>
          </p:cNvPr>
          <p:cNvSpPr txBox="1"/>
          <p:nvPr/>
        </p:nvSpPr>
        <p:spPr>
          <a:xfrm>
            <a:off x="3435466" y="2811560"/>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23" name="ZoneTexte 22">
            <a:extLst>
              <a:ext uri="{FF2B5EF4-FFF2-40B4-BE49-F238E27FC236}">
                <a16:creationId xmlns:a16="http://schemas.microsoft.com/office/drawing/2014/main" id="{85521A05-1546-FDBF-EE02-A2980DAB8007}"/>
              </a:ext>
            </a:extLst>
          </p:cNvPr>
          <p:cNvSpPr txBox="1"/>
          <p:nvPr/>
        </p:nvSpPr>
        <p:spPr>
          <a:xfrm>
            <a:off x="4766148" y="3946879"/>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pic>
        <p:nvPicPr>
          <p:cNvPr id="24" name="Picture 113">
            <a:extLst>
              <a:ext uri="{FF2B5EF4-FFF2-40B4-BE49-F238E27FC236}">
                <a16:creationId xmlns:a16="http://schemas.microsoft.com/office/drawing/2014/main" id="{7C448BD6-DC33-6575-0687-4C0AD198D147}"/>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5642236">
            <a:off x="11219238" y="4330659"/>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13">
            <a:extLst>
              <a:ext uri="{FF2B5EF4-FFF2-40B4-BE49-F238E27FC236}">
                <a16:creationId xmlns:a16="http://schemas.microsoft.com/office/drawing/2014/main" id="{A3C83D92-556C-4E97-1D66-1C6A375AF597}"/>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21410100">
            <a:off x="11219237" y="2779331"/>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13">
            <a:extLst>
              <a:ext uri="{FF2B5EF4-FFF2-40B4-BE49-F238E27FC236}">
                <a16:creationId xmlns:a16="http://schemas.microsoft.com/office/drawing/2014/main" id="{4E5FBDCA-ECBB-D8AE-409E-667F761BAE61}"/>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5642236">
            <a:off x="11136694" y="5069299"/>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e 27">
            <a:extLst>
              <a:ext uri="{FF2B5EF4-FFF2-40B4-BE49-F238E27FC236}">
                <a16:creationId xmlns:a16="http://schemas.microsoft.com/office/drawing/2014/main" id="{47F252A9-3A8E-0294-170C-CB664FBE5A0B}"/>
              </a:ext>
            </a:extLst>
          </p:cNvPr>
          <p:cNvGrpSpPr/>
          <p:nvPr/>
        </p:nvGrpSpPr>
        <p:grpSpPr>
          <a:xfrm>
            <a:off x="2608068" y="1922029"/>
            <a:ext cx="1224450" cy="743634"/>
            <a:chOff x="5502045" y="691168"/>
            <a:chExt cx="1224450" cy="743634"/>
          </a:xfrm>
        </p:grpSpPr>
        <p:sp>
          <p:nvSpPr>
            <p:cNvPr id="29" name="ZoneTexte 28">
              <a:extLst>
                <a:ext uri="{FF2B5EF4-FFF2-40B4-BE49-F238E27FC236}">
                  <a16:creationId xmlns:a16="http://schemas.microsoft.com/office/drawing/2014/main" id="{1E98B4FA-A9EE-8A6E-A5E0-C520EC82CD0F}"/>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30" name="Image 29">
              <a:extLst>
                <a:ext uri="{FF2B5EF4-FFF2-40B4-BE49-F238E27FC236}">
                  <a16:creationId xmlns:a16="http://schemas.microsoft.com/office/drawing/2014/main" id="{749BB779-FDFF-F2A4-B8A2-1DD42AB2E1FE}"/>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31" name="Groupe 30">
            <a:extLst>
              <a:ext uri="{FF2B5EF4-FFF2-40B4-BE49-F238E27FC236}">
                <a16:creationId xmlns:a16="http://schemas.microsoft.com/office/drawing/2014/main" id="{6CC6376A-F95A-C65E-1CDE-A3FDD91A675D}"/>
              </a:ext>
            </a:extLst>
          </p:cNvPr>
          <p:cNvGrpSpPr/>
          <p:nvPr/>
        </p:nvGrpSpPr>
        <p:grpSpPr>
          <a:xfrm>
            <a:off x="9101859" y="1918620"/>
            <a:ext cx="1224450" cy="743634"/>
            <a:chOff x="5502045" y="691168"/>
            <a:chExt cx="1224450" cy="743634"/>
          </a:xfrm>
        </p:grpSpPr>
        <p:sp>
          <p:nvSpPr>
            <p:cNvPr id="32" name="ZoneTexte 31">
              <a:extLst>
                <a:ext uri="{FF2B5EF4-FFF2-40B4-BE49-F238E27FC236}">
                  <a16:creationId xmlns:a16="http://schemas.microsoft.com/office/drawing/2014/main" id="{D4F6A715-EE34-1EAC-0DDA-451DB3D43752}"/>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33" name="Image 32">
              <a:extLst>
                <a:ext uri="{FF2B5EF4-FFF2-40B4-BE49-F238E27FC236}">
                  <a16:creationId xmlns:a16="http://schemas.microsoft.com/office/drawing/2014/main" id="{00958840-FAEC-764B-D4A9-5896E4DFEF0C}"/>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34" name="Groupe 33">
            <a:extLst>
              <a:ext uri="{FF2B5EF4-FFF2-40B4-BE49-F238E27FC236}">
                <a16:creationId xmlns:a16="http://schemas.microsoft.com/office/drawing/2014/main" id="{FF4B155A-A094-053D-B298-517644BCB40E}"/>
              </a:ext>
            </a:extLst>
          </p:cNvPr>
          <p:cNvGrpSpPr/>
          <p:nvPr/>
        </p:nvGrpSpPr>
        <p:grpSpPr>
          <a:xfrm>
            <a:off x="4031016" y="1787718"/>
            <a:ext cx="1224450" cy="854645"/>
            <a:chOff x="4871550" y="1059917"/>
            <a:chExt cx="1224450" cy="854645"/>
          </a:xfrm>
        </p:grpSpPr>
        <p:sp>
          <p:nvSpPr>
            <p:cNvPr id="35" name="ZoneTexte 34">
              <a:extLst>
                <a:ext uri="{FF2B5EF4-FFF2-40B4-BE49-F238E27FC236}">
                  <a16:creationId xmlns:a16="http://schemas.microsoft.com/office/drawing/2014/main" id="{3873019D-3CB1-51B3-F3B4-99D9F355430B}"/>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36" name="Image 35">
              <a:extLst>
                <a:ext uri="{FF2B5EF4-FFF2-40B4-BE49-F238E27FC236}">
                  <a16:creationId xmlns:a16="http://schemas.microsoft.com/office/drawing/2014/main" id="{B90B146E-D2A2-B86A-60F0-394B248E6CBC}"/>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grpSp>
        <p:nvGrpSpPr>
          <p:cNvPr id="37" name="Groupe 36">
            <a:extLst>
              <a:ext uri="{FF2B5EF4-FFF2-40B4-BE49-F238E27FC236}">
                <a16:creationId xmlns:a16="http://schemas.microsoft.com/office/drawing/2014/main" id="{5199F6A3-2E6B-28D8-37CD-D3BEB16D8C40}"/>
              </a:ext>
            </a:extLst>
          </p:cNvPr>
          <p:cNvGrpSpPr/>
          <p:nvPr/>
        </p:nvGrpSpPr>
        <p:grpSpPr>
          <a:xfrm>
            <a:off x="10375872" y="1781963"/>
            <a:ext cx="1224450" cy="854645"/>
            <a:chOff x="4871550" y="1059917"/>
            <a:chExt cx="1224450" cy="854645"/>
          </a:xfrm>
        </p:grpSpPr>
        <p:sp>
          <p:nvSpPr>
            <p:cNvPr id="38" name="ZoneTexte 37">
              <a:extLst>
                <a:ext uri="{FF2B5EF4-FFF2-40B4-BE49-F238E27FC236}">
                  <a16:creationId xmlns:a16="http://schemas.microsoft.com/office/drawing/2014/main" id="{CB83CC80-743A-E522-080F-55CFC8554EC8}"/>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39" name="Image 38">
              <a:extLst>
                <a:ext uri="{FF2B5EF4-FFF2-40B4-BE49-F238E27FC236}">
                  <a16:creationId xmlns:a16="http://schemas.microsoft.com/office/drawing/2014/main" id="{C0A26529-2763-BDB6-1C44-4A85F1C978FE}"/>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Tree>
    <p:extLst>
      <p:ext uri="{BB962C8B-B14F-4D97-AF65-F5344CB8AC3E}">
        <p14:creationId xmlns:p14="http://schemas.microsoft.com/office/powerpoint/2010/main" val="68618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Graphique 29">
            <a:extLst>
              <a:ext uri="{FF2B5EF4-FFF2-40B4-BE49-F238E27FC236}">
                <a16:creationId xmlns:a16="http://schemas.microsoft.com/office/drawing/2014/main" id="{64E8DE99-0BB7-BD07-C117-A565909AEA7D}"/>
              </a:ext>
            </a:extLst>
          </p:cNvPr>
          <p:cNvGraphicFramePr/>
          <p:nvPr>
            <p:extLst>
              <p:ext uri="{D42A27DB-BD31-4B8C-83A1-F6EECF244321}">
                <p14:modId xmlns:p14="http://schemas.microsoft.com/office/powerpoint/2010/main" val="2848634478"/>
              </p:ext>
            </p:extLst>
          </p:nvPr>
        </p:nvGraphicFramePr>
        <p:xfrm>
          <a:off x="8582134" y="2381367"/>
          <a:ext cx="4028660" cy="39494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aphique 16">
            <a:extLst>
              <a:ext uri="{FF2B5EF4-FFF2-40B4-BE49-F238E27FC236}">
                <a16:creationId xmlns:a16="http://schemas.microsoft.com/office/drawing/2014/main" id="{FDDF80D1-BDBA-EBDB-088C-6CFA624257F6}"/>
              </a:ext>
            </a:extLst>
          </p:cNvPr>
          <p:cNvGraphicFramePr/>
          <p:nvPr>
            <p:extLst>
              <p:ext uri="{D42A27DB-BD31-4B8C-83A1-F6EECF244321}">
                <p14:modId xmlns:p14="http://schemas.microsoft.com/office/powerpoint/2010/main" val="4201488094"/>
              </p:ext>
            </p:extLst>
          </p:nvPr>
        </p:nvGraphicFramePr>
        <p:xfrm>
          <a:off x="-32139" y="2993408"/>
          <a:ext cx="3062036" cy="3288386"/>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a:extLst>
              <a:ext uri="{FF2B5EF4-FFF2-40B4-BE49-F238E27FC236}">
                <a16:creationId xmlns:a16="http://schemas.microsoft.com/office/drawing/2014/main" id="{1AF2D215-0F7C-BD0E-B023-53F9F7B7FC67}"/>
              </a:ext>
            </a:extLst>
          </p:cNvPr>
          <p:cNvSpPr txBox="1"/>
          <p:nvPr/>
        </p:nvSpPr>
        <p:spPr>
          <a:xfrm>
            <a:off x="0" y="1252055"/>
            <a:ext cx="2490537"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Niveau d’études</a:t>
            </a:r>
          </a:p>
        </p:txBody>
      </p:sp>
      <p:sp>
        <p:nvSpPr>
          <p:cNvPr id="16" name="ZoneTexte 15">
            <a:extLst>
              <a:ext uri="{FF2B5EF4-FFF2-40B4-BE49-F238E27FC236}">
                <a16:creationId xmlns:a16="http://schemas.microsoft.com/office/drawing/2014/main" id="{E140E7B4-BDCE-8C21-DEEF-690690CB73B1}"/>
              </a:ext>
            </a:extLst>
          </p:cNvPr>
          <p:cNvSpPr txBox="1"/>
          <p:nvPr/>
        </p:nvSpPr>
        <p:spPr>
          <a:xfrm>
            <a:off x="6132864" y="1252055"/>
            <a:ext cx="3107390"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Formation initiale</a:t>
            </a:r>
          </a:p>
        </p:txBody>
      </p:sp>
      <p:graphicFrame>
        <p:nvGraphicFramePr>
          <p:cNvPr id="18" name="Graphique 17">
            <a:extLst>
              <a:ext uri="{FF2B5EF4-FFF2-40B4-BE49-F238E27FC236}">
                <a16:creationId xmlns:a16="http://schemas.microsoft.com/office/drawing/2014/main" id="{62E49F18-85E5-B0AD-E81A-1A3512100C76}"/>
              </a:ext>
            </a:extLst>
          </p:cNvPr>
          <p:cNvGraphicFramePr/>
          <p:nvPr>
            <p:extLst>
              <p:ext uri="{D42A27DB-BD31-4B8C-83A1-F6EECF244321}">
                <p14:modId xmlns:p14="http://schemas.microsoft.com/office/powerpoint/2010/main" val="3804517018"/>
              </p:ext>
            </p:extLst>
          </p:nvPr>
        </p:nvGraphicFramePr>
        <p:xfrm>
          <a:off x="5619801" y="2381367"/>
          <a:ext cx="4028660" cy="3949452"/>
        </p:xfrm>
        <a:graphic>
          <a:graphicData uri="http://schemas.openxmlformats.org/drawingml/2006/chart">
            <c:chart xmlns:c="http://schemas.openxmlformats.org/drawingml/2006/chart" xmlns:r="http://schemas.openxmlformats.org/officeDocument/2006/relationships" r:id="rId4"/>
          </a:graphicData>
        </a:graphic>
      </p:graphicFrame>
      <p:pic>
        <p:nvPicPr>
          <p:cNvPr id="22" name="Image 21">
            <a:extLst>
              <a:ext uri="{FF2B5EF4-FFF2-40B4-BE49-F238E27FC236}">
                <a16:creationId xmlns:a16="http://schemas.microsoft.com/office/drawing/2014/main" id="{7E756AC3-F4D3-5A84-3799-A2E0E1507547}"/>
              </a:ext>
            </a:extLst>
          </p:cNvPr>
          <p:cNvPicPr>
            <a:picLocks noChangeAspect="1"/>
          </p:cNvPicPr>
          <p:nvPr/>
        </p:nvPicPr>
        <p:blipFill>
          <a:blip r:embed="rId5"/>
          <a:stretch>
            <a:fillRect/>
          </a:stretch>
        </p:blipFill>
        <p:spPr>
          <a:xfrm>
            <a:off x="11553309" y="1059917"/>
            <a:ext cx="516200" cy="488668"/>
          </a:xfrm>
          <a:prstGeom prst="rect">
            <a:avLst/>
          </a:prstGeom>
        </p:spPr>
      </p:pic>
      <p:sp>
        <p:nvSpPr>
          <p:cNvPr id="23" name="Rectangle 22">
            <a:extLst>
              <a:ext uri="{FF2B5EF4-FFF2-40B4-BE49-F238E27FC236}">
                <a16:creationId xmlns:a16="http://schemas.microsoft.com/office/drawing/2014/main" id="{2A3CDE1E-073B-1C08-D984-FB68A0EC2507}"/>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9" name="ZoneTexte 28">
            <a:extLst>
              <a:ext uri="{FF2B5EF4-FFF2-40B4-BE49-F238E27FC236}">
                <a16:creationId xmlns:a16="http://schemas.microsoft.com/office/drawing/2014/main" id="{DC48C228-05B3-47B3-D903-7B955CF9862F}"/>
              </a:ext>
            </a:extLst>
          </p:cNvPr>
          <p:cNvSpPr txBox="1"/>
          <p:nvPr/>
        </p:nvSpPr>
        <p:spPr>
          <a:xfrm>
            <a:off x="-44847" y="6523779"/>
            <a:ext cx="4599593" cy="338554"/>
          </a:xfrm>
          <a:prstGeom prst="rect">
            <a:avLst/>
          </a:prstGeom>
          <a:noFill/>
        </p:spPr>
        <p:txBody>
          <a:bodyPr wrap="square">
            <a:spAutoFit/>
          </a:bodyPr>
          <a:lstStyle/>
          <a:p>
            <a:r>
              <a:rPr lang="fr-FR" sz="800" i="1" dirty="0">
                <a:solidFill>
                  <a:srgbClr val="948B86"/>
                </a:solidFill>
                <a:latin typeface="Helvetica Neue UltraLight"/>
              </a:rPr>
              <a:t>QP3. Quel est votre niveau d’études ?</a:t>
            </a:r>
          </a:p>
          <a:p>
            <a:r>
              <a:rPr lang="fr-FR" sz="800" i="1" dirty="0">
                <a:solidFill>
                  <a:srgbClr val="948B86"/>
                </a:solidFill>
                <a:latin typeface="Helvetica Neue UltraLight"/>
              </a:rPr>
              <a:t>Base =  ont en charge la communication – 346 total = 189 Annonceurs + 157 Prestataires</a:t>
            </a:r>
          </a:p>
        </p:txBody>
      </p:sp>
      <p:sp>
        <p:nvSpPr>
          <p:cNvPr id="32" name="Titre 5">
            <a:extLst>
              <a:ext uri="{FF2B5EF4-FFF2-40B4-BE49-F238E27FC236}">
                <a16:creationId xmlns:a16="http://schemas.microsoft.com/office/drawing/2014/main" id="{3BCDFB9F-4327-95C9-9394-F68EE574A962}"/>
              </a:ext>
            </a:extLst>
          </p:cNvPr>
          <p:cNvSpPr>
            <a:spLocks noGrp="1"/>
          </p:cNvSpPr>
          <p:nvPr>
            <p:ph type="title"/>
          </p:nvPr>
        </p:nvSpPr>
        <p:spPr>
          <a:xfrm>
            <a:off x="845390" y="94934"/>
            <a:ext cx="9530482" cy="646331"/>
          </a:xfrm>
        </p:spPr>
        <p:txBody>
          <a:bodyPr/>
          <a:lstStyle/>
          <a:p>
            <a:r>
              <a:rPr lang="fr-FR" dirty="0"/>
              <a:t>Un niveau d’études élevé pour la majorité, issue d’une formation communication  ou marketing principalement.</a:t>
            </a:r>
            <a:endParaRPr lang="fr-FR" i="1" dirty="0"/>
          </a:p>
        </p:txBody>
      </p:sp>
      <p:graphicFrame>
        <p:nvGraphicFramePr>
          <p:cNvPr id="3" name="Graphique 2">
            <a:extLst>
              <a:ext uri="{FF2B5EF4-FFF2-40B4-BE49-F238E27FC236}">
                <a16:creationId xmlns:a16="http://schemas.microsoft.com/office/drawing/2014/main" id="{2BE46A05-C530-C7D2-E18D-5617B459BDD6}"/>
              </a:ext>
            </a:extLst>
          </p:cNvPr>
          <p:cNvGraphicFramePr/>
          <p:nvPr>
            <p:extLst>
              <p:ext uri="{D42A27DB-BD31-4B8C-83A1-F6EECF244321}">
                <p14:modId xmlns:p14="http://schemas.microsoft.com/office/powerpoint/2010/main" val="606455555"/>
              </p:ext>
            </p:extLst>
          </p:nvPr>
        </p:nvGraphicFramePr>
        <p:xfrm>
          <a:off x="1911513" y="2993408"/>
          <a:ext cx="2389334" cy="3503231"/>
        </p:xfrm>
        <a:graphic>
          <a:graphicData uri="http://schemas.openxmlformats.org/drawingml/2006/chart">
            <c:chart xmlns:c="http://schemas.openxmlformats.org/drawingml/2006/chart" xmlns:r="http://schemas.openxmlformats.org/officeDocument/2006/relationships" r:id="rId6"/>
          </a:graphicData>
        </a:graphic>
      </p:graphicFrame>
      <p:sp>
        <p:nvSpPr>
          <p:cNvPr id="11" name="ZoneTexte 10">
            <a:extLst>
              <a:ext uri="{FF2B5EF4-FFF2-40B4-BE49-F238E27FC236}">
                <a16:creationId xmlns:a16="http://schemas.microsoft.com/office/drawing/2014/main" id="{B65CD819-93A7-32D7-3481-27A13F58D935}"/>
              </a:ext>
            </a:extLst>
          </p:cNvPr>
          <p:cNvSpPr txBox="1"/>
          <p:nvPr/>
        </p:nvSpPr>
        <p:spPr>
          <a:xfrm>
            <a:off x="687148" y="2323075"/>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graphicFrame>
        <p:nvGraphicFramePr>
          <p:cNvPr id="12" name="Graphique 11">
            <a:extLst>
              <a:ext uri="{FF2B5EF4-FFF2-40B4-BE49-F238E27FC236}">
                <a16:creationId xmlns:a16="http://schemas.microsoft.com/office/drawing/2014/main" id="{CB5C8FF9-3DC7-8D59-8FA6-43D0BFE0CA37}"/>
              </a:ext>
            </a:extLst>
          </p:cNvPr>
          <p:cNvGraphicFramePr/>
          <p:nvPr>
            <p:extLst>
              <p:ext uri="{D42A27DB-BD31-4B8C-83A1-F6EECF244321}">
                <p14:modId xmlns:p14="http://schemas.microsoft.com/office/powerpoint/2010/main" val="1613993954"/>
              </p:ext>
            </p:extLst>
          </p:nvPr>
        </p:nvGraphicFramePr>
        <p:xfrm>
          <a:off x="3246487" y="2993408"/>
          <a:ext cx="2389334" cy="3476894"/>
        </p:xfrm>
        <a:graphic>
          <a:graphicData uri="http://schemas.openxmlformats.org/drawingml/2006/chart">
            <c:chart xmlns:c="http://schemas.openxmlformats.org/drawingml/2006/chart" xmlns:r="http://schemas.openxmlformats.org/officeDocument/2006/relationships" r:id="rId7"/>
          </a:graphicData>
        </a:graphic>
      </p:graphicFrame>
      <p:sp>
        <p:nvSpPr>
          <p:cNvPr id="27" name="ZoneTexte 26">
            <a:extLst>
              <a:ext uri="{FF2B5EF4-FFF2-40B4-BE49-F238E27FC236}">
                <a16:creationId xmlns:a16="http://schemas.microsoft.com/office/drawing/2014/main" id="{EE9E73A1-4E05-6392-0F42-0E133B9CC45D}"/>
              </a:ext>
            </a:extLst>
          </p:cNvPr>
          <p:cNvSpPr txBox="1"/>
          <p:nvPr/>
        </p:nvSpPr>
        <p:spPr>
          <a:xfrm>
            <a:off x="7355392" y="1863150"/>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graphicFrame>
        <p:nvGraphicFramePr>
          <p:cNvPr id="28" name="Graphique 27">
            <a:extLst>
              <a:ext uri="{FF2B5EF4-FFF2-40B4-BE49-F238E27FC236}">
                <a16:creationId xmlns:a16="http://schemas.microsoft.com/office/drawing/2014/main" id="{F16A150B-B341-4A4D-467D-4EA64CA44362}"/>
              </a:ext>
            </a:extLst>
          </p:cNvPr>
          <p:cNvGraphicFramePr/>
          <p:nvPr>
            <p:extLst>
              <p:ext uri="{D42A27DB-BD31-4B8C-83A1-F6EECF244321}">
                <p14:modId xmlns:p14="http://schemas.microsoft.com/office/powerpoint/2010/main" val="2145971016"/>
              </p:ext>
            </p:extLst>
          </p:nvPr>
        </p:nvGraphicFramePr>
        <p:xfrm>
          <a:off x="7119333" y="2381367"/>
          <a:ext cx="4028660" cy="3949452"/>
        </p:xfrm>
        <a:graphic>
          <a:graphicData uri="http://schemas.openxmlformats.org/drawingml/2006/chart">
            <c:chart xmlns:c="http://schemas.openxmlformats.org/drawingml/2006/chart" xmlns:r="http://schemas.openxmlformats.org/officeDocument/2006/relationships" r:id="rId8"/>
          </a:graphicData>
        </a:graphic>
      </p:graphicFrame>
      <p:sp>
        <p:nvSpPr>
          <p:cNvPr id="2" name="ZoneTexte 1">
            <a:extLst>
              <a:ext uri="{FF2B5EF4-FFF2-40B4-BE49-F238E27FC236}">
                <a16:creationId xmlns:a16="http://schemas.microsoft.com/office/drawing/2014/main" id="{1D04A735-BAD8-51DF-DA7A-92F586D2E2B2}"/>
              </a:ext>
            </a:extLst>
          </p:cNvPr>
          <p:cNvSpPr txBox="1"/>
          <p:nvPr/>
        </p:nvSpPr>
        <p:spPr>
          <a:xfrm>
            <a:off x="6296215" y="6424498"/>
            <a:ext cx="2983909" cy="461665"/>
          </a:xfrm>
          <a:prstGeom prst="rect">
            <a:avLst/>
          </a:prstGeom>
          <a:noFill/>
        </p:spPr>
        <p:txBody>
          <a:bodyPr wrap="square">
            <a:spAutoFit/>
          </a:bodyPr>
          <a:lstStyle/>
          <a:p>
            <a:r>
              <a:rPr lang="fr-FR" sz="800" i="1" dirty="0">
                <a:solidFill>
                  <a:srgbClr val="948B86"/>
                </a:solidFill>
                <a:latin typeface="Helvetica Neue UltraLight"/>
              </a:rPr>
              <a:t>QP4. Plus précisément, quelle est votre formation initiale ?</a:t>
            </a:r>
          </a:p>
          <a:p>
            <a:r>
              <a:rPr lang="fr-FR" sz="800" i="1" dirty="0">
                <a:solidFill>
                  <a:srgbClr val="948B86"/>
                </a:solidFill>
                <a:latin typeface="Helvetica Neue UltraLight"/>
              </a:rPr>
              <a:t>Base = ont en charge la communication et Bac+1 minimum </a:t>
            </a:r>
          </a:p>
          <a:p>
            <a:r>
              <a:rPr lang="fr-FR" sz="800" i="1" dirty="0">
                <a:solidFill>
                  <a:srgbClr val="948B86"/>
                </a:solidFill>
                <a:latin typeface="Helvetica Neue UltraLight"/>
              </a:rPr>
              <a:t>336 total = 186 Annonceurs + 150 Prestataires</a:t>
            </a:r>
          </a:p>
        </p:txBody>
      </p:sp>
      <p:sp>
        <p:nvSpPr>
          <p:cNvPr id="4" name="ZoneTexte 3">
            <a:extLst>
              <a:ext uri="{FF2B5EF4-FFF2-40B4-BE49-F238E27FC236}">
                <a16:creationId xmlns:a16="http://schemas.microsoft.com/office/drawing/2014/main" id="{255B88C1-28A8-0965-E21D-43EA496F6B9F}"/>
              </a:ext>
            </a:extLst>
          </p:cNvPr>
          <p:cNvSpPr txBox="1"/>
          <p:nvPr/>
        </p:nvSpPr>
        <p:spPr>
          <a:xfrm>
            <a:off x="9908431" y="3564365"/>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19" name="ZoneTexte 18">
            <a:extLst>
              <a:ext uri="{FF2B5EF4-FFF2-40B4-BE49-F238E27FC236}">
                <a16:creationId xmlns:a16="http://schemas.microsoft.com/office/drawing/2014/main" id="{01A75951-3EB9-7DEA-90B6-5E608FABE1C4}"/>
              </a:ext>
            </a:extLst>
          </p:cNvPr>
          <p:cNvSpPr txBox="1"/>
          <p:nvPr/>
        </p:nvSpPr>
        <p:spPr>
          <a:xfrm>
            <a:off x="11060638" y="4320205"/>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20" name="ZoneTexte 19">
            <a:extLst>
              <a:ext uri="{FF2B5EF4-FFF2-40B4-BE49-F238E27FC236}">
                <a16:creationId xmlns:a16="http://schemas.microsoft.com/office/drawing/2014/main" id="{4AB81CA2-165C-68FD-C007-548B40916898}"/>
              </a:ext>
            </a:extLst>
          </p:cNvPr>
          <p:cNvSpPr txBox="1"/>
          <p:nvPr/>
        </p:nvSpPr>
        <p:spPr>
          <a:xfrm>
            <a:off x="11645673" y="356468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3" name="ZoneTexte 32">
            <a:extLst>
              <a:ext uri="{FF2B5EF4-FFF2-40B4-BE49-F238E27FC236}">
                <a16:creationId xmlns:a16="http://schemas.microsoft.com/office/drawing/2014/main" id="{901511F5-2475-2A61-714A-07D6B0BDEB7B}"/>
              </a:ext>
            </a:extLst>
          </p:cNvPr>
          <p:cNvSpPr txBox="1"/>
          <p:nvPr/>
        </p:nvSpPr>
        <p:spPr>
          <a:xfrm>
            <a:off x="9788768" y="439714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31" name="Groupe 30">
            <a:extLst>
              <a:ext uri="{FF2B5EF4-FFF2-40B4-BE49-F238E27FC236}">
                <a16:creationId xmlns:a16="http://schemas.microsoft.com/office/drawing/2014/main" id="{018816AD-7BE2-7593-6A3C-E9493237E236}"/>
              </a:ext>
            </a:extLst>
          </p:cNvPr>
          <p:cNvGrpSpPr/>
          <p:nvPr/>
        </p:nvGrpSpPr>
        <p:grpSpPr>
          <a:xfrm>
            <a:off x="2590921" y="2086147"/>
            <a:ext cx="1224450" cy="743634"/>
            <a:chOff x="5502045" y="691168"/>
            <a:chExt cx="1224450" cy="743634"/>
          </a:xfrm>
        </p:grpSpPr>
        <p:sp>
          <p:nvSpPr>
            <p:cNvPr id="34" name="ZoneTexte 33">
              <a:extLst>
                <a:ext uri="{FF2B5EF4-FFF2-40B4-BE49-F238E27FC236}">
                  <a16:creationId xmlns:a16="http://schemas.microsoft.com/office/drawing/2014/main" id="{C5B33652-E286-E223-15B9-15824431FB59}"/>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35" name="Image 34">
              <a:extLst>
                <a:ext uri="{FF2B5EF4-FFF2-40B4-BE49-F238E27FC236}">
                  <a16:creationId xmlns:a16="http://schemas.microsoft.com/office/drawing/2014/main" id="{8053AFB3-7F95-0FB1-1D53-FD0C1C3F8660}"/>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36" name="Groupe 35">
            <a:extLst>
              <a:ext uri="{FF2B5EF4-FFF2-40B4-BE49-F238E27FC236}">
                <a16:creationId xmlns:a16="http://schemas.microsoft.com/office/drawing/2014/main" id="{CD061311-6A5B-C28A-FEFE-25B83236E41F}"/>
              </a:ext>
            </a:extLst>
          </p:cNvPr>
          <p:cNvGrpSpPr/>
          <p:nvPr/>
        </p:nvGrpSpPr>
        <p:grpSpPr>
          <a:xfrm>
            <a:off x="9129542" y="1671818"/>
            <a:ext cx="1224450" cy="743634"/>
            <a:chOff x="5502045" y="691168"/>
            <a:chExt cx="1224450" cy="743634"/>
          </a:xfrm>
        </p:grpSpPr>
        <p:sp>
          <p:nvSpPr>
            <p:cNvPr id="37" name="ZoneTexte 36">
              <a:extLst>
                <a:ext uri="{FF2B5EF4-FFF2-40B4-BE49-F238E27FC236}">
                  <a16:creationId xmlns:a16="http://schemas.microsoft.com/office/drawing/2014/main" id="{8F8A0788-3AFF-9D78-75EA-5B7854BB6525}"/>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38" name="Image 37">
              <a:extLst>
                <a:ext uri="{FF2B5EF4-FFF2-40B4-BE49-F238E27FC236}">
                  <a16:creationId xmlns:a16="http://schemas.microsoft.com/office/drawing/2014/main" id="{E848E2CC-7772-E19B-CC70-F9733E3B41BF}"/>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39" name="Groupe 38">
            <a:extLst>
              <a:ext uri="{FF2B5EF4-FFF2-40B4-BE49-F238E27FC236}">
                <a16:creationId xmlns:a16="http://schemas.microsoft.com/office/drawing/2014/main" id="{78DBA3DF-C090-69B8-CB7D-D6AE3199B39A}"/>
              </a:ext>
            </a:extLst>
          </p:cNvPr>
          <p:cNvGrpSpPr/>
          <p:nvPr/>
        </p:nvGrpSpPr>
        <p:grpSpPr>
          <a:xfrm>
            <a:off x="4073843" y="1975136"/>
            <a:ext cx="1224450" cy="854645"/>
            <a:chOff x="4871550" y="1059917"/>
            <a:chExt cx="1224450" cy="854645"/>
          </a:xfrm>
        </p:grpSpPr>
        <p:sp>
          <p:nvSpPr>
            <p:cNvPr id="40" name="ZoneTexte 39">
              <a:extLst>
                <a:ext uri="{FF2B5EF4-FFF2-40B4-BE49-F238E27FC236}">
                  <a16:creationId xmlns:a16="http://schemas.microsoft.com/office/drawing/2014/main" id="{0D36AF25-3DB2-3BC8-9EBF-0A36B4BDC111}"/>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41" name="Image 40">
              <a:extLst>
                <a:ext uri="{FF2B5EF4-FFF2-40B4-BE49-F238E27FC236}">
                  <a16:creationId xmlns:a16="http://schemas.microsoft.com/office/drawing/2014/main" id="{479F00A4-8DAD-EE0F-A3C7-B0610A0B3582}"/>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grpSp>
        <p:nvGrpSpPr>
          <p:cNvPr id="42" name="Groupe 41">
            <a:extLst>
              <a:ext uri="{FF2B5EF4-FFF2-40B4-BE49-F238E27FC236}">
                <a16:creationId xmlns:a16="http://schemas.microsoft.com/office/drawing/2014/main" id="{1409713E-DEAE-2598-764F-4E8FAF846172}"/>
              </a:ext>
            </a:extLst>
          </p:cNvPr>
          <p:cNvGrpSpPr/>
          <p:nvPr/>
        </p:nvGrpSpPr>
        <p:grpSpPr>
          <a:xfrm>
            <a:off x="10580640" y="1537654"/>
            <a:ext cx="1224450" cy="854645"/>
            <a:chOff x="4871550" y="1059917"/>
            <a:chExt cx="1224450" cy="854645"/>
          </a:xfrm>
        </p:grpSpPr>
        <p:sp>
          <p:nvSpPr>
            <p:cNvPr id="43" name="ZoneTexte 42">
              <a:extLst>
                <a:ext uri="{FF2B5EF4-FFF2-40B4-BE49-F238E27FC236}">
                  <a16:creationId xmlns:a16="http://schemas.microsoft.com/office/drawing/2014/main" id="{A877838D-EEE3-59B6-F3A1-C965D81F81F7}"/>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44" name="Image 43">
              <a:extLst>
                <a:ext uri="{FF2B5EF4-FFF2-40B4-BE49-F238E27FC236}">
                  <a16:creationId xmlns:a16="http://schemas.microsoft.com/office/drawing/2014/main" id="{070DCA0A-2829-B67F-BFEE-F2D39C0D1F71}"/>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Tree>
    <p:extLst>
      <p:ext uri="{BB962C8B-B14F-4D97-AF65-F5344CB8AC3E}">
        <p14:creationId xmlns:p14="http://schemas.microsoft.com/office/powerpoint/2010/main" val="2207156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AD9F4E80-4E99-82E6-7A76-89FB132A0F7E}"/>
              </a:ext>
            </a:extLst>
          </p:cNvPr>
          <p:cNvGraphicFramePr/>
          <p:nvPr>
            <p:extLst>
              <p:ext uri="{D42A27DB-BD31-4B8C-83A1-F6EECF244321}">
                <p14:modId xmlns:p14="http://schemas.microsoft.com/office/powerpoint/2010/main" val="1146458870"/>
              </p:ext>
            </p:extLst>
          </p:nvPr>
        </p:nvGraphicFramePr>
        <p:xfrm>
          <a:off x="5445498" y="1490439"/>
          <a:ext cx="4396501" cy="4063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Graphique 34">
            <a:extLst>
              <a:ext uri="{FF2B5EF4-FFF2-40B4-BE49-F238E27FC236}">
                <a16:creationId xmlns:a16="http://schemas.microsoft.com/office/drawing/2014/main" id="{889C9318-7B68-1EFD-3EC7-844F4EF19763}"/>
              </a:ext>
            </a:extLst>
          </p:cNvPr>
          <p:cNvGraphicFramePr/>
          <p:nvPr>
            <p:extLst>
              <p:ext uri="{D42A27DB-BD31-4B8C-83A1-F6EECF244321}">
                <p14:modId xmlns:p14="http://schemas.microsoft.com/office/powerpoint/2010/main" val="3859801450"/>
              </p:ext>
            </p:extLst>
          </p:nvPr>
        </p:nvGraphicFramePr>
        <p:xfrm>
          <a:off x="3301795" y="1490439"/>
          <a:ext cx="4396501" cy="40630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Graphique 32">
            <a:extLst>
              <a:ext uri="{FF2B5EF4-FFF2-40B4-BE49-F238E27FC236}">
                <a16:creationId xmlns:a16="http://schemas.microsoft.com/office/drawing/2014/main" id="{5F8D2F7C-3170-0A72-D361-2702B93D67F0}"/>
              </a:ext>
            </a:extLst>
          </p:cNvPr>
          <p:cNvGraphicFramePr/>
          <p:nvPr>
            <p:extLst>
              <p:ext uri="{D42A27DB-BD31-4B8C-83A1-F6EECF244321}">
                <p14:modId xmlns:p14="http://schemas.microsoft.com/office/powerpoint/2010/main" val="3667614093"/>
              </p:ext>
            </p:extLst>
          </p:nvPr>
        </p:nvGraphicFramePr>
        <p:xfrm>
          <a:off x="1085304" y="1496895"/>
          <a:ext cx="4396501" cy="4063041"/>
        </p:xfrm>
        <a:graphic>
          <a:graphicData uri="http://schemas.openxmlformats.org/drawingml/2006/chart">
            <c:chart xmlns:c="http://schemas.openxmlformats.org/drawingml/2006/chart" xmlns:r="http://schemas.openxmlformats.org/officeDocument/2006/relationships" r:id="rId4"/>
          </a:graphicData>
        </a:graphic>
      </p:graphicFrame>
      <p:sp>
        <p:nvSpPr>
          <p:cNvPr id="15" name="ZoneTexte 14">
            <a:extLst>
              <a:ext uri="{FF2B5EF4-FFF2-40B4-BE49-F238E27FC236}">
                <a16:creationId xmlns:a16="http://schemas.microsoft.com/office/drawing/2014/main" id="{1AF2D215-0F7C-BD0E-B023-53F9F7B7FC67}"/>
              </a:ext>
            </a:extLst>
          </p:cNvPr>
          <p:cNvSpPr txBox="1"/>
          <p:nvPr/>
        </p:nvSpPr>
        <p:spPr>
          <a:xfrm>
            <a:off x="-1" y="1347420"/>
            <a:ext cx="2572845"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Tranches de salaire</a:t>
            </a:r>
          </a:p>
        </p:txBody>
      </p:sp>
      <p:pic>
        <p:nvPicPr>
          <p:cNvPr id="22" name="Image 21">
            <a:extLst>
              <a:ext uri="{FF2B5EF4-FFF2-40B4-BE49-F238E27FC236}">
                <a16:creationId xmlns:a16="http://schemas.microsoft.com/office/drawing/2014/main" id="{7E756AC3-F4D3-5A84-3799-A2E0E1507547}"/>
              </a:ext>
            </a:extLst>
          </p:cNvPr>
          <p:cNvPicPr>
            <a:picLocks noChangeAspect="1"/>
          </p:cNvPicPr>
          <p:nvPr/>
        </p:nvPicPr>
        <p:blipFill>
          <a:blip r:embed="rId5"/>
          <a:stretch>
            <a:fillRect/>
          </a:stretch>
        </p:blipFill>
        <p:spPr>
          <a:xfrm>
            <a:off x="11553309" y="1059917"/>
            <a:ext cx="516200" cy="488668"/>
          </a:xfrm>
          <a:prstGeom prst="rect">
            <a:avLst/>
          </a:prstGeom>
        </p:spPr>
      </p:pic>
      <p:sp>
        <p:nvSpPr>
          <p:cNvPr id="23" name="Rectangle 22">
            <a:extLst>
              <a:ext uri="{FF2B5EF4-FFF2-40B4-BE49-F238E27FC236}">
                <a16:creationId xmlns:a16="http://schemas.microsoft.com/office/drawing/2014/main" id="{2A3CDE1E-073B-1C08-D984-FB68A0EC2507}"/>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9" name="ZoneTexte 28">
            <a:extLst>
              <a:ext uri="{FF2B5EF4-FFF2-40B4-BE49-F238E27FC236}">
                <a16:creationId xmlns:a16="http://schemas.microsoft.com/office/drawing/2014/main" id="{DC48C228-05B3-47B3-D903-7B955CF9862F}"/>
              </a:ext>
            </a:extLst>
          </p:cNvPr>
          <p:cNvSpPr txBox="1"/>
          <p:nvPr/>
        </p:nvSpPr>
        <p:spPr>
          <a:xfrm>
            <a:off x="0" y="6512581"/>
            <a:ext cx="6521569" cy="338554"/>
          </a:xfrm>
          <a:prstGeom prst="rect">
            <a:avLst/>
          </a:prstGeom>
          <a:noFill/>
        </p:spPr>
        <p:txBody>
          <a:bodyPr wrap="square">
            <a:spAutoFit/>
          </a:bodyPr>
          <a:lstStyle/>
          <a:p>
            <a:r>
              <a:rPr lang="fr-FR" sz="800" i="1" dirty="0">
                <a:solidFill>
                  <a:srgbClr val="948B86"/>
                </a:solidFill>
                <a:latin typeface="Helvetica Neue UltraLight"/>
              </a:rPr>
              <a:t>QP6 Dans quelle tranche votre salaire brut annuel se situe-t-il ?</a:t>
            </a:r>
          </a:p>
          <a:p>
            <a:r>
              <a:rPr lang="fr-FR" sz="800" i="1" dirty="0">
                <a:solidFill>
                  <a:srgbClr val="948B86"/>
                </a:solidFill>
                <a:latin typeface="Helvetica Neue UltraLight"/>
              </a:rPr>
              <a:t>Base = ont en charge la communication- hors « Ne sait pas » (9%) – 314 total = 177 annonceurs + 137 prestataires</a:t>
            </a:r>
          </a:p>
        </p:txBody>
      </p:sp>
      <p:sp>
        <p:nvSpPr>
          <p:cNvPr id="32" name="Titre 5">
            <a:extLst>
              <a:ext uri="{FF2B5EF4-FFF2-40B4-BE49-F238E27FC236}">
                <a16:creationId xmlns:a16="http://schemas.microsoft.com/office/drawing/2014/main" id="{E136E654-CD2D-C135-A162-F5BBDDE30133}"/>
              </a:ext>
            </a:extLst>
          </p:cNvPr>
          <p:cNvSpPr>
            <a:spLocks noGrp="1"/>
          </p:cNvSpPr>
          <p:nvPr>
            <p:ph type="title"/>
          </p:nvPr>
        </p:nvSpPr>
        <p:spPr>
          <a:xfrm>
            <a:off x="845390" y="137547"/>
            <a:ext cx="9530482" cy="646331"/>
          </a:xfrm>
        </p:spPr>
        <p:txBody>
          <a:bodyPr/>
          <a:lstStyle/>
          <a:p>
            <a:r>
              <a:rPr lang="fr-FR" dirty="0"/>
              <a:t>Le salaire des communicants est inférieur à 40 K€ dans plus d’1 cas sur 2, </a:t>
            </a:r>
            <a:br>
              <a:rPr lang="fr-FR" dirty="0"/>
            </a:br>
            <a:r>
              <a:rPr lang="fr-FR" dirty="0"/>
              <a:t>et a tendance à augmenter chez les prestataires.</a:t>
            </a:r>
            <a:endParaRPr lang="fr-FR" i="1" dirty="0"/>
          </a:p>
        </p:txBody>
      </p:sp>
      <p:sp>
        <p:nvSpPr>
          <p:cNvPr id="8" name="ZoneTexte 7">
            <a:extLst>
              <a:ext uri="{FF2B5EF4-FFF2-40B4-BE49-F238E27FC236}">
                <a16:creationId xmlns:a16="http://schemas.microsoft.com/office/drawing/2014/main" id="{F9C8807D-589C-4960-60DA-C1E514375A3D}"/>
              </a:ext>
            </a:extLst>
          </p:cNvPr>
          <p:cNvSpPr txBox="1"/>
          <p:nvPr/>
        </p:nvSpPr>
        <p:spPr>
          <a:xfrm>
            <a:off x="2900886" y="1367238"/>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cxnSp>
        <p:nvCxnSpPr>
          <p:cNvPr id="10" name="Connecteur droit 9">
            <a:extLst>
              <a:ext uri="{FF2B5EF4-FFF2-40B4-BE49-F238E27FC236}">
                <a16:creationId xmlns:a16="http://schemas.microsoft.com/office/drawing/2014/main" id="{3412BB0C-83E8-F67F-DEDD-5215E8C36C3B}"/>
              </a:ext>
            </a:extLst>
          </p:cNvPr>
          <p:cNvCxnSpPr/>
          <p:nvPr/>
        </p:nvCxnSpPr>
        <p:spPr>
          <a:xfrm>
            <a:off x="7652852" y="5827689"/>
            <a:ext cx="0" cy="414068"/>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9E6B52D6-B119-7AB2-69C2-B967BAD8FF52}"/>
              </a:ext>
            </a:extLst>
          </p:cNvPr>
          <p:cNvSpPr txBox="1"/>
          <p:nvPr/>
        </p:nvSpPr>
        <p:spPr>
          <a:xfrm>
            <a:off x="7652852" y="5711558"/>
            <a:ext cx="883575" cy="646331"/>
          </a:xfrm>
          <a:prstGeom prst="rect">
            <a:avLst/>
          </a:prstGeom>
          <a:noFill/>
        </p:spPr>
        <p:txBody>
          <a:bodyPr wrap="none" rtlCol="0">
            <a:spAutoFit/>
          </a:bodyPr>
          <a:lstStyle/>
          <a:p>
            <a:r>
              <a:rPr lang="fr-FR" b="1" i="1" dirty="0">
                <a:solidFill>
                  <a:srgbClr val="948B86"/>
                </a:solidFill>
              </a:rPr>
              <a:t>55%</a:t>
            </a:r>
          </a:p>
          <a:p>
            <a:r>
              <a:rPr lang="fr-FR" b="1" i="1" dirty="0">
                <a:solidFill>
                  <a:srgbClr val="948B86"/>
                </a:solidFill>
              </a:rPr>
              <a:t>&lt; 40 K€</a:t>
            </a:r>
          </a:p>
        </p:txBody>
      </p:sp>
      <p:sp>
        <p:nvSpPr>
          <p:cNvPr id="12" name="ZoneTexte 11">
            <a:extLst>
              <a:ext uri="{FF2B5EF4-FFF2-40B4-BE49-F238E27FC236}">
                <a16:creationId xmlns:a16="http://schemas.microsoft.com/office/drawing/2014/main" id="{4BDF11B6-DE6A-7057-97BF-5B385D5E0541}"/>
              </a:ext>
            </a:extLst>
          </p:cNvPr>
          <p:cNvSpPr txBox="1"/>
          <p:nvPr/>
        </p:nvSpPr>
        <p:spPr>
          <a:xfrm>
            <a:off x="5549489" y="5711558"/>
            <a:ext cx="883575" cy="646331"/>
          </a:xfrm>
          <a:prstGeom prst="rect">
            <a:avLst/>
          </a:prstGeom>
          <a:noFill/>
        </p:spPr>
        <p:txBody>
          <a:bodyPr wrap="none" rtlCol="0">
            <a:spAutoFit/>
          </a:bodyPr>
          <a:lstStyle/>
          <a:p>
            <a:r>
              <a:rPr lang="fr-FR" b="1" i="1" dirty="0">
                <a:solidFill>
                  <a:srgbClr val="948B86"/>
                </a:solidFill>
              </a:rPr>
              <a:t>58%</a:t>
            </a:r>
          </a:p>
          <a:p>
            <a:r>
              <a:rPr lang="fr-FR" b="1" i="1" dirty="0">
                <a:solidFill>
                  <a:srgbClr val="948B86"/>
                </a:solidFill>
              </a:rPr>
              <a:t>&lt; 40 K€</a:t>
            </a:r>
          </a:p>
        </p:txBody>
      </p:sp>
      <p:cxnSp>
        <p:nvCxnSpPr>
          <p:cNvPr id="13" name="Connecteur droit 12">
            <a:extLst>
              <a:ext uri="{FF2B5EF4-FFF2-40B4-BE49-F238E27FC236}">
                <a16:creationId xmlns:a16="http://schemas.microsoft.com/office/drawing/2014/main" id="{1A6ADD6C-340E-1ED6-87B3-79DFB242A879}"/>
              </a:ext>
            </a:extLst>
          </p:cNvPr>
          <p:cNvCxnSpPr/>
          <p:nvPr/>
        </p:nvCxnSpPr>
        <p:spPr>
          <a:xfrm>
            <a:off x="5547535" y="5827690"/>
            <a:ext cx="0" cy="414068"/>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632A158D-1C76-0A44-3934-01B20C5BA8F0}"/>
              </a:ext>
            </a:extLst>
          </p:cNvPr>
          <p:cNvSpPr txBox="1"/>
          <p:nvPr/>
        </p:nvSpPr>
        <p:spPr>
          <a:xfrm>
            <a:off x="3365431" y="5696810"/>
            <a:ext cx="883575" cy="646331"/>
          </a:xfrm>
          <a:prstGeom prst="rect">
            <a:avLst/>
          </a:prstGeom>
          <a:noFill/>
        </p:spPr>
        <p:txBody>
          <a:bodyPr wrap="none" rtlCol="0">
            <a:spAutoFit/>
          </a:bodyPr>
          <a:lstStyle/>
          <a:p>
            <a:r>
              <a:rPr lang="fr-FR" b="1" i="1" dirty="0">
                <a:solidFill>
                  <a:srgbClr val="948B86"/>
                </a:solidFill>
              </a:rPr>
              <a:t>56%</a:t>
            </a:r>
          </a:p>
          <a:p>
            <a:r>
              <a:rPr lang="fr-FR" b="1" i="1" dirty="0">
                <a:solidFill>
                  <a:srgbClr val="948B86"/>
                </a:solidFill>
              </a:rPr>
              <a:t>&lt; 40 K€</a:t>
            </a:r>
          </a:p>
        </p:txBody>
      </p:sp>
      <p:cxnSp>
        <p:nvCxnSpPr>
          <p:cNvPr id="16" name="Connecteur droit 15">
            <a:extLst>
              <a:ext uri="{FF2B5EF4-FFF2-40B4-BE49-F238E27FC236}">
                <a16:creationId xmlns:a16="http://schemas.microsoft.com/office/drawing/2014/main" id="{51CB162B-C773-AF4A-ACFA-B443E21CA7C6}"/>
              </a:ext>
            </a:extLst>
          </p:cNvPr>
          <p:cNvCxnSpPr/>
          <p:nvPr/>
        </p:nvCxnSpPr>
        <p:spPr>
          <a:xfrm>
            <a:off x="3296177" y="5784362"/>
            <a:ext cx="0" cy="414068"/>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sp>
        <p:nvSpPr>
          <p:cNvPr id="18" name="Titre 5">
            <a:extLst>
              <a:ext uri="{FF2B5EF4-FFF2-40B4-BE49-F238E27FC236}">
                <a16:creationId xmlns:a16="http://schemas.microsoft.com/office/drawing/2014/main" id="{84FA5B8A-8698-72C4-CFA9-89767FFAD948}"/>
              </a:ext>
            </a:extLst>
          </p:cNvPr>
          <p:cNvSpPr txBox="1">
            <a:spLocks/>
          </p:cNvSpPr>
          <p:nvPr/>
        </p:nvSpPr>
        <p:spPr>
          <a:xfrm>
            <a:off x="8679980" y="2257405"/>
            <a:ext cx="1917070"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00B050"/>
                </a:solidFill>
              </a:rPr>
              <a:t>Prestataires indépendants (23%)</a:t>
            </a:r>
          </a:p>
        </p:txBody>
      </p:sp>
      <p:sp>
        <p:nvSpPr>
          <p:cNvPr id="19" name="ZoneTexte 18">
            <a:extLst>
              <a:ext uri="{FF2B5EF4-FFF2-40B4-BE49-F238E27FC236}">
                <a16:creationId xmlns:a16="http://schemas.microsoft.com/office/drawing/2014/main" id="{36C0C39F-DC98-4E1B-621D-5891BCBB0F43}"/>
              </a:ext>
            </a:extLst>
          </p:cNvPr>
          <p:cNvSpPr txBox="1"/>
          <p:nvPr/>
        </p:nvSpPr>
        <p:spPr>
          <a:xfrm>
            <a:off x="8453347" y="216851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0" name="Titre 5">
            <a:extLst>
              <a:ext uri="{FF2B5EF4-FFF2-40B4-BE49-F238E27FC236}">
                <a16:creationId xmlns:a16="http://schemas.microsoft.com/office/drawing/2014/main" id="{970FC2AB-FC65-35ED-FE4D-EEDB5EBDC007}"/>
              </a:ext>
            </a:extLst>
          </p:cNvPr>
          <p:cNvSpPr txBox="1">
            <a:spLocks/>
          </p:cNvSpPr>
          <p:nvPr/>
        </p:nvSpPr>
        <p:spPr>
          <a:xfrm>
            <a:off x="8602135" y="4383962"/>
            <a:ext cx="1455985"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(22%)</a:t>
            </a:r>
          </a:p>
        </p:txBody>
      </p:sp>
      <p:sp>
        <p:nvSpPr>
          <p:cNvPr id="21" name="ZoneTexte 20">
            <a:extLst>
              <a:ext uri="{FF2B5EF4-FFF2-40B4-BE49-F238E27FC236}">
                <a16:creationId xmlns:a16="http://schemas.microsoft.com/office/drawing/2014/main" id="{E0A9A6A1-BA44-BB1E-F7E7-40654408998E}"/>
              </a:ext>
            </a:extLst>
          </p:cNvPr>
          <p:cNvSpPr txBox="1"/>
          <p:nvPr/>
        </p:nvSpPr>
        <p:spPr>
          <a:xfrm>
            <a:off x="8316145" y="431285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4" name="Titre 5">
            <a:extLst>
              <a:ext uri="{FF2B5EF4-FFF2-40B4-BE49-F238E27FC236}">
                <a16:creationId xmlns:a16="http://schemas.microsoft.com/office/drawing/2014/main" id="{AD1A278A-1A87-B9E5-1941-210244B81298}"/>
              </a:ext>
            </a:extLst>
          </p:cNvPr>
          <p:cNvSpPr txBox="1">
            <a:spLocks/>
          </p:cNvSpPr>
          <p:nvPr/>
        </p:nvSpPr>
        <p:spPr>
          <a:xfrm>
            <a:off x="4501384" y="3723216"/>
            <a:ext cx="1455985"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Gironde (31%)</a:t>
            </a:r>
          </a:p>
        </p:txBody>
      </p:sp>
      <p:sp>
        <p:nvSpPr>
          <p:cNvPr id="25" name="ZoneTexte 24">
            <a:extLst>
              <a:ext uri="{FF2B5EF4-FFF2-40B4-BE49-F238E27FC236}">
                <a16:creationId xmlns:a16="http://schemas.microsoft.com/office/drawing/2014/main" id="{69866230-8A7D-3943-C530-755EC2B915E5}"/>
              </a:ext>
            </a:extLst>
          </p:cNvPr>
          <p:cNvSpPr txBox="1"/>
          <p:nvPr/>
        </p:nvSpPr>
        <p:spPr>
          <a:xfrm>
            <a:off x="4246390" y="360561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6" name="Titre 5">
            <a:extLst>
              <a:ext uri="{FF2B5EF4-FFF2-40B4-BE49-F238E27FC236}">
                <a16:creationId xmlns:a16="http://schemas.microsoft.com/office/drawing/2014/main" id="{3250517F-9E89-8FE7-A9E3-1F10C479749F}"/>
              </a:ext>
            </a:extLst>
          </p:cNvPr>
          <p:cNvSpPr txBox="1">
            <a:spLocks/>
          </p:cNvSpPr>
          <p:nvPr/>
        </p:nvSpPr>
        <p:spPr>
          <a:xfrm>
            <a:off x="4281542" y="2307051"/>
            <a:ext cx="1455985"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Hors Gironde (22%)</a:t>
            </a:r>
          </a:p>
        </p:txBody>
      </p:sp>
      <p:sp>
        <p:nvSpPr>
          <p:cNvPr id="27" name="ZoneTexte 26">
            <a:extLst>
              <a:ext uri="{FF2B5EF4-FFF2-40B4-BE49-F238E27FC236}">
                <a16:creationId xmlns:a16="http://schemas.microsoft.com/office/drawing/2014/main" id="{92005A78-D70A-A3FE-37F7-17FE8DB71E52}"/>
              </a:ext>
            </a:extLst>
          </p:cNvPr>
          <p:cNvSpPr txBox="1"/>
          <p:nvPr/>
        </p:nvSpPr>
        <p:spPr>
          <a:xfrm>
            <a:off x="4026548" y="218944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8" name="Titre 5">
            <a:extLst>
              <a:ext uri="{FF2B5EF4-FFF2-40B4-BE49-F238E27FC236}">
                <a16:creationId xmlns:a16="http://schemas.microsoft.com/office/drawing/2014/main" id="{A4DFA7A7-650D-6D0F-CEF1-733079C9555B}"/>
              </a:ext>
            </a:extLst>
          </p:cNvPr>
          <p:cNvSpPr txBox="1">
            <a:spLocks/>
          </p:cNvSpPr>
          <p:nvPr/>
        </p:nvSpPr>
        <p:spPr>
          <a:xfrm>
            <a:off x="3599754" y="6334823"/>
            <a:ext cx="1455985"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Hors Gironde (65%)</a:t>
            </a:r>
          </a:p>
        </p:txBody>
      </p:sp>
      <p:sp>
        <p:nvSpPr>
          <p:cNvPr id="30" name="ZoneTexte 29">
            <a:extLst>
              <a:ext uri="{FF2B5EF4-FFF2-40B4-BE49-F238E27FC236}">
                <a16:creationId xmlns:a16="http://schemas.microsoft.com/office/drawing/2014/main" id="{DF4E4B13-7824-A8F9-397A-995F1BBD819B}"/>
              </a:ext>
            </a:extLst>
          </p:cNvPr>
          <p:cNvSpPr txBox="1"/>
          <p:nvPr/>
        </p:nvSpPr>
        <p:spPr>
          <a:xfrm>
            <a:off x="3344760" y="621722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pic>
        <p:nvPicPr>
          <p:cNvPr id="17" name="Picture 113">
            <a:extLst>
              <a:ext uri="{FF2B5EF4-FFF2-40B4-BE49-F238E27FC236}">
                <a16:creationId xmlns:a16="http://schemas.microsoft.com/office/drawing/2014/main" id="{94C79771-6834-D32B-347C-B6699155740B}"/>
              </a:ext>
            </a:extLst>
          </p:cNvPr>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l="31908" t="36606" r="36186" b="36995"/>
          <a:stretch>
            <a:fillRect/>
          </a:stretch>
        </p:blipFill>
        <p:spPr bwMode="auto">
          <a:xfrm rot="5642236">
            <a:off x="7686623" y="2231807"/>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13">
            <a:extLst>
              <a:ext uri="{FF2B5EF4-FFF2-40B4-BE49-F238E27FC236}">
                <a16:creationId xmlns:a16="http://schemas.microsoft.com/office/drawing/2014/main" id="{4105B83F-1388-373F-E5AA-A0C116F2DF15}"/>
              </a:ext>
            </a:extLst>
          </p:cNvPr>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7657438" y="4358617"/>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13">
            <a:extLst>
              <a:ext uri="{FF2B5EF4-FFF2-40B4-BE49-F238E27FC236}">
                <a16:creationId xmlns:a16="http://schemas.microsoft.com/office/drawing/2014/main" id="{EE5AB0D4-B2B7-7F04-18E4-7D12C1479B29}"/>
              </a:ext>
            </a:extLst>
          </p:cNvPr>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l="31908" t="36606" r="36186" b="36995"/>
          <a:stretch>
            <a:fillRect/>
          </a:stretch>
        </p:blipFill>
        <p:spPr bwMode="auto">
          <a:xfrm rot="5642236">
            <a:off x="8169514" y="5727357"/>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e 36">
            <a:extLst>
              <a:ext uri="{FF2B5EF4-FFF2-40B4-BE49-F238E27FC236}">
                <a16:creationId xmlns:a16="http://schemas.microsoft.com/office/drawing/2014/main" id="{83713C86-4FEB-4A9F-4680-FDC04F7A43C1}"/>
              </a:ext>
            </a:extLst>
          </p:cNvPr>
          <p:cNvGrpSpPr/>
          <p:nvPr/>
        </p:nvGrpSpPr>
        <p:grpSpPr>
          <a:xfrm>
            <a:off x="5208205" y="1157969"/>
            <a:ext cx="1224450" cy="743634"/>
            <a:chOff x="5502045" y="691168"/>
            <a:chExt cx="1224450" cy="743634"/>
          </a:xfrm>
        </p:grpSpPr>
        <p:sp>
          <p:nvSpPr>
            <p:cNvPr id="38" name="ZoneTexte 37">
              <a:extLst>
                <a:ext uri="{FF2B5EF4-FFF2-40B4-BE49-F238E27FC236}">
                  <a16:creationId xmlns:a16="http://schemas.microsoft.com/office/drawing/2014/main" id="{1A3E841B-AC57-D87C-1ACE-45878D9EB1A8}"/>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39" name="Image 38">
              <a:extLst>
                <a:ext uri="{FF2B5EF4-FFF2-40B4-BE49-F238E27FC236}">
                  <a16:creationId xmlns:a16="http://schemas.microsoft.com/office/drawing/2014/main" id="{A262A8E9-D2F7-DAA4-0D70-39A4ACA68E5D}"/>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40" name="Groupe 39">
            <a:extLst>
              <a:ext uri="{FF2B5EF4-FFF2-40B4-BE49-F238E27FC236}">
                <a16:creationId xmlns:a16="http://schemas.microsoft.com/office/drawing/2014/main" id="{85A36406-2E5C-A6AE-BE65-F4D07F777F6C}"/>
              </a:ext>
            </a:extLst>
          </p:cNvPr>
          <p:cNvGrpSpPr/>
          <p:nvPr/>
        </p:nvGrpSpPr>
        <p:grpSpPr>
          <a:xfrm>
            <a:off x="7402637" y="1033248"/>
            <a:ext cx="1224450" cy="854645"/>
            <a:chOff x="4871550" y="1059917"/>
            <a:chExt cx="1224450" cy="854645"/>
          </a:xfrm>
        </p:grpSpPr>
        <p:sp>
          <p:nvSpPr>
            <p:cNvPr id="41" name="ZoneTexte 40">
              <a:extLst>
                <a:ext uri="{FF2B5EF4-FFF2-40B4-BE49-F238E27FC236}">
                  <a16:creationId xmlns:a16="http://schemas.microsoft.com/office/drawing/2014/main" id="{BD3DC362-AC7D-C25A-C5AA-680962CA7F4B}"/>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42" name="Image 41">
              <a:extLst>
                <a:ext uri="{FF2B5EF4-FFF2-40B4-BE49-F238E27FC236}">
                  <a16:creationId xmlns:a16="http://schemas.microsoft.com/office/drawing/2014/main" id="{1269E19D-12A5-D03D-E420-7CE153A79D2C}"/>
                </a:ext>
              </a:extLst>
            </p:cNvPr>
            <p:cNvPicPr>
              <a:picLocks noChangeAspect="1"/>
            </p:cNvPicPr>
            <p:nvPr/>
          </p:nvPicPr>
          <p:blipFill>
            <a:blip r:embed="rId8">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Tree>
    <p:extLst>
      <p:ext uri="{BB962C8B-B14F-4D97-AF65-F5344CB8AC3E}">
        <p14:creationId xmlns:p14="http://schemas.microsoft.com/office/powerpoint/2010/main" val="2003059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1AF2D215-0F7C-BD0E-B023-53F9F7B7FC67}"/>
              </a:ext>
            </a:extLst>
          </p:cNvPr>
          <p:cNvSpPr txBox="1"/>
          <p:nvPr/>
        </p:nvSpPr>
        <p:spPr>
          <a:xfrm>
            <a:off x="0" y="1608162"/>
            <a:ext cx="3007896"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Ancienneté moyenne</a:t>
            </a:r>
          </a:p>
        </p:txBody>
      </p:sp>
      <p:pic>
        <p:nvPicPr>
          <p:cNvPr id="22" name="Image 21">
            <a:extLst>
              <a:ext uri="{FF2B5EF4-FFF2-40B4-BE49-F238E27FC236}">
                <a16:creationId xmlns:a16="http://schemas.microsoft.com/office/drawing/2014/main" id="{7E756AC3-F4D3-5A84-3799-A2E0E1507547}"/>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23" name="Rectangle 22">
            <a:extLst>
              <a:ext uri="{FF2B5EF4-FFF2-40B4-BE49-F238E27FC236}">
                <a16:creationId xmlns:a16="http://schemas.microsoft.com/office/drawing/2014/main" id="{2A3CDE1E-073B-1C08-D984-FB68A0EC2507}"/>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9" name="ZoneTexte 28">
            <a:extLst>
              <a:ext uri="{FF2B5EF4-FFF2-40B4-BE49-F238E27FC236}">
                <a16:creationId xmlns:a16="http://schemas.microsoft.com/office/drawing/2014/main" id="{DC48C228-05B3-47B3-D903-7B955CF9862F}"/>
              </a:ext>
            </a:extLst>
          </p:cNvPr>
          <p:cNvSpPr txBox="1"/>
          <p:nvPr/>
        </p:nvSpPr>
        <p:spPr>
          <a:xfrm>
            <a:off x="0" y="6524557"/>
            <a:ext cx="5153566" cy="338554"/>
          </a:xfrm>
          <a:prstGeom prst="rect">
            <a:avLst/>
          </a:prstGeom>
          <a:noFill/>
        </p:spPr>
        <p:txBody>
          <a:bodyPr wrap="square">
            <a:spAutoFit/>
          </a:bodyPr>
          <a:lstStyle/>
          <a:p>
            <a:r>
              <a:rPr lang="fr-FR" sz="800" i="1" dirty="0">
                <a:solidFill>
                  <a:srgbClr val="948B86"/>
                </a:solidFill>
                <a:latin typeface="Helvetica Neue UltraLight"/>
              </a:rPr>
              <a:t>QP5 Quelle est votre ancienneté dans les métiers de la communication ?</a:t>
            </a:r>
          </a:p>
          <a:p>
            <a:r>
              <a:rPr lang="fr-FR" sz="800" i="1" dirty="0">
                <a:solidFill>
                  <a:srgbClr val="948B86"/>
                </a:solidFill>
                <a:latin typeface="Helvetica Neue UltraLight"/>
              </a:rPr>
              <a:t>Base = ont en charge la communication- – 346 total = 189 Annonceurs + 157 Prestataires</a:t>
            </a:r>
          </a:p>
        </p:txBody>
      </p:sp>
      <p:sp>
        <p:nvSpPr>
          <p:cNvPr id="32" name="Titre 5">
            <a:extLst>
              <a:ext uri="{FF2B5EF4-FFF2-40B4-BE49-F238E27FC236}">
                <a16:creationId xmlns:a16="http://schemas.microsoft.com/office/drawing/2014/main" id="{E136E654-CD2D-C135-A162-F5BBDDE30133}"/>
              </a:ext>
            </a:extLst>
          </p:cNvPr>
          <p:cNvSpPr>
            <a:spLocks noGrp="1"/>
          </p:cNvSpPr>
          <p:nvPr>
            <p:ph type="title"/>
          </p:nvPr>
        </p:nvSpPr>
        <p:spPr>
          <a:xfrm>
            <a:off x="712189" y="18352"/>
            <a:ext cx="10230927" cy="923330"/>
          </a:xfrm>
        </p:spPr>
        <p:txBody>
          <a:bodyPr/>
          <a:lstStyle/>
          <a:p>
            <a:r>
              <a:rPr lang="fr-FR" i="1" dirty="0"/>
              <a:t>Des professionnels avec une longue expérience du métier pour la plupart : </a:t>
            </a:r>
            <a:br>
              <a:rPr lang="fr-FR" i="1" dirty="0"/>
            </a:br>
            <a:r>
              <a:rPr lang="fr-FR" i="1" dirty="0"/>
              <a:t>près de 17 ans en moyenne au global, notamment che</a:t>
            </a:r>
            <a:r>
              <a:rPr lang="fr-FR" dirty="0"/>
              <a:t>z les prestataires indépendants.</a:t>
            </a:r>
            <a:endParaRPr lang="fr-FR" sz="2800" i="1" dirty="0"/>
          </a:p>
        </p:txBody>
      </p:sp>
      <p:graphicFrame>
        <p:nvGraphicFramePr>
          <p:cNvPr id="2" name="Graphique 1">
            <a:extLst>
              <a:ext uri="{FF2B5EF4-FFF2-40B4-BE49-F238E27FC236}">
                <a16:creationId xmlns:a16="http://schemas.microsoft.com/office/drawing/2014/main" id="{C1323119-1B81-43E3-9963-2347A66607ED}"/>
              </a:ext>
            </a:extLst>
          </p:cNvPr>
          <p:cNvGraphicFramePr/>
          <p:nvPr>
            <p:extLst>
              <p:ext uri="{D42A27DB-BD31-4B8C-83A1-F6EECF244321}">
                <p14:modId xmlns:p14="http://schemas.microsoft.com/office/powerpoint/2010/main" val="873446347"/>
              </p:ext>
            </p:extLst>
          </p:nvPr>
        </p:nvGraphicFramePr>
        <p:xfrm>
          <a:off x="2121644" y="1875846"/>
          <a:ext cx="5532128" cy="3786046"/>
        </p:xfrm>
        <a:graphic>
          <a:graphicData uri="http://schemas.openxmlformats.org/drawingml/2006/chart">
            <c:chart xmlns:c="http://schemas.openxmlformats.org/drawingml/2006/chart" xmlns:r="http://schemas.openxmlformats.org/officeDocument/2006/relationships" r:id="rId3"/>
          </a:graphicData>
        </a:graphic>
      </p:graphicFrame>
      <p:sp>
        <p:nvSpPr>
          <p:cNvPr id="12" name="Légende : encadrée à une bordure 11">
            <a:extLst>
              <a:ext uri="{FF2B5EF4-FFF2-40B4-BE49-F238E27FC236}">
                <a16:creationId xmlns:a16="http://schemas.microsoft.com/office/drawing/2014/main" id="{76DF60BF-99DE-1FB5-67DD-61652E8EFEBD}"/>
              </a:ext>
            </a:extLst>
          </p:cNvPr>
          <p:cNvSpPr/>
          <p:nvPr/>
        </p:nvSpPr>
        <p:spPr>
          <a:xfrm>
            <a:off x="7612305" y="2297799"/>
            <a:ext cx="2217243" cy="354925"/>
          </a:xfrm>
          <a:prstGeom prst="snipRoundRect">
            <a:avLst/>
          </a:prstGeom>
          <a:solidFill>
            <a:schemeClr val="accent5">
              <a:lumMod val="50000"/>
            </a:schemeClr>
          </a:solidFill>
          <a:ln>
            <a:noFill/>
          </a:ln>
        </p:spPr>
        <p:txBody>
          <a:bodyPr wrap="square" rtlCol="0" anchor="ctr">
            <a:spAutoFit/>
          </a:bodyPr>
          <a:lstStyle/>
          <a:p>
            <a:pPr algn="ctr"/>
            <a:r>
              <a:rPr lang="fr-FR" sz="1600" i="0" dirty="0">
                <a:solidFill>
                  <a:schemeClr val="bg1"/>
                </a:solidFill>
                <a:latin typeface="Helvetica Neue UltraLight"/>
              </a:rPr>
              <a:t>Ancienneté moyenne</a:t>
            </a:r>
          </a:p>
        </p:txBody>
      </p:sp>
      <p:sp>
        <p:nvSpPr>
          <p:cNvPr id="13" name="Légende : encadrée à une bordure 11">
            <a:extLst>
              <a:ext uri="{FF2B5EF4-FFF2-40B4-BE49-F238E27FC236}">
                <a16:creationId xmlns:a16="http://schemas.microsoft.com/office/drawing/2014/main" id="{CC77DA14-8167-4F5D-D014-8C28D009D8EA}"/>
              </a:ext>
            </a:extLst>
          </p:cNvPr>
          <p:cNvSpPr/>
          <p:nvPr/>
        </p:nvSpPr>
        <p:spPr>
          <a:xfrm>
            <a:off x="7570837" y="4770539"/>
            <a:ext cx="2258711" cy="548521"/>
          </a:xfrm>
          <a:prstGeom prst="snipRoundRect">
            <a:avLst/>
          </a:prstGeom>
          <a:solidFill>
            <a:schemeClr val="accent5">
              <a:lumMod val="50000"/>
            </a:schemeClr>
          </a:solidFill>
          <a:ln>
            <a:noFill/>
          </a:ln>
        </p:spPr>
        <p:txBody>
          <a:bodyPr wrap="square" rtlCol="0" anchor="ctr">
            <a:spAutoFit/>
          </a:bodyPr>
          <a:lstStyle/>
          <a:p>
            <a:pPr algn="ctr"/>
            <a:r>
              <a:rPr lang="fr-FR" sz="2800" i="0" dirty="0">
                <a:solidFill>
                  <a:schemeClr val="bg1"/>
                </a:solidFill>
                <a:latin typeface="Helvetica Neue UltraLight"/>
              </a:rPr>
              <a:t>18,5 ans</a:t>
            </a:r>
          </a:p>
        </p:txBody>
      </p:sp>
      <p:sp>
        <p:nvSpPr>
          <p:cNvPr id="21" name="ZoneTexte 20">
            <a:extLst>
              <a:ext uri="{FF2B5EF4-FFF2-40B4-BE49-F238E27FC236}">
                <a16:creationId xmlns:a16="http://schemas.microsoft.com/office/drawing/2014/main" id="{F5142AD8-85AD-022C-2C4F-A066D5BB7405}"/>
              </a:ext>
            </a:extLst>
          </p:cNvPr>
          <p:cNvSpPr txBox="1"/>
          <p:nvPr/>
        </p:nvSpPr>
        <p:spPr>
          <a:xfrm>
            <a:off x="712189" y="2787874"/>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3" name="Légende : encadrée à une bordure 11">
            <a:extLst>
              <a:ext uri="{FF2B5EF4-FFF2-40B4-BE49-F238E27FC236}">
                <a16:creationId xmlns:a16="http://schemas.microsoft.com/office/drawing/2014/main" id="{737785B4-074D-992D-FC62-6E74FE1D5B6D}"/>
              </a:ext>
            </a:extLst>
          </p:cNvPr>
          <p:cNvSpPr/>
          <p:nvPr/>
        </p:nvSpPr>
        <p:spPr>
          <a:xfrm>
            <a:off x="7570836" y="2864010"/>
            <a:ext cx="2258712" cy="548521"/>
          </a:xfrm>
          <a:prstGeom prst="snipRoundRect">
            <a:avLst/>
          </a:prstGeom>
          <a:solidFill>
            <a:schemeClr val="accent5">
              <a:lumMod val="50000"/>
            </a:schemeClr>
          </a:solidFill>
          <a:ln>
            <a:noFill/>
          </a:ln>
        </p:spPr>
        <p:txBody>
          <a:bodyPr wrap="square" rtlCol="0" anchor="ctr">
            <a:spAutoFit/>
          </a:bodyPr>
          <a:lstStyle/>
          <a:p>
            <a:pPr algn="ctr"/>
            <a:r>
              <a:rPr lang="fr-FR" sz="2800" i="0" dirty="0">
                <a:solidFill>
                  <a:schemeClr val="bg1"/>
                </a:solidFill>
                <a:latin typeface="Helvetica Neue UltraLight"/>
              </a:rPr>
              <a:t>16,7 ans</a:t>
            </a:r>
          </a:p>
        </p:txBody>
      </p:sp>
      <p:sp>
        <p:nvSpPr>
          <p:cNvPr id="4" name="Légende : encadrée à une bordure 11">
            <a:extLst>
              <a:ext uri="{FF2B5EF4-FFF2-40B4-BE49-F238E27FC236}">
                <a16:creationId xmlns:a16="http://schemas.microsoft.com/office/drawing/2014/main" id="{1A4730D4-B0C2-469D-7DB6-1A90DCFE24E0}"/>
              </a:ext>
            </a:extLst>
          </p:cNvPr>
          <p:cNvSpPr/>
          <p:nvPr/>
        </p:nvSpPr>
        <p:spPr>
          <a:xfrm>
            <a:off x="7570836" y="3773075"/>
            <a:ext cx="2258712" cy="548521"/>
          </a:xfrm>
          <a:prstGeom prst="snipRoundRect">
            <a:avLst/>
          </a:prstGeom>
          <a:solidFill>
            <a:schemeClr val="accent5">
              <a:lumMod val="50000"/>
            </a:schemeClr>
          </a:solidFill>
          <a:ln>
            <a:noFill/>
          </a:ln>
        </p:spPr>
        <p:txBody>
          <a:bodyPr wrap="square" rtlCol="0" anchor="ctr">
            <a:spAutoFit/>
          </a:bodyPr>
          <a:lstStyle/>
          <a:p>
            <a:pPr algn="ctr"/>
            <a:r>
              <a:rPr lang="fr-FR" sz="2800" i="0" dirty="0">
                <a:solidFill>
                  <a:schemeClr val="bg1"/>
                </a:solidFill>
              </a:rPr>
              <a:t>14,8 ans</a:t>
            </a:r>
          </a:p>
        </p:txBody>
      </p:sp>
      <p:sp>
        <p:nvSpPr>
          <p:cNvPr id="5" name="ZoneTexte 4">
            <a:extLst>
              <a:ext uri="{FF2B5EF4-FFF2-40B4-BE49-F238E27FC236}">
                <a16:creationId xmlns:a16="http://schemas.microsoft.com/office/drawing/2014/main" id="{A8E60DBC-50EF-8568-24BA-20FB1BB8E230}"/>
              </a:ext>
            </a:extLst>
          </p:cNvPr>
          <p:cNvSpPr txBox="1"/>
          <p:nvPr/>
        </p:nvSpPr>
        <p:spPr>
          <a:xfrm>
            <a:off x="8232751" y="532865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6" name="ZoneTexte 5">
            <a:extLst>
              <a:ext uri="{FF2B5EF4-FFF2-40B4-BE49-F238E27FC236}">
                <a16:creationId xmlns:a16="http://schemas.microsoft.com/office/drawing/2014/main" id="{08A4E8A4-57D2-9D7C-86F3-8C9EEF05EF66}"/>
              </a:ext>
            </a:extLst>
          </p:cNvPr>
          <p:cNvSpPr txBox="1"/>
          <p:nvPr/>
        </p:nvSpPr>
        <p:spPr>
          <a:xfrm>
            <a:off x="8250834" y="4212377"/>
            <a:ext cx="467441" cy="376635"/>
          </a:xfrm>
          <a:prstGeom prst="rect">
            <a:avLst/>
          </a:prstGeom>
          <a:noFill/>
        </p:spPr>
        <p:txBody>
          <a:bodyPr wrap="square" rtlCol="0">
            <a:spAutoFit/>
          </a:bodyPr>
          <a:lstStyle/>
          <a:p>
            <a:pPr algn="ctr"/>
            <a:r>
              <a:rPr lang="fr-FR" b="1" dirty="0">
                <a:solidFill>
                  <a:srgbClr val="FF0000"/>
                </a:solidFill>
                <a:latin typeface="Helvetica Neue UltraLight"/>
              </a:rPr>
              <a:t>-</a:t>
            </a:r>
          </a:p>
        </p:txBody>
      </p:sp>
      <p:sp>
        <p:nvSpPr>
          <p:cNvPr id="7" name="Titre 5">
            <a:extLst>
              <a:ext uri="{FF2B5EF4-FFF2-40B4-BE49-F238E27FC236}">
                <a16:creationId xmlns:a16="http://schemas.microsoft.com/office/drawing/2014/main" id="{3041C9E2-8AC1-DA29-26BA-ED889A86046E}"/>
              </a:ext>
            </a:extLst>
          </p:cNvPr>
          <p:cNvSpPr txBox="1">
            <a:spLocks/>
          </p:cNvSpPr>
          <p:nvPr/>
        </p:nvSpPr>
        <p:spPr>
          <a:xfrm>
            <a:off x="10116152" y="4952316"/>
            <a:ext cx="1552196" cy="313932"/>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00B050"/>
                </a:solidFill>
              </a:rPr>
              <a:t>Prestataires indépendants (19,7 ans)</a:t>
            </a:r>
          </a:p>
        </p:txBody>
      </p:sp>
      <p:sp>
        <p:nvSpPr>
          <p:cNvPr id="8" name="ZoneTexte 7">
            <a:extLst>
              <a:ext uri="{FF2B5EF4-FFF2-40B4-BE49-F238E27FC236}">
                <a16:creationId xmlns:a16="http://schemas.microsoft.com/office/drawing/2014/main" id="{ABB23207-F10F-ADF9-CA1B-825967C90EBA}"/>
              </a:ext>
            </a:extLst>
          </p:cNvPr>
          <p:cNvSpPr txBox="1"/>
          <p:nvPr/>
        </p:nvSpPr>
        <p:spPr>
          <a:xfrm>
            <a:off x="9782779" y="3896268"/>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10" name="ZoneTexte 9">
            <a:extLst>
              <a:ext uri="{FF2B5EF4-FFF2-40B4-BE49-F238E27FC236}">
                <a16:creationId xmlns:a16="http://schemas.microsoft.com/office/drawing/2014/main" id="{4C24E6DF-C23F-7285-CD2C-7ADBB0E3189E}"/>
              </a:ext>
            </a:extLst>
          </p:cNvPr>
          <p:cNvSpPr txBox="1"/>
          <p:nvPr/>
        </p:nvSpPr>
        <p:spPr>
          <a:xfrm>
            <a:off x="9889519" y="484654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1" name="Titre 5">
            <a:extLst>
              <a:ext uri="{FF2B5EF4-FFF2-40B4-BE49-F238E27FC236}">
                <a16:creationId xmlns:a16="http://schemas.microsoft.com/office/drawing/2014/main" id="{DCCB30A9-B09A-68B9-8F43-6B9F9CB32E89}"/>
              </a:ext>
            </a:extLst>
          </p:cNvPr>
          <p:cNvSpPr txBox="1">
            <a:spLocks/>
          </p:cNvSpPr>
          <p:nvPr/>
        </p:nvSpPr>
        <p:spPr>
          <a:xfrm>
            <a:off x="9949406" y="4010637"/>
            <a:ext cx="1552196"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FF0000"/>
                </a:solidFill>
              </a:rPr>
              <a:t>&lt; 250 salariés (14,3 ans)</a:t>
            </a:r>
          </a:p>
        </p:txBody>
      </p:sp>
      <p:sp>
        <p:nvSpPr>
          <p:cNvPr id="14" name="ZoneTexte 13">
            <a:extLst>
              <a:ext uri="{FF2B5EF4-FFF2-40B4-BE49-F238E27FC236}">
                <a16:creationId xmlns:a16="http://schemas.microsoft.com/office/drawing/2014/main" id="{E6A54CD8-8F1D-833C-797B-8141FAEC8E33}"/>
              </a:ext>
            </a:extLst>
          </p:cNvPr>
          <p:cNvSpPr txBox="1"/>
          <p:nvPr/>
        </p:nvSpPr>
        <p:spPr>
          <a:xfrm>
            <a:off x="5371570" y="528806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6" name="ZoneTexte 15">
            <a:extLst>
              <a:ext uri="{FF2B5EF4-FFF2-40B4-BE49-F238E27FC236}">
                <a16:creationId xmlns:a16="http://schemas.microsoft.com/office/drawing/2014/main" id="{93C625A2-C33D-DB8C-8614-FA28566E2794}"/>
              </a:ext>
            </a:extLst>
          </p:cNvPr>
          <p:cNvSpPr txBox="1"/>
          <p:nvPr/>
        </p:nvSpPr>
        <p:spPr>
          <a:xfrm>
            <a:off x="3871342" y="4272903"/>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7" name="ZoneTexte 16">
            <a:extLst>
              <a:ext uri="{FF2B5EF4-FFF2-40B4-BE49-F238E27FC236}">
                <a16:creationId xmlns:a16="http://schemas.microsoft.com/office/drawing/2014/main" id="{20288055-57B7-9E38-EF1F-7B540D6475D0}"/>
              </a:ext>
            </a:extLst>
          </p:cNvPr>
          <p:cNvSpPr txBox="1"/>
          <p:nvPr/>
        </p:nvSpPr>
        <p:spPr>
          <a:xfrm>
            <a:off x="5628559" y="4237081"/>
            <a:ext cx="467441" cy="376635"/>
          </a:xfrm>
          <a:prstGeom prst="rect">
            <a:avLst/>
          </a:prstGeom>
          <a:noFill/>
        </p:spPr>
        <p:txBody>
          <a:bodyPr wrap="square" rtlCol="0">
            <a:spAutoFit/>
          </a:bodyPr>
          <a:lstStyle/>
          <a:p>
            <a:pPr algn="ctr"/>
            <a:r>
              <a:rPr lang="fr-FR" b="1" dirty="0">
                <a:solidFill>
                  <a:srgbClr val="FF0000"/>
                </a:solidFill>
                <a:latin typeface="Helvetica Neue UltraLight"/>
              </a:rPr>
              <a:t>-</a:t>
            </a:r>
          </a:p>
        </p:txBody>
      </p:sp>
      <p:sp>
        <p:nvSpPr>
          <p:cNvPr id="18" name="ZoneTexte 17">
            <a:extLst>
              <a:ext uri="{FF2B5EF4-FFF2-40B4-BE49-F238E27FC236}">
                <a16:creationId xmlns:a16="http://schemas.microsoft.com/office/drawing/2014/main" id="{D77A136F-10B2-3AAB-90F6-3D316316E9D7}"/>
              </a:ext>
            </a:extLst>
          </p:cNvPr>
          <p:cNvSpPr txBox="1"/>
          <p:nvPr/>
        </p:nvSpPr>
        <p:spPr>
          <a:xfrm>
            <a:off x="3489786" y="5244902"/>
            <a:ext cx="467441" cy="376635"/>
          </a:xfrm>
          <a:prstGeom prst="rect">
            <a:avLst/>
          </a:prstGeom>
          <a:noFill/>
        </p:spPr>
        <p:txBody>
          <a:bodyPr wrap="square" rtlCol="0">
            <a:spAutoFit/>
          </a:bodyPr>
          <a:lstStyle/>
          <a:p>
            <a:pPr algn="ctr"/>
            <a:r>
              <a:rPr lang="fr-FR" b="1" dirty="0">
                <a:solidFill>
                  <a:srgbClr val="FF0000"/>
                </a:solidFill>
                <a:latin typeface="Helvetica Neue UltraLight"/>
              </a:rPr>
              <a:t>-</a:t>
            </a:r>
          </a:p>
        </p:txBody>
      </p:sp>
      <p:grpSp>
        <p:nvGrpSpPr>
          <p:cNvPr id="9" name="Groupe 8">
            <a:extLst>
              <a:ext uri="{FF2B5EF4-FFF2-40B4-BE49-F238E27FC236}">
                <a16:creationId xmlns:a16="http://schemas.microsoft.com/office/drawing/2014/main" id="{AB60D284-4AB9-BDFA-5F99-8DBE56CEE695}"/>
              </a:ext>
            </a:extLst>
          </p:cNvPr>
          <p:cNvGrpSpPr/>
          <p:nvPr/>
        </p:nvGrpSpPr>
        <p:grpSpPr>
          <a:xfrm>
            <a:off x="1019618" y="3674144"/>
            <a:ext cx="1224450" cy="743634"/>
            <a:chOff x="5502045" y="691168"/>
            <a:chExt cx="1224450" cy="743634"/>
          </a:xfrm>
        </p:grpSpPr>
        <p:sp>
          <p:nvSpPr>
            <p:cNvPr id="19" name="ZoneTexte 18">
              <a:extLst>
                <a:ext uri="{FF2B5EF4-FFF2-40B4-BE49-F238E27FC236}">
                  <a16:creationId xmlns:a16="http://schemas.microsoft.com/office/drawing/2014/main" id="{05BD9A6B-D330-E64D-7D17-D5BD8848A42B}"/>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0" name="Image 19">
              <a:extLst>
                <a:ext uri="{FF2B5EF4-FFF2-40B4-BE49-F238E27FC236}">
                  <a16:creationId xmlns:a16="http://schemas.microsoft.com/office/drawing/2014/main" id="{8436B0EA-4D24-FF12-DA75-1DB97F416B4D}"/>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31" name="Groupe 30">
            <a:extLst>
              <a:ext uri="{FF2B5EF4-FFF2-40B4-BE49-F238E27FC236}">
                <a16:creationId xmlns:a16="http://schemas.microsoft.com/office/drawing/2014/main" id="{BDBAB8CC-9652-FDF2-491E-5E56A6BD1224}"/>
              </a:ext>
            </a:extLst>
          </p:cNvPr>
          <p:cNvGrpSpPr/>
          <p:nvPr/>
        </p:nvGrpSpPr>
        <p:grpSpPr>
          <a:xfrm>
            <a:off x="1008223" y="4612512"/>
            <a:ext cx="1224450" cy="854645"/>
            <a:chOff x="4871550" y="1059917"/>
            <a:chExt cx="1224450" cy="854645"/>
          </a:xfrm>
        </p:grpSpPr>
        <p:sp>
          <p:nvSpPr>
            <p:cNvPr id="33" name="ZoneTexte 32">
              <a:extLst>
                <a:ext uri="{FF2B5EF4-FFF2-40B4-BE49-F238E27FC236}">
                  <a16:creationId xmlns:a16="http://schemas.microsoft.com/office/drawing/2014/main" id="{B0AC1DC7-16DF-84BF-FB27-D2D6A8F5F1CD}"/>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34" name="Image 33">
              <a:extLst>
                <a:ext uri="{FF2B5EF4-FFF2-40B4-BE49-F238E27FC236}">
                  <a16:creationId xmlns:a16="http://schemas.microsoft.com/office/drawing/2014/main" id="{342E5F29-1FA1-3D22-55E5-C7240F8A4420}"/>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Tree>
    <p:extLst>
      <p:ext uri="{BB962C8B-B14F-4D97-AF65-F5344CB8AC3E}">
        <p14:creationId xmlns:p14="http://schemas.microsoft.com/office/powerpoint/2010/main" val="2034818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722904" y="-31768"/>
            <a:ext cx="10008356" cy="923330"/>
          </a:xfrm>
        </p:spPr>
        <p:txBody>
          <a:bodyPr/>
          <a:lstStyle/>
          <a:p>
            <a:r>
              <a:rPr lang="fr-FR" i="1" dirty="0"/>
              <a:t>Chez la plupar</a:t>
            </a:r>
            <a:r>
              <a:rPr lang="fr-FR" dirty="0"/>
              <a:t>t d</a:t>
            </a:r>
            <a:r>
              <a:rPr lang="fr-FR" i="1" dirty="0"/>
              <a:t>es annonceurs</a:t>
            </a:r>
            <a:r>
              <a:rPr lang="fr-FR" dirty="0"/>
              <a:t>, la communication a une place dédiée et incarnée par une </a:t>
            </a:r>
            <a:r>
              <a:rPr lang="fr-FR" i="1" dirty="0"/>
              <a:t>personne ou un service ;</a:t>
            </a:r>
            <a:br>
              <a:rPr lang="fr-FR" i="1" dirty="0"/>
            </a:br>
            <a:r>
              <a:rPr lang="fr-FR" i="1" dirty="0"/>
              <a:t>dans le cas inverse, c’est parce que la structure est trop petite.</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375247"/>
            <a:ext cx="5400001"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Moyen humain interne dédié à la communication</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22" name="Rectangle 21">
            <a:extLst>
              <a:ext uri="{FF2B5EF4-FFF2-40B4-BE49-F238E27FC236}">
                <a16:creationId xmlns:a16="http://schemas.microsoft.com/office/drawing/2014/main" id="{186A5DE6-09E6-0B4F-D38E-1ECFB55D2A3A}"/>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8D31C2A5-1A6F-76FD-2C2D-BFA2FBC40834}"/>
              </a:ext>
            </a:extLst>
          </p:cNvPr>
          <p:cNvSpPr txBox="1"/>
          <p:nvPr/>
        </p:nvSpPr>
        <p:spPr>
          <a:xfrm>
            <a:off x="0" y="6483464"/>
            <a:ext cx="5400000" cy="338554"/>
          </a:xfrm>
          <a:prstGeom prst="rect">
            <a:avLst/>
          </a:prstGeom>
          <a:noFill/>
        </p:spPr>
        <p:txBody>
          <a:bodyPr wrap="square">
            <a:spAutoFit/>
          </a:bodyPr>
          <a:lstStyle/>
          <a:p>
            <a:r>
              <a:rPr lang="fr-FR" sz="800" i="1" dirty="0">
                <a:solidFill>
                  <a:srgbClr val="948B86"/>
                </a:solidFill>
                <a:latin typeface="Helvetica Neue UltraLight"/>
              </a:rPr>
              <a:t>QF4 Y a-t-il dans votre entreprise / collectivité une personne ou un service dédié à la communication ?</a:t>
            </a:r>
          </a:p>
          <a:p>
            <a:r>
              <a:rPr lang="fr-FR" sz="800" i="1" dirty="0">
                <a:solidFill>
                  <a:srgbClr val="948B86"/>
                </a:solidFill>
                <a:latin typeface="Helvetica Neue UltraLight"/>
              </a:rPr>
              <a:t>Base = Annonceurs hors directeur ou membre de l’équipe de communication – 64 répondants</a:t>
            </a:r>
          </a:p>
        </p:txBody>
      </p:sp>
      <p:graphicFrame>
        <p:nvGraphicFramePr>
          <p:cNvPr id="3" name="Graphique 2">
            <a:extLst>
              <a:ext uri="{FF2B5EF4-FFF2-40B4-BE49-F238E27FC236}">
                <a16:creationId xmlns:a16="http://schemas.microsoft.com/office/drawing/2014/main" id="{E2D3D3D4-17A4-4687-5510-5B6DB69CB6D1}"/>
              </a:ext>
            </a:extLst>
          </p:cNvPr>
          <p:cNvGraphicFramePr/>
          <p:nvPr>
            <p:extLst>
              <p:ext uri="{D42A27DB-BD31-4B8C-83A1-F6EECF244321}">
                <p14:modId xmlns:p14="http://schemas.microsoft.com/office/powerpoint/2010/main" val="1894589013"/>
              </p:ext>
            </p:extLst>
          </p:nvPr>
        </p:nvGraphicFramePr>
        <p:xfrm>
          <a:off x="6595173" y="1619129"/>
          <a:ext cx="4846720" cy="4834404"/>
        </p:xfrm>
        <a:graphic>
          <a:graphicData uri="http://schemas.openxmlformats.org/drawingml/2006/chart">
            <c:chart xmlns:c="http://schemas.openxmlformats.org/drawingml/2006/chart" xmlns:r="http://schemas.openxmlformats.org/officeDocument/2006/relationships" r:id="rId4"/>
          </a:graphicData>
        </a:graphic>
      </p:graphicFrame>
      <p:sp>
        <p:nvSpPr>
          <p:cNvPr id="5" name="ZoneTexte 4">
            <a:extLst>
              <a:ext uri="{FF2B5EF4-FFF2-40B4-BE49-F238E27FC236}">
                <a16:creationId xmlns:a16="http://schemas.microsoft.com/office/drawing/2014/main" id="{0B4C92E5-3D47-16BF-8C6B-4840E0FEC60B}"/>
              </a:ext>
            </a:extLst>
          </p:cNvPr>
          <p:cNvSpPr txBox="1"/>
          <p:nvPr/>
        </p:nvSpPr>
        <p:spPr>
          <a:xfrm>
            <a:off x="6866626" y="1375247"/>
            <a:ext cx="4088921"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Si non, les raisons …</a:t>
            </a:r>
          </a:p>
        </p:txBody>
      </p:sp>
      <p:graphicFrame>
        <p:nvGraphicFramePr>
          <p:cNvPr id="13" name="Graphique 12">
            <a:extLst>
              <a:ext uri="{FF2B5EF4-FFF2-40B4-BE49-F238E27FC236}">
                <a16:creationId xmlns:a16="http://schemas.microsoft.com/office/drawing/2014/main" id="{00091371-C075-5E5C-F560-C714ADA239E9}"/>
              </a:ext>
            </a:extLst>
          </p:cNvPr>
          <p:cNvGraphicFramePr/>
          <p:nvPr>
            <p:extLst>
              <p:ext uri="{D42A27DB-BD31-4B8C-83A1-F6EECF244321}">
                <p14:modId xmlns:p14="http://schemas.microsoft.com/office/powerpoint/2010/main" val="2481585654"/>
              </p:ext>
            </p:extLst>
          </p:nvPr>
        </p:nvGraphicFramePr>
        <p:xfrm>
          <a:off x="196827" y="1989283"/>
          <a:ext cx="5400001" cy="3859157"/>
        </p:xfrm>
        <a:graphic>
          <a:graphicData uri="http://schemas.openxmlformats.org/drawingml/2006/chart">
            <c:chart xmlns:c="http://schemas.openxmlformats.org/drawingml/2006/chart" xmlns:r="http://schemas.openxmlformats.org/officeDocument/2006/relationships" r:id="rId5"/>
          </a:graphicData>
        </a:graphic>
      </p:graphicFrame>
      <p:sp>
        <p:nvSpPr>
          <p:cNvPr id="4" name="ZoneTexte 3">
            <a:extLst>
              <a:ext uri="{FF2B5EF4-FFF2-40B4-BE49-F238E27FC236}">
                <a16:creationId xmlns:a16="http://schemas.microsoft.com/office/drawing/2014/main" id="{F32AC5B3-1768-F988-AB7B-A947530641EB}"/>
              </a:ext>
            </a:extLst>
          </p:cNvPr>
          <p:cNvSpPr txBox="1"/>
          <p:nvPr/>
        </p:nvSpPr>
        <p:spPr>
          <a:xfrm>
            <a:off x="6018363" y="6293937"/>
            <a:ext cx="477328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solidFill>
                  <a:srgbClr val="948B86"/>
                </a:solidFill>
                <a:latin typeface="Helvetica Neue UltraLight"/>
              </a:rPr>
              <a:t>QF5 Si « non », pour quelle(s) raison(s)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solidFill>
                  <a:srgbClr val="948B86"/>
                </a:solidFill>
                <a:latin typeface="Helvetica Neue UltraLight"/>
              </a:rPr>
              <a:t>Base = Annonceurs hors directeur ou membre de l’équipe  de communication ayant un service dédié – </a:t>
            </a:r>
            <a:r>
              <a:rPr kumimoji="0" lang="fr-FR" sz="800" i="1" u="none" strike="noStrike" kern="1200" cap="none" spc="0" normalizeH="0" baseline="0" noProof="0" dirty="0">
                <a:ln>
                  <a:noFill/>
                </a:ln>
                <a:solidFill>
                  <a:srgbClr val="948B86"/>
                </a:solidFill>
                <a:effectLst/>
                <a:uLnTx/>
                <a:uFillTx/>
                <a:latin typeface="Helvetica Neue UltraLight"/>
              </a:rPr>
              <a:t>Plusieurs réponses possibles – Base 18 répondants</a:t>
            </a:r>
            <a:endParaRPr lang="fr-FR" sz="800" i="1" dirty="0">
              <a:solidFill>
                <a:srgbClr val="948B86"/>
              </a:solidFill>
              <a:latin typeface="Helvetica Neue UltraLight"/>
            </a:endParaRPr>
          </a:p>
        </p:txBody>
      </p:sp>
      <p:sp>
        <p:nvSpPr>
          <p:cNvPr id="7" name="Titre 5">
            <a:extLst>
              <a:ext uri="{FF2B5EF4-FFF2-40B4-BE49-F238E27FC236}">
                <a16:creationId xmlns:a16="http://schemas.microsoft.com/office/drawing/2014/main" id="{56E26B9D-65F5-4727-4883-092AF67676B1}"/>
              </a:ext>
            </a:extLst>
          </p:cNvPr>
          <p:cNvSpPr txBox="1">
            <a:spLocks/>
          </p:cNvSpPr>
          <p:nvPr/>
        </p:nvSpPr>
        <p:spPr>
          <a:xfrm>
            <a:off x="990651" y="2317481"/>
            <a:ext cx="1390593"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00B050"/>
                </a:solidFill>
              </a:rPr>
              <a:t>&lt; 250 salariés (35%)</a:t>
            </a:r>
          </a:p>
        </p:txBody>
      </p:sp>
      <p:sp>
        <p:nvSpPr>
          <p:cNvPr id="8" name="ZoneTexte 7">
            <a:extLst>
              <a:ext uri="{FF2B5EF4-FFF2-40B4-BE49-F238E27FC236}">
                <a16:creationId xmlns:a16="http://schemas.microsoft.com/office/drawing/2014/main" id="{124EA010-4C7E-9A71-7F54-C2434C9E7352}"/>
              </a:ext>
            </a:extLst>
          </p:cNvPr>
          <p:cNvSpPr txBox="1"/>
          <p:nvPr/>
        </p:nvSpPr>
        <p:spPr>
          <a:xfrm>
            <a:off x="1218506" y="2410310"/>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6" name="Groupe 5">
            <a:extLst>
              <a:ext uri="{FF2B5EF4-FFF2-40B4-BE49-F238E27FC236}">
                <a16:creationId xmlns:a16="http://schemas.microsoft.com/office/drawing/2014/main" id="{9339246F-0FE0-DFC6-E2F6-6573505ACCB6}"/>
              </a:ext>
            </a:extLst>
          </p:cNvPr>
          <p:cNvGrpSpPr/>
          <p:nvPr/>
        </p:nvGrpSpPr>
        <p:grpSpPr>
          <a:xfrm>
            <a:off x="5472615" y="1273193"/>
            <a:ext cx="1224450" cy="743634"/>
            <a:chOff x="5502045" y="691168"/>
            <a:chExt cx="1224450" cy="743634"/>
          </a:xfrm>
        </p:grpSpPr>
        <p:sp>
          <p:nvSpPr>
            <p:cNvPr id="10" name="ZoneTexte 9">
              <a:extLst>
                <a:ext uri="{FF2B5EF4-FFF2-40B4-BE49-F238E27FC236}">
                  <a16:creationId xmlns:a16="http://schemas.microsoft.com/office/drawing/2014/main" id="{5A358DA7-A791-A206-730C-978AFC8F5C17}"/>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1" name="Image 10">
              <a:extLst>
                <a:ext uri="{FF2B5EF4-FFF2-40B4-BE49-F238E27FC236}">
                  <a16:creationId xmlns:a16="http://schemas.microsoft.com/office/drawing/2014/main" id="{CEDDC424-C1CF-CEF8-49B4-DCE08A624DD8}"/>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pic>
        <p:nvPicPr>
          <p:cNvPr id="12" name="Image 11">
            <a:extLst>
              <a:ext uri="{FF2B5EF4-FFF2-40B4-BE49-F238E27FC236}">
                <a16:creationId xmlns:a16="http://schemas.microsoft.com/office/drawing/2014/main" id="{A1982BAE-18E9-A8D1-59CD-1E28EF5BF1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5122" y="1692359"/>
            <a:ext cx="332874" cy="462639"/>
          </a:xfrm>
          <a:prstGeom prst="rect">
            <a:avLst/>
          </a:prstGeom>
        </p:spPr>
      </p:pic>
      <p:sp>
        <p:nvSpPr>
          <p:cNvPr id="14" name="ZoneTexte 13">
            <a:extLst>
              <a:ext uri="{FF2B5EF4-FFF2-40B4-BE49-F238E27FC236}">
                <a16:creationId xmlns:a16="http://schemas.microsoft.com/office/drawing/2014/main" id="{7500D36E-3282-E567-E5BC-260577DB276B}"/>
              </a:ext>
            </a:extLst>
          </p:cNvPr>
          <p:cNvSpPr txBox="1"/>
          <p:nvPr/>
        </p:nvSpPr>
        <p:spPr>
          <a:xfrm>
            <a:off x="6866626" y="1781693"/>
            <a:ext cx="1979277" cy="230832"/>
          </a:xfrm>
          <a:prstGeom prst="rect">
            <a:avLst/>
          </a:prstGeom>
          <a:noFill/>
        </p:spPr>
        <p:txBody>
          <a:bodyPr wrap="square" rtlCol="0">
            <a:spAutoFit/>
          </a:bodyPr>
          <a:lstStyle/>
          <a:p>
            <a:pPr algn="ctr"/>
            <a:r>
              <a:rPr lang="fr-FR" sz="900" i="0" dirty="0">
                <a:solidFill>
                  <a:schemeClr val="bg1">
                    <a:lumMod val="50000"/>
                  </a:schemeClr>
                </a:solidFill>
                <a:latin typeface="Helvetica Neue UltraLight"/>
              </a:rPr>
              <a:t>Base répondant faible</a:t>
            </a:r>
          </a:p>
        </p:txBody>
      </p:sp>
      <p:pic>
        <p:nvPicPr>
          <p:cNvPr id="15" name="Image 14">
            <a:extLst>
              <a:ext uri="{FF2B5EF4-FFF2-40B4-BE49-F238E27FC236}">
                <a16:creationId xmlns:a16="http://schemas.microsoft.com/office/drawing/2014/main" id="{00F94FC3-66D7-0554-38E1-A1DD4DB34D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23576" y="6528548"/>
            <a:ext cx="287884" cy="400111"/>
          </a:xfrm>
          <a:prstGeom prst="rect">
            <a:avLst/>
          </a:prstGeom>
        </p:spPr>
      </p:pic>
    </p:spTree>
    <p:extLst>
      <p:ext uri="{BB962C8B-B14F-4D97-AF65-F5344CB8AC3E}">
        <p14:creationId xmlns:p14="http://schemas.microsoft.com/office/powerpoint/2010/main" val="3776477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36762" y="137547"/>
            <a:ext cx="9539109" cy="646331"/>
          </a:xfrm>
        </p:spPr>
        <p:txBody>
          <a:bodyPr/>
          <a:lstStyle/>
          <a:p>
            <a:r>
              <a:rPr lang="fr-FR" i="1" dirty="0"/>
              <a:t>La responsabilité de la communication des annonceurs incombe généralement au Directeur ou Responsable du service communication. </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375247"/>
            <a:ext cx="5400001"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fonction du responsable de la communication</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22" name="Rectangle 21">
            <a:extLst>
              <a:ext uri="{FF2B5EF4-FFF2-40B4-BE49-F238E27FC236}">
                <a16:creationId xmlns:a16="http://schemas.microsoft.com/office/drawing/2014/main" id="{186A5DE6-09E6-0B4F-D38E-1ECFB55D2A3A}"/>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8D31C2A5-1A6F-76FD-2C2D-BFA2FBC40834}"/>
              </a:ext>
            </a:extLst>
          </p:cNvPr>
          <p:cNvSpPr txBox="1"/>
          <p:nvPr/>
        </p:nvSpPr>
        <p:spPr>
          <a:xfrm>
            <a:off x="-1" y="6429412"/>
            <a:ext cx="6297284" cy="338554"/>
          </a:xfrm>
          <a:prstGeom prst="rect">
            <a:avLst/>
          </a:prstGeom>
          <a:noFill/>
        </p:spPr>
        <p:txBody>
          <a:bodyPr wrap="square">
            <a:spAutoFit/>
          </a:bodyPr>
          <a:lstStyle/>
          <a:p>
            <a:r>
              <a:rPr lang="fr-FR" sz="800" i="1" dirty="0">
                <a:solidFill>
                  <a:srgbClr val="948B86"/>
                </a:solidFill>
                <a:latin typeface="Helvetica Neue UltraLight"/>
              </a:rPr>
              <a:t>QF3-6-7. Qui est responsable de la communication au sein de votre entreprise ?</a:t>
            </a:r>
          </a:p>
          <a:p>
            <a:r>
              <a:rPr lang="fr-FR" sz="800" i="1" dirty="0">
                <a:solidFill>
                  <a:srgbClr val="948B86"/>
                </a:solidFill>
                <a:latin typeface="Helvetica Neue UltraLight"/>
              </a:rPr>
              <a:t>Base = Annonceurs– 214 répondants</a:t>
            </a:r>
          </a:p>
        </p:txBody>
      </p:sp>
      <p:graphicFrame>
        <p:nvGraphicFramePr>
          <p:cNvPr id="5" name="Graphique 4">
            <a:extLst>
              <a:ext uri="{FF2B5EF4-FFF2-40B4-BE49-F238E27FC236}">
                <a16:creationId xmlns:a16="http://schemas.microsoft.com/office/drawing/2014/main" id="{98852D27-F28C-7A52-67D0-AA9B1EA5D3A0}"/>
              </a:ext>
            </a:extLst>
          </p:cNvPr>
          <p:cNvGraphicFramePr/>
          <p:nvPr>
            <p:extLst>
              <p:ext uri="{D42A27DB-BD31-4B8C-83A1-F6EECF244321}">
                <p14:modId xmlns:p14="http://schemas.microsoft.com/office/powerpoint/2010/main" val="11500860"/>
              </p:ext>
            </p:extLst>
          </p:nvPr>
        </p:nvGraphicFramePr>
        <p:xfrm>
          <a:off x="1465479" y="1820649"/>
          <a:ext cx="8093286" cy="4512507"/>
        </p:xfrm>
        <a:graphic>
          <a:graphicData uri="http://schemas.openxmlformats.org/drawingml/2006/chart">
            <c:chart xmlns:c="http://schemas.openxmlformats.org/drawingml/2006/chart" xmlns:r="http://schemas.openxmlformats.org/officeDocument/2006/relationships" r:id="rId4"/>
          </a:graphicData>
        </a:graphic>
      </p:graphicFrame>
      <p:sp>
        <p:nvSpPr>
          <p:cNvPr id="13" name="Légende : encadrée à une bordure 12">
            <a:extLst>
              <a:ext uri="{FF2B5EF4-FFF2-40B4-BE49-F238E27FC236}">
                <a16:creationId xmlns:a16="http://schemas.microsoft.com/office/drawing/2014/main" id="{890FD2DA-4C6D-37A2-7B4B-95385C509CD9}"/>
              </a:ext>
            </a:extLst>
          </p:cNvPr>
          <p:cNvSpPr/>
          <p:nvPr/>
        </p:nvSpPr>
        <p:spPr>
          <a:xfrm>
            <a:off x="6685591" y="5502159"/>
            <a:ext cx="2346265" cy="830997"/>
          </a:xfrm>
          <a:prstGeom prst="accentBorderCallout1">
            <a:avLst>
              <a:gd name="adj1" fmla="val 18750"/>
              <a:gd name="adj2" fmla="val -8333"/>
              <a:gd name="adj3" fmla="val 44341"/>
              <a:gd name="adj4" fmla="val -24738"/>
            </a:avLst>
          </a:prstGeom>
          <a:solidFill>
            <a:srgbClr val="00B0F0"/>
          </a:solidFill>
          <a:ln>
            <a:solidFill>
              <a:srgbClr val="00B0F0"/>
            </a:solidFill>
          </a:ln>
        </p:spPr>
        <p:txBody>
          <a:bodyPr wrap="square" rtlCol="0" anchor="ctr">
            <a:spAutoFit/>
          </a:bodyPr>
          <a:lstStyle/>
          <a:p>
            <a:pPr algn="l"/>
            <a:r>
              <a:rPr lang="fr-FR" sz="1200" i="1" u="sng" dirty="0">
                <a:solidFill>
                  <a:schemeClr val="bg1"/>
                </a:solidFill>
              </a:rPr>
              <a:t>« Autres fonctions » :</a:t>
            </a:r>
          </a:p>
          <a:p>
            <a:pPr algn="l"/>
            <a:r>
              <a:rPr lang="fr-FR" sz="1200" i="1" dirty="0">
                <a:solidFill>
                  <a:schemeClr val="bg1"/>
                </a:solidFill>
              </a:rPr>
              <a:t>Alternant, Responsable de service, Président de l'association, Responsable Webmarketing</a:t>
            </a:r>
            <a:endParaRPr lang="fr-FR" sz="1200" b="0" i="1" dirty="0">
              <a:solidFill>
                <a:schemeClr val="bg1"/>
              </a:solidFill>
            </a:endParaRPr>
          </a:p>
        </p:txBody>
      </p:sp>
      <p:pic>
        <p:nvPicPr>
          <p:cNvPr id="7" name="Picture 113">
            <a:extLst>
              <a:ext uri="{FF2B5EF4-FFF2-40B4-BE49-F238E27FC236}">
                <a16:creationId xmlns:a16="http://schemas.microsoft.com/office/drawing/2014/main" id="{0100459D-BE22-89C2-D707-3E69C3779C0C}"/>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6377804" y="3057500"/>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e 7">
            <a:extLst>
              <a:ext uri="{FF2B5EF4-FFF2-40B4-BE49-F238E27FC236}">
                <a16:creationId xmlns:a16="http://schemas.microsoft.com/office/drawing/2014/main" id="{01868889-F166-3283-7D8F-2CA33B8C96F0}"/>
              </a:ext>
            </a:extLst>
          </p:cNvPr>
          <p:cNvGrpSpPr/>
          <p:nvPr/>
        </p:nvGrpSpPr>
        <p:grpSpPr>
          <a:xfrm>
            <a:off x="5567552" y="1263790"/>
            <a:ext cx="1224450" cy="743634"/>
            <a:chOff x="5502045" y="691168"/>
            <a:chExt cx="1224450" cy="743634"/>
          </a:xfrm>
        </p:grpSpPr>
        <p:sp>
          <p:nvSpPr>
            <p:cNvPr id="10" name="ZoneTexte 9">
              <a:extLst>
                <a:ext uri="{FF2B5EF4-FFF2-40B4-BE49-F238E27FC236}">
                  <a16:creationId xmlns:a16="http://schemas.microsoft.com/office/drawing/2014/main" id="{4BE726EC-4216-42EA-BE84-436E889E8E3F}"/>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1" name="Image 10">
              <a:extLst>
                <a:ext uri="{FF2B5EF4-FFF2-40B4-BE49-F238E27FC236}">
                  <a16:creationId xmlns:a16="http://schemas.microsoft.com/office/drawing/2014/main" id="{1ADD3459-00BF-B91E-4ECF-4185AB02FED1}"/>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
        <p:nvSpPr>
          <p:cNvPr id="4" name="ZoneTexte 3">
            <a:extLst>
              <a:ext uri="{FF2B5EF4-FFF2-40B4-BE49-F238E27FC236}">
                <a16:creationId xmlns:a16="http://schemas.microsoft.com/office/drawing/2014/main" id="{F0D52F26-A0C9-0E59-9EA6-2771BED984DE}"/>
              </a:ext>
            </a:extLst>
          </p:cNvPr>
          <p:cNvSpPr txBox="1"/>
          <p:nvPr/>
        </p:nvSpPr>
        <p:spPr>
          <a:xfrm>
            <a:off x="5348950" y="3001039"/>
            <a:ext cx="566503" cy="369332"/>
          </a:xfrm>
          <a:prstGeom prst="rect">
            <a:avLst/>
          </a:prstGeom>
          <a:noFill/>
        </p:spPr>
        <p:txBody>
          <a:bodyPr wrap="square" rtlCol="0">
            <a:spAutoFit/>
          </a:bodyPr>
          <a:lstStyle/>
          <a:p>
            <a:pPr algn="ctr"/>
            <a:r>
              <a:rPr lang="fr-FR" sz="900" dirty="0">
                <a:solidFill>
                  <a:schemeClr val="bg1"/>
                </a:solidFill>
                <a:latin typeface="Helvetica Neue UltraLight"/>
              </a:rPr>
              <a:t>3% </a:t>
            </a:r>
          </a:p>
          <a:p>
            <a:pPr algn="ctr"/>
            <a:r>
              <a:rPr lang="fr-FR" sz="900" dirty="0">
                <a:solidFill>
                  <a:schemeClr val="bg1"/>
                </a:solidFill>
                <a:latin typeface="Helvetica Neue UltraLight"/>
              </a:rPr>
              <a:t>2019</a:t>
            </a:r>
          </a:p>
        </p:txBody>
      </p:sp>
    </p:spTree>
    <p:extLst>
      <p:ext uri="{BB962C8B-B14F-4D97-AF65-F5344CB8AC3E}">
        <p14:creationId xmlns:p14="http://schemas.microsoft.com/office/powerpoint/2010/main" val="3368236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28136" y="137547"/>
            <a:ext cx="9547735" cy="646331"/>
          </a:xfrm>
        </p:spPr>
        <p:txBody>
          <a:bodyPr/>
          <a:lstStyle/>
          <a:p>
            <a:r>
              <a:rPr lang="fr-FR" i="1" dirty="0"/>
              <a:t>Un service communication comptabilisant en général moins de 5 personnes ; </a:t>
            </a:r>
            <a:br>
              <a:rPr lang="fr-FR" i="1" dirty="0"/>
            </a:br>
            <a:r>
              <a:rPr lang="fr-FR" i="1" dirty="0"/>
              <a:t>et dont l’ équipe grossit avec la taille de l’entreprise.</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375247"/>
            <a:ext cx="4612943"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Effectif employé en communication</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22" name="Rectangle 21">
            <a:extLst>
              <a:ext uri="{FF2B5EF4-FFF2-40B4-BE49-F238E27FC236}">
                <a16:creationId xmlns:a16="http://schemas.microsoft.com/office/drawing/2014/main" id="{186A5DE6-09E6-0B4F-D38E-1ECFB55D2A3A}"/>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8D31C2A5-1A6F-76FD-2C2D-BFA2FBC40834}"/>
              </a:ext>
            </a:extLst>
          </p:cNvPr>
          <p:cNvSpPr txBox="1"/>
          <p:nvPr/>
        </p:nvSpPr>
        <p:spPr>
          <a:xfrm>
            <a:off x="0" y="6410098"/>
            <a:ext cx="6745858" cy="461665"/>
          </a:xfrm>
          <a:prstGeom prst="rect">
            <a:avLst/>
          </a:prstGeom>
          <a:noFill/>
        </p:spPr>
        <p:txBody>
          <a:bodyPr wrap="square">
            <a:spAutoFit/>
          </a:bodyPr>
          <a:lstStyle/>
          <a:p>
            <a:r>
              <a:rPr lang="fr-FR" sz="800" i="1" dirty="0">
                <a:solidFill>
                  <a:srgbClr val="948B86"/>
                </a:solidFill>
                <a:latin typeface="Helvetica Neue UltraLight"/>
              </a:rPr>
              <a:t>Q1 Combien de personnes la fonction communication emploie-t-elle dans votre entreprise / collectivité ?</a:t>
            </a:r>
          </a:p>
          <a:p>
            <a:r>
              <a:rPr lang="fr-FR" sz="800" i="1" dirty="0">
                <a:solidFill>
                  <a:srgbClr val="948B86"/>
                </a:solidFill>
                <a:latin typeface="Helvetica Neue UltraLight"/>
              </a:rPr>
              <a:t>Base = Annonceurs - Directeur, Responsable, membre du service communication  ou entité avec un service dédié à la communication </a:t>
            </a:r>
          </a:p>
          <a:p>
            <a:r>
              <a:rPr lang="fr-FR" sz="800" i="1" dirty="0">
                <a:solidFill>
                  <a:srgbClr val="948B86"/>
                </a:solidFill>
                <a:latin typeface="Helvetica Neue UltraLight"/>
              </a:rPr>
              <a:t>0,5% NSP – 196 répondants</a:t>
            </a:r>
          </a:p>
        </p:txBody>
      </p:sp>
      <p:graphicFrame>
        <p:nvGraphicFramePr>
          <p:cNvPr id="4" name="Graphique 3">
            <a:extLst>
              <a:ext uri="{FF2B5EF4-FFF2-40B4-BE49-F238E27FC236}">
                <a16:creationId xmlns:a16="http://schemas.microsoft.com/office/drawing/2014/main" id="{9AE8D0DA-B3C0-3DD5-E94F-75DC2A7C0259}"/>
              </a:ext>
            </a:extLst>
          </p:cNvPr>
          <p:cNvGraphicFramePr/>
          <p:nvPr>
            <p:extLst>
              <p:ext uri="{D42A27DB-BD31-4B8C-83A1-F6EECF244321}">
                <p14:modId xmlns:p14="http://schemas.microsoft.com/office/powerpoint/2010/main" val="1105226438"/>
              </p:ext>
            </p:extLst>
          </p:nvPr>
        </p:nvGraphicFramePr>
        <p:xfrm>
          <a:off x="1396585" y="1821741"/>
          <a:ext cx="6883879" cy="4512507"/>
        </p:xfrm>
        <a:graphic>
          <a:graphicData uri="http://schemas.openxmlformats.org/drawingml/2006/chart">
            <c:chart xmlns:c="http://schemas.openxmlformats.org/drawingml/2006/chart" xmlns:r="http://schemas.openxmlformats.org/officeDocument/2006/relationships" r:id="rId3"/>
          </a:graphicData>
        </a:graphic>
      </p:graphicFrame>
      <p:sp>
        <p:nvSpPr>
          <p:cNvPr id="3" name="Légende : encadrée à une bordure 11">
            <a:extLst>
              <a:ext uri="{FF2B5EF4-FFF2-40B4-BE49-F238E27FC236}">
                <a16:creationId xmlns:a16="http://schemas.microsoft.com/office/drawing/2014/main" id="{D092A106-B91F-426C-8B93-7D31BA34D1A3}"/>
              </a:ext>
            </a:extLst>
          </p:cNvPr>
          <p:cNvSpPr/>
          <p:nvPr/>
        </p:nvSpPr>
        <p:spPr>
          <a:xfrm>
            <a:off x="7652132" y="2540884"/>
            <a:ext cx="2085451" cy="742117"/>
          </a:xfrm>
          <a:prstGeom prst="snipRoundRect">
            <a:avLst/>
          </a:prstGeom>
          <a:solidFill>
            <a:srgbClr val="009DE0"/>
          </a:solidFill>
          <a:ln>
            <a:noFill/>
          </a:ln>
        </p:spPr>
        <p:txBody>
          <a:bodyPr wrap="square" rtlCol="0" anchor="ctr">
            <a:spAutoFit/>
          </a:bodyPr>
          <a:lstStyle/>
          <a:p>
            <a:pPr algn="ctr"/>
            <a:r>
              <a:rPr lang="fr-FR" sz="2000" i="0" dirty="0">
                <a:solidFill>
                  <a:schemeClr val="bg1"/>
                </a:solidFill>
                <a:latin typeface="Helvetica Neue UltraLight"/>
              </a:rPr>
              <a:t>67% moins de 5 personnes</a:t>
            </a:r>
          </a:p>
        </p:txBody>
      </p:sp>
      <p:sp>
        <p:nvSpPr>
          <p:cNvPr id="5" name="Parenthèse fermante 4">
            <a:extLst>
              <a:ext uri="{FF2B5EF4-FFF2-40B4-BE49-F238E27FC236}">
                <a16:creationId xmlns:a16="http://schemas.microsoft.com/office/drawing/2014/main" id="{653171E6-2851-3CB4-F842-07A1E1230E54}"/>
              </a:ext>
            </a:extLst>
          </p:cNvPr>
          <p:cNvSpPr/>
          <p:nvPr/>
        </p:nvSpPr>
        <p:spPr>
          <a:xfrm>
            <a:off x="7246961" y="2278897"/>
            <a:ext cx="245659" cy="1337759"/>
          </a:xfrm>
          <a:prstGeom prst="rightBracket">
            <a:avLst/>
          </a:prstGeom>
          <a:ln>
            <a:solidFill>
              <a:srgbClr val="009DE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2"/>
              </a:solidFill>
            </a:endParaRPr>
          </a:p>
        </p:txBody>
      </p:sp>
      <p:sp>
        <p:nvSpPr>
          <p:cNvPr id="6" name="Titre 5">
            <a:extLst>
              <a:ext uri="{FF2B5EF4-FFF2-40B4-BE49-F238E27FC236}">
                <a16:creationId xmlns:a16="http://schemas.microsoft.com/office/drawing/2014/main" id="{C11C9166-5026-0268-875A-87C6AA0A5908}"/>
              </a:ext>
            </a:extLst>
          </p:cNvPr>
          <p:cNvSpPr txBox="1">
            <a:spLocks/>
          </p:cNvSpPr>
          <p:nvPr/>
        </p:nvSpPr>
        <p:spPr>
          <a:xfrm>
            <a:off x="7877459" y="3358851"/>
            <a:ext cx="1390593"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00B050"/>
                </a:solidFill>
              </a:rPr>
              <a:t>&lt; 250 salariés (87%)</a:t>
            </a:r>
          </a:p>
        </p:txBody>
      </p:sp>
      <p:sp>
        <p:nvSpPr>
          <p:cNvPr id="7" name="ZoneTexte 6">
            <a:extLst>
              <a:ext uri="{FF2B5EF4-FFF2-40B4-BE49-F238E27FC236}">
                <a16:creationId xmlns:a16="http://schemas.microsoft.com/office/drawing/2014/main" id="{F28DC8A6-490F-8B27-F671-229FD21135EB}"/>
              </a:ext>
            </a:extLst>
          </p:cNvPr>
          <p:cNvSpPr txBox="1"/>
          <p:nvPr/>
        </p:nvSpPr>
        <p:spPr>
          <a:xfrm>
            <a:off x="7672401" y="3283603"/>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8" name="Titre 5">
            <a:extLst>
              <a:ext uri="{FF2B5EF4-FFF2-40B4-BE49-F238E27FC236}">
                <a16:creationId xmlns:a16="http://schemas.microsoft.com/office/drawing/2014/main" id="{B8B860AA-5074-361B-7AD0-6AAA257D3C18}"/>
              </a:ext>
            </a:extLst>
          </p:cNvPr>
          <p:cNvSpPr txBox="1">
            <a:spLocks/>
          </p:cNvSpPr>
          <p:nvPr/>
        </p:nvSpPr>
        <p:spPr>
          <a:xfrm>
            <a:off x="5952983" y="4143081"/>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(21%)</a:t>
            </a:r>
          </a:p>
        </p:txBody>
      </p:sp>
      <p:sp>
        <p:nvSpPr>
          <p:cNvPr id="9" name="ZoneTexte 8">
            <a:extLst>
              <a:ext uri="{FF2B5EF4-FFF2-40B4-BE49-F238E27FC236}">
                <a16:creationId xmlns:a16="http://schemas.microsoft.com/office/drawing/2014/main" id="{B3501F8D-0CBC-8234-3A88-48030EA07B1F}"/>
              </a:ext>
            </a:extLst>
          </p:cNvPr>
          <p:cNvSpPr txBox="1"/>
          <p:nvPr/>
        </p:nvSpPr>
        <p:spPr>
          <a:xfrm>
            <a:off x="5704789" y="404418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0" name="Titre 5">
            <a:extLst>
              <a:ext uri="{FF2B5EF4-FFF2-40B4-BE49-F238E27FC236}">
                <a16:creationId xmlns:a16="http://schemas.microsoft.com/office/drawing/2014/main" id="{5E1183F2-18DD-4513-5B0E-7A2526344401}"/>
              </a:ext>
            </a:extLst>
          </p:cNvPr>
          <p:cNvSpPr txBox="1">
            <a:spLocks/>
          </p:cNvSpPr>
          <p:nvPr/>
        </p:nvSpPr>
        <p:spPr>
          <a:xfrm>
            <a:off x="5898782" y="4940691"/>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(19%)</a:t>
            </a:r>
          </a:p>
        </p:txBody>
      </p:sp>
      <p:sp>
        <p:nvSpPr>
          <p:cNvPr id="11" name="ZoneTexte 10">
            <a:extLst>
              <a:ext uri="{FF2B5EF4-FFF2-40B4-BE49-F238E27FC236}">
                <a16:creationId xmlns:a16="http://schemas.microsoft.com/office/drawing/2014/main" id="{24622147-A1AA-A983-2DE5-350BCD325345}"/>
              </a:ext>
            </a:extLst>
          </p:cNvPr>
          <p:cNvSpPr txBox="1"/>
          <p:nvPr/>
        </p:nvSpPr>
        <p:spPr>
          <a:xfrm>
            <a:off x="5650588" y="484179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2" name="Titre 5">
            <a:extLst>
              <a:ext uri="{FF2B5EF4-FFF2-40B4-BE49-F238E27FC236}">
                <a16:creationId xmlns:a16="http://schemas.microsoft.com/office/drawing/2014/main" id="{E3B0FB47-62C4-F8D5-BF4D-7FD9E31DE0EB}"/>
              </a:ext>
            </a:extLst>
          </p:cNvPr>
          <p:cNvSpPr txBox="1">
            <a:spLocks/>
          </p:cNvSpPr>
          <p:nvPr/>
        </p:nvSpPr>
        <p:spPr>
          <a:xfrm>
            <a:off x="5898782" y="5773910"/>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(29%)</a:t>
            </a:r>
          </a:p>
        </p:txBody>
      </p:sp>
      <p:sp>
        <p:nvSpPr>
          <p:cNvPr id="16" name="ZoneTexte 15">
            <a:extLst>
              <a:ext uri="{FF2B5EF4-FFF2-40B4-BE49-F238E27FC236}">
                <a16:creationId xmlns:a16="http://schemas.microsoft.com/office/drawing/2014/main" id="{60BA91EF-DF46-7F3B-C4B2-24102A88BD81}"/>
              </a:ext>
            </a:extLst>
          </p:cNvPr>
          <p:cNvSpPr txBox="1"/>
          <p:nvPr/>
        </p:nvSpPr>
        <p:spPr>
          <a:xfrm>
            <a:off x="5650588" y="567501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17" name="Groupe 16">
            <a:extLst>
              <a:ext uri="{FF2B5EF4-FFF2-40B4-BE49-F238E27FC236}">
                <a16:creationId xmlns:a16="http://schemas.microsoft.com/office/drawing/2014/main" id="{202D0174-85C6-2028-DAE2-A16761D8B5F1}"/>
              </a:ext>
            </a:extLst>
          </p:cNvPr>
          <p:cNvGrpSpPr/>
          <p:nvPr/>
        </p:nvGrpSpPr>
        <p:grpSpPr>
          <a:xfrm>
            <a:off x="4947780" y="1249014"/>
            <a:ext cx="1224450" cy="743634"/>
            <a:chOff x="5502045" y="691168"/>
            <a:chExt cx="1224450" cy="743634"/>
          </a:xfrm>
        </p:grpSpPr>
        <p:sp>
          <p:nvSpPr>
            <p:cNvPr id="21" name="ZoneTexte 20">
              <a:extLst>
                <a:ext uri="{FF2B5EF4-FFF2-40B4-BE49-F238E27FC236}">
                  <a16:creationId xmlns:a16="http://schemas.microsoft.com/office/drawing/2014/main" id="{F3C44737-D739-4C71-5A27-65A7A6B135D7}"/>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3" name="Image 22">
              <a:extLst>
                <a:ext uri="{FF2B5EF4-FFF2-40B4-BE49-F238E27FC236}">
                  <a16:creationId xmlns:a16="http://schemas.microsoft.com/office/drawing/2014/main" id="{F1F3D652-7F46-8C11-5614-5DCE54C59399}"/>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Tree>
    <p:extLst>
      <p:ext uri="{BB962C8B-B14F-4D97-AF65-F5344CB8AC3E}">
        <p14:creationId xmlns:p14="http://schemas.microsoft.com/office/powerpoint/2010/main" val="271489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5197B57-0975-5A6E-D0D7-9B77B13E2CC6}"/>
              </a:ext>
            </a:extLst>
          </p:cNvPr>
          <p:cNvPicPr>
            <a:picLocks noChangeAspect="1"/>
          </p:cNvPicPr>
          <p:nvPr/>
        </p:nvPicPr>
        <p:blipFill>
          <a:blip r:embed="rId2">
            <a:duotone>
              <a:prstClr val="black"/>
              <a:schemeClr val="tx2">
                <a:tint val="45000"/>
                <a:satMod val="400000"/>
              </a:schemeClr>
            </a:duotone>
          </a:blip>
          <a:stretch>
            <a:fillRect/>
          </a:stretch>
        </p:blipFill>
        <p:spPr>
          <a:xfrm>
            <a:off x="6809147" y="1130544"/>
            <a:ext cx="722461" cy="722461"/>
          </a:xfrm>
          <a:prstGeom prst="rect">
            <a:avLst/>
          </a:prstGeom>
        </p:spPr>
      </p:pic>
      <p:pic>
        <p:nvPicPr>
          <p:cNvPr id="8" name="Image 7">
            <a:extLst>
              <a:ext uri="{FF2B5EF4-FFF2-40B4-BE49-F238E27FC236}">
                <a16:creationId xmlns:a16="http://schemas.microsoft.com/office/drawing/2014/main" id="{5CA2EDD1-A418-9D1A-7F4A-E626BD4D2D0A}"/>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blip>
          <a:stretch>
            <a:fillRect/>
          </a:stretch>
        </p:blipFill>
        <p:spPr>
          <a:xfrm>
            <a:off x="752789" y="3613141"/>
            <a:ext cx="644927" cy="644927"/>
          </a:xfrm>
          <a:prstGeom prst="rect">
            <a:avLst/>
          </a:prstGeom>
        </p:spPr>
      </p:pic>
      <p:pic>
        <p:nvPicPr>
          <p:cNvPr id="10" name="Image 9">
            <a:extLst>
              <a:ext uri="{FF2B5EF4-FFF2-40B4-BE49-F238E27FC236}">
                <a16:creationId xmlns:a16="http://schemas.microsoft.com/office/drawing/2014/main" id="{64CEC92A-FEE7-0AC9-EE11-CAA9BF52C6F0}"/>
              </a:ext>
            </a:extLst>
          </p:cNvPr>
          <p:cNvPicPr>
            <a:picLocks noChangeAspect="1"/>
          </p:cNvPicPr>
          <p:nvPr/>
        </p:nvPicPr>
        <p:blipFill rotWithShape="1">
          <a:blip r:embed="rId4">
            <a:duotone>
              <a:prstClr val="black"/>
              <a:schemeClr val="tx2">
                <a:tint val="45000"/>
                <a:satMod val="400000"/>
              </a:schemeClr>
            </a:duotone>
          </a:blip>
          <a:srcRect l="31798" t="28025" r="29938" b="37060"/>
          <a:stretch/>
        </p:blipFill>
        <p:spPr>
          <a:xfrm>
            <a:off x="941844" y="1130544"/>
            <a:ext cx="828136" cy="896133"/>
          </a:xfrm>
          <a:prstGeom prst="rect">
            <a:avLst/>
          </a:prstGeom>
        </p:spPr>
      </p:pic>
      <p:cxnSp>
        <p:nvCxnSpPr>
          <p:cNvPr id="12" name="Connecteur droit 11">
            <a:extLst>
              <a:ext uri="{FF2B5EF4-FFF2-40B4-BE49-F238E27FC236}">
                <a16:creationId xmlns:a16="http://schemas.microsoft.com/office/drawing/2014/main" id="{ACCC1C6F-223A-16C9-8171-B1CDA29F7EBE}"/>
              </a:ext>
            </a:extLst>
          </p:cNvPr>
          <p:cNvCxnSpPr/>
          <p:nvPr/>
        </p:nvCxnSpPr>
        <p:spPr>
          <a:xfrm>
            <a:off x="95283" y="1578611"/>
            <a:ext cx="46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8B5222BF-5E33-A70A-6878-FACFEE258FE2}"/>
              </a:ext>
            </a:extLst>
          </p:cNvPr>
          <p:cNvCxnSpPr/>
          <p:nvPr/>
        </p:nvCxnSpPr>
        <p:spPr>
          <a:xfrm>
            <a:off x="2707587" y="1578610"/>
            <a:ext cx="3852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1BE9B232-ADAB-FE9F-7777-4F8A94F73D1A}"/>
              </a:ext>
            </a:extLst>
          </p:cNvPr>
          <p:cNvSpPr txBox="1"/>
          <p:nvPr/>
        </p:nvSpPr>
        <p:spPr>
          <a:xfrm>
            <a:off x="83251" y="1909948"/>
            <a:ext cx="6323975" cy="1723549"/>
          </a:xfrm>
          <a:prstGeom prst="rect">
            <a:avLst/>
          </a:prstGeom>
          <a:noFill/>
        </p:spPr>
        <p:txBody>
          <a:bodyPr wrap="square">
            <a:spAutoFit/>
          </a:bodyPr>
          <a:lstStyle>
            <a:defPPr>
              <a:defRPr lang="fr-FR"/>
            </a:defPPr>
            <a:lvl3pPr marL="0" lvl="2">
              <a:defRPr sz="1600">
                <a:solidFill>
                  <a:schemeClr val="bg1">
                    <a:lumMod val="50000"/>
                  </a:schemeClr>
                </a:solidFill>
                <a:latin typeface="Helvetica Neue UltraLight"/>
              </a:defRPr>
            </a:lvl3pPr>
          </a:lstStyle>
          <a:p>
            <a:pPr marL="285750" indent="-285750">
              <a:buFont typeface="Arial" panose="020B0604020202020204" pitchFamily="34" charset="0"/>
              <a:buChar char="•"/>
            </a:pPr>
            <a:r>
              <a:rPr lang="fr-FR" b="1" dirty="0">
                <a:solidFill>
                  <a:schemeClr val="bg1">
                    <a:lumMod val="50000"/>
                  </a:schemeClr>
                </a:solidFill>
              </a:rPr>
              <a:t>Fichiers transmis par l’APACOM </a:t>
            </a:r>
            <a:r>
              <a:rPr lang="fr-FR" dirty="0">
                <a:solidFill>
                  <a:schemeClr val="bg1">
                    <a:lumMod val="50000"/>
                  </a:schemeClr>
                </a:solidFill>
              </a:rPr>
              <a:t>(Sources : APACOM, ISEG, ADN) – N = 2 298 fiches contact</a:t>
            </a:r>
          </a:p>
          <a:p>
            <a:pPr marL="285750" indent="-285750">
              <a:buFont typeface="Arial" panose="020B0604020202020204" pitchFamily="34" charset="0"/>
              <a:buChar char="•"/>
            </a:pPr>
            <a:endParaRPr lang="fr-FR" dirty="0">
              <a:solidFill>
                <a:schemeClr val="bg1">
                  <a:lumMod val="50000"/>
                </a:schemeClr>
              </a:solidFill>
            </a:endParaRPr>
          </a:p>
          <a:p>
            <a:pPr marL="285750" indent="-285750">
              <a:buFont typeface="Arial" panose="020B0604020202020204" pitchFamily="34" charset="0"/>
              <a:buChar char="•"/>
            </a:pPr>
            <a:r>
              <a:rPr lang="fr-FR" b="1" dirty="0">
                <a:solidFill>
                  <a:schemeClr val="bg1">
                    <a:lumMod val="50000"/>
                  </a:schemeClr>
                </a:solidFill>
              </a:rPr>
              <a:t>Relai de l’enquête</a:t>
            </a:r>
            <a:r>
              <a:rPr lang="fr-FR" dirty="0">
                <a:solidFill>
                  <a:schemeClr val="bg1">
                    <a:lumMod val="50000"/>
                  </a:schemeClr>
                </a:solidFill>
              </a:rPr>
              <a:t> via un URL libre </a:t>
            </a:r>
            <a:r>
              <a:rPr lang="fr-FR" b="1" dirty="0">
                <a:solidFill>
                  <a:schemeClr val="bg1">
                    <a:lumMod val="50000"/>
                  </a:schemeClr>
                </a:solidFill>
              </a:rPr>
              <a:t>par différents partenaires </a:t>
            </a:r>
            <a:r>
              <a:rPr lang="fr-FR" dirty="0">
                <a:solidFill>
                  <a:schemeClr val="bg1">
                    <a:lumMod val="50000"/>
                  </a:schemeClr>
                </a:solidFill>
              </a:rPr>
              <a:t>(CCI Charente Maritime, Réseaux Com’ 86, 17, 79, Limousin )</a:t>
            </a:r>
          </a:p>
          <a:p>
            <a:pPr marL="285750" lvl="2" indent="-285750">
              <a:buFont typeface="Arial" panose="020B0604020202020204" pitchFamily="34" charset="0"/>
              <a:buChar char="•"/>
            </a:pPr>
            <a:endParaRPr lang="fr-FR" dirty="0"/>
          </a:p>
        </p:txBody>
      </p:sp>
      <p:sp>
        <p:nvSpPr>
          <p:cNvPr id="17" name="ZoneTexte 16">
            <a:extLst>
              <a:ext uri="{FF2B5EF4-FFF2-40B4-BE49-F238E27FC236}">
                <a16:creationId xmlns:a16="http://schemas.microsoft.com/office/drawing/2014/main" id="{BBEB1A05-62A0-E168-4B5B-5CD8A7F1FC43}"/>
              </a:ext>
            </a:extLst>
          </p:cNvPr>
          <p:cNvSpPr txBox="1"/>
          <p:nvPr/>
        </p:nvSpPr>
        <p:spPr>
          <a:xfrm>
            <a:off x="1695350" y="1380346"/>
            <a:ext cx="938463" cy="338554"/>
          </a:xfrm>
          <a:prstGeom prst="rect">
            <a:avLst/>
          </a:prstGeom>
          <a:noFill/>
        </p:spPr>
        <p:txBody>
          <a:bodyPr wrap="square" rtlCol="0">
            <a:spAutoFit/>
          </a:bodyPr>
          <a:lstStyle/>
          <a:p>
            <a:pPr algn="l"/>
            <a:r>
              <a:rPr lang="fr-FR" sz="1600" b="1" dirty="0">
                <a:solidFill>
                  <a:srgbClr val="00B0F0"/>
                </a:solidFill>
                <a:latin typeface="Helvetica Neue UltraLight"/>
              </a:rPr>
              <a:t>Fichier</a:t>
            </a:r>
          </a:p>
        </p:txBody>
      </p:sp>
      <p:sp>
        <p:nvSpPr>
          <p:cNvPr id="19" name="ZoneTexte 18">
            <a:extLst>
              <a:ext uri="{FF2B5EF4-FFF2-40B4-BE49-F238E27FC236}">
                <a16:creationId xmlns:a16="http://schemas.microsoft.com/office/drawing/2014/main" id="{02239A78-B257-A1F3-FC22-724F9931FC71}"/>
              </a:ext>
            </a:extLst>
          </p:cNvPr>
          <p:cNvSpPr txBox="1"/>
          <p:nvPr/>
        </p:nvSpPr>
        <p:spPr>
          <a:xfrm>
            <a:off x="6665301" y="2039388"/>
            <a:ext cx="5318690" cy="584775"/>
          </a:xfrm>
          <a:prstGeom prst="rect">
            <a:avLst/>
          </a:prstGeom>
          <a:noFill/>
        </p:spPr>
        <p:txBody>
          <a:bodyPr wrap="square">
            <a:spAutoFit/>
          </a:bodyPr>
          <a:lstStyle/>
          <a:p>
            <a:pPr marL="0" lvl="2"/>
            <a:r>
              <a:rPr lang="fr-FR" sz="1600" dirty="0">
                <a:solidFill>
                  <a:schemeClr val="bg1">
                    <a:lumMod val="50000"/>
                  </a:schemeClr>
                </a:solidFill>
                <a:latin typeface="Helvetica Neue UltraLight"/>
              </a:rPr>
              <a:t>Les </a:t>
            </a:r>
            <a:r>
              <a:rPr lang="fr-FR" sz="1600" b="1" dirty="0">
                <a:solidFill>
                  <a:schemeClr val="bg1">
                    <a:lumMod val="50000"/>
                  </a:schemeClr>
                </a:solidFill>
                <a:latin typeface="Helvetica Neue UltraLight"/>
              </a:rPr>
              <a:t>communicants membres de l’APACOM et les chefs d’entreprise </a:t>
            </a:r>
            <a:r>
              <a:rPr lang="fr-FR" sz="1600" dirty="0">
                <a:solidFill>
                  <a:schemeClr val="bg1">
                    <a:lumMod val="50000"/>
                  </a:schemeClr>
                </a:solidFill>
                <a:latin typeface="Helvetica Neue UltraLight"/>
              </a:rPr>
              <a:t>de la région Nouvelle Aquitaine.</a:t>
            </a:r>
            <a:endParaRPr lang="fr-FR" sz="1600" dirty="0">
              <a:solidFill>
                <a:schemeClr val="bg1">
                  <a:lumMod val="50000"/>
                </a:schemeClr>
              </a:solidFill>
              <a:latin typeface="Helvetica Neue UltraLight"/>
              <a:cs typeface="Circular Std Black" panose="020B0A04020101010102" pitchFamily="34" charset="0"/>
            </a:endParaRPr>
          </a:p>
        </p:txBody>
      </p:sp>
      <p:sp>
        <p:nvSpPr>
          <p:cNvPr id="20" name="ZoneTexte 19">
            <a:extLst>
              <a:ext uri="{FF2B5EF4-FFF2-40B4-BE49-F238E27FC236}">
                <a16:creationId xmlns:a16="http://schemas.microsoft.com/office/drawing/2014/main" id="{F92D5E15-DDC6-2D0E-2CA2-39033FCFD933}"/>
              </a:ext>
            </a:extLst>
          </p:cNvPr>
          <p:cNvSpPr txBox="1"/>
          <p:nvPr/>
        </p:nvSpPr>
        <p:spPr>
          <a:xfrm>
            <a:off x="7641115" y="1380346"/>
            <a:ext cx="938463" cy="338554"/>
          </a:xfrm>
          <a:prstGeom prst="rect">
            <a:avLst/>
          </a:prstGeom>
          <a:noFill/>
        </p:spPr>
        <p:txBody>
          <a:bodyPr wrap="square" rtlCol="0">
            <a:spAutoFit/>
          </a:bodyPr>
          <a:lstStyle/>
          <a:p>
            <a:pPr algn="l"/>
            <a:r>
              <a:rPr lang="fr-FR" sz="1600" b="1" dirty="0">
                <a:solidFill>
                  <a:srgbClr val="00B0F0"/>
                </a:solidFill>
                <a:latin typeface="Helvetica Neue UltraLight"/>
              </a:rPr>
              <a:t>Cible</a:t>
            </a:r>
          </a:p>
        </p:txBody>
      </p:sp>
      <p:cxnSp>
        <p:nvCxnSpPr>
          <p:cNvPr id="21" name="Connecteur droit 20">
            <a:extLst>
              <a:ext uri="{FF2B5EF4-FFF2-40B4-BE49-F238E27FC236}">
                <a16:creationId xmlns:a16="http://schemas.microsoft.com/office/drawing/2014/main" id="{797C7511-D34E-BDC8-674A-4B4D25103F05}"/>
              </a:ext>
            </a:extLst>
          </p:cNvPr>
          <p:cNvCxnSpPr>
            <a:cxnSpLocks/>
          </p:cNvCxnSpPr>
          <p:nvPr/>
        </p:nvCxnSpPr>
        <p:spPr>
          <a:xfrm>
            <a:off x="8609742" y="1578610"/>
            <a:ext cx="298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2CDBB36E-4200-E8ED-BF98-157BEEC22E12}"/>
              </a:ext>
            </a:extLst>
          </p:cNvPr>
          <p:cNvSpPr txBox="1"/>
          <p:nvPr/>
        </p:nvSpPr>
        <p:spPr>
          <a:xfrm>
            <a:off x="456817" y="4362081"/>
            <a:ext cx="6042612" cy="584775"/>
          </a:xfrm>
          <a:prstGeom prst="rect">
            <a:avLst/>
          </a:prstGeom>
          <a:noFill/>
        </p:spPr>
        <p:txBody>
          <a:bodyPr wrap="square">
            <a:spAutoFit/>
          </a:bodyPr>
          <a:lstStyle/>
          <a:p>
            <a:pPr marL="0" lvl="2"/>
            <a:r>
              <a:rPr lang="fr-FR" sz="1600" dirty="0">
                <a:solidFill>
                  <a:schemeClr val="bg1">
                    <a:lumMod val="50000"/>
                  </a:schemeClr>
                </a:solidFill>
                <a:latin typeface="Helvetica Neue UltraLight"/>
                <a:cs typeface="Circular Std Black" panose="020B0A04020101010102" pitchFamily="34" charset="0"/>
              </a:rPr>
              <a:t>Un </a:t>
            </a:r>
            <a:r>
              <a:rPr lang="fr-FR" sz="1600" b="1" dirty="0">
                <a:solidFill>
                  <a:schemeClr val="bg1">
                    <a:lumMod val="50000"/>
                  </a:schemeClr>
                </a:solidFill>
                <a:latin typeface="Helvetica Neue UltraLight"/>
                <a:cs typeface="Circular Std Black" panose="020B0A04020101010102" pitchFamily="34" charset="0"/>
              </a:rPr>
              <a:t>sondage internet </a:t>
            </a:r>
            <a:r>
              <a:rPr lang="fr-FR" sz="1600" dirty="0">
                <a:solidFill>
                  <a:schemeClr val="bg1">
                    <a:lumMod val="50000"/>
                  </a:schemeClr>
                </a:solidFill>
                <a:latin typeface="Helvetica Neue UltraLight"/>
                <a:cs typeface="Circular Std Black" panose="020B0A04020101010102" pitchFamily="34" charset="0"/>
              </a:rPr>
              <a:t>actif </a:t>
            </a:r>
            <a:r>
              <a:rPr lang="fr-FR" sz="1600" b="1" dirty="0">
                <a:solidFill>
                  <a:schemeClr val="bg1">
                    <a:lumMod val="50000"/>
                  </a:schemeClr>
                </a:solidFill>
                <a:latin typeface="Helvetica Neue UltraLight"/>
                <a:cs typeface="Circular Std Black" panose="020B0A04020101010102" pitchFamily="34" charset="0"/>
              </a:rPr>
              <a:t>pendant 4 semaines</a:t>
            </a:r>
            <a:r>
              <a:rPr lang="fr-FR" sz="1600" dirty="0">
                <a:solidFill>
                  <a:schemeClr val="bg1">
                    <a:lumMod val="50000"/>
                  </a:schemeClr>
                </a:solidFill>
                <a:latin typeface="Helvetica Neue UltraLight"/>
                <a:cs typeface="Circular Std Black" panose="020B0A04020101010102" pitchFamily="34" charset="0"/>
              </a:rPr>
              <a:t>, du 17 octobre au 21 novembre 2022, </a:t>
            </a:r>
            <a:r>
              <a:rPr lang="fr-FR" sz="1600" b="1" dirty="0">
                <a:solidFill>
                  <a:schemeClr val="bg1">
                    <a:lumMod val="50000"/>
                  </a:schemeClr>
                </a:solidFill>
                <a:latin typeface="Helvetica Neue UltraLight"/>
                <a:cs typeface="Circular Std Black" panose="020B0A04020101010102" pitchFamily="34" charset="0"/>
              </a:rPr>
              <a:t>avec 1 relance hebdomadaire</a:t>
            </a:r>
            <a:r>
              <a:rPr lang="fr-FR" sz="1600" dirty="0">
                <a:solidFill>
                  <a:schemeClr val="bg1">
                    <a:lumMod val="50000"/>
                  </a:schemeClr>
                </a:solidFill>
                <a:latin typeface="Helvetica Neue UltraLight"/>
                <a:cs typeface="Circular Std Black" panose="020B0A04020101010102" pitchFamily="34" charset="0"/>
              </a:rPr>
              <a:t>.</a:t>
            </a:r>
          </a:p>
        </p:txBody>
      </p:sp>
      <p:sp>
        <p:nvSpPr>
          <p:cNvPr id="26" name="ZoneTexte 25">
            <a:extLst>
              <a:ext uri="{FF2B5EF4-FFF2-40B4-BE49-F238E27FC236}">
                <a16:creationId xmlns:a16="http://schemas.microsoft.com/office/drawing/2014/main" id="{B88F2629-12FD-5040-6ABA-C39F1D4120D2}"/>
              </a:ext>
            </a:extLst>
          </p:cNvPr>
          <p:cNvSpPr txBox="1"/>
          <p:nvPr/>
        </p:nvSpPr>
        <p:spPr>
          <a:xfrm>
            <a:off x="7377518" y="4258068"/>
            <a:ext cx="4720923" cy="830997"/>
          </a:xfrm>
          <a:prstGeom prst="rect">
            <a:avLst/>
          </a:prstGeom>
          <a:noFill/>
        </p:spPr>
        <p:txBody>
          <a:bodyPr wrap="square">
            <a:spAutoFit/>
          </a:bodyPr>
          <a:lstStyle/>
          <a:p>
            <a:pPr marL="0" lvl="2" algn="just"/>
            <a:r>
              <a:rPr lang="fr-FR" sz="1600" b="1" dirty="0">
                <a:solidFill>
                  <a:schemeClr val="bg1">
                    <a:lumMod val="50000"/>
                  </a:schemeClr>
                </a:solidFill>
                <a:latin typeface="Helvetica Neue UltraLight"/>
                <a:cs typeface="Circular Std Black" panose="020B0A04020101010102" pitchFamily="34" charset="0"/>
              </a:rPr>
              <a:t>Un volume de 371 répondants </a:t>
            </a:r>
            <a:r>
              <a:rPr lang="fr-FR" sz="1600" dirty="0">
                <a:solidFill>
                  <a:schemeClr val="bg1">
                    <a:lumMod val="50000"/>
                  </a:schemeClr>
                </a:solidFill>
                <a:latin typeface="Helvetica Neue UltraLight"/>
                <a:cs typeface="Circular Std Black" panose="020B0A04020101010102" pitchFamily="34" charset="0"/>
              </a:rPr>
              <a:t>dont …</a:t>
            </a:r>
          </a:p>
          <a:p>
            <a:pPr marL="0" lvl="2" algn="just"/>
            <a:r>
              <a:rPr lang="fr-FR" sz="1600" dirty="0">
                <a:solidFill>
                  <a:schemeClr val="bg1">
                    <a:lumMod val="50000"/>
                  </a:schemeClr>
                </a:solidFill>
                <a:latin typeface="Helvetica Neue UltraLight"/>
                <a:cs typeface="Circular Std Black" panose="020B0A04020101010102" pitchFamily="34" charset="0"/>
              </a:rPr>
              <a:t>… 58% d’annonceurs (n = 214)</a:t>
            </a:r>
          </a:p>
          <a:p>
            <a:pPr marL="0" lvl="2" algn="just"/>
            <a:r>
              <a:rPr lang="fr-FR" sz="1600" dirty="0">
                <a:solidFill>
                  <a:schemeClr val="bg1">
                    <a:lumMod val="50000"/>
                  </a:schemeClr>
                </a:solidFill>
                <a:latin typeface="Helvetica Neue UltraLight"/>
                <a:cs typeface="Circular Std Black" panose="020B0A04020101010102" pitchFamily="34" charset="0"/>
              </a:rPr>
              <a:t>… 42% de prestataires (n = 157)</a:t>
            </a:r>
          </a:p>
        </p:txBody>
      </p:sp>
      <p:cxnSp>
        <p:nvCxnSpPr>
          <p:cNvPr id="29" name="Connecteur droit 28">
            <a:extLst>
              <a:ext uri="{FF2B5EF4-FFF2-40B4-BE49-F238E27FC236}">
                <a16:creationId xmlns:a16="http://schemas.microsoft.com/office/drawing/2014/main" id="{70FD746A-6EF0-9A01-E86B-D3B561A650C4}"/>
              </a:ext>
            </a:extLst>
          </p:cNvPr>
          <p:cNvCxnSpPr/>
          <p:nvPr/>
        </p:nvCxnSpPr>
        <p:spPr>
          <a:xfrm>
            <a:off x="83251" y="4038441"/>
            <a:ext cx="46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8BCA7D26-D37D-078D-2D18-16DB8BD95F92}"/>
              </a:ext>
            </a:extLst>
          </p:cNvPr>
          <p:cNvSpPr txBox="1"/>
          <p:nvPr/>
        </p:nvSpPr>
        <p:spPr>
          <a:xfrm>
            <a:off x="2152721" y="3789623"/>
            <a:ext cx="1944420" cy="584775"/>
          </a:xfrm>
          <a:prstGeom prst="rect">
            <a:avLst/>
          </a:prstGeom>
          <a:noFill/>
        </p:spPr>
        <p:txBody>
          <a:bodyPr wrap="square" rtlCol="0">
            <a:spAutoFit/>
          </a:bodyPr>
          <a:lstStyle/>
          <a:p>
            <a:pPr algn="ctr"/>
            <a:r>
              <a:rPr lang="fr-FR" sz="1600" b="1" dirty="0">
                <a:solidFill>
                  <a:srgbClr val="00B0F0"/>
                </a:solidFill>
                <a:latin typeface="Helvetica Neue UltraLight"/>
              </a:rPr>
              <a:t>Mode et période de collecte</a:t>
            </a:r>
          </a:p>
        </p:txBody>
      </p:sp>
      <p:cxnSp>
        <p:nvCxnSpPr>
          <p:cNvPr id="31" name="Connecteur droit 30">
            <a:extLst>
              <a:ext uri="{FF2B5EF4-FFF2-40B4-BE49-F238E27FC236}">
                <a16:creationId xmlns:a16="http://schemas.microsoft.com/office/drawing/2014/main" id="{4406DCFE-620D-C8A5-C521-DA7DBD095E57}"/>
              </a:ext>
            </a:extLst>
          </p:cNvPr>
          <p:cNvCxnSpPr>
            <a:cxnSpLocks/>
            <a:stCxn id="30" idx="3"/>
          </p:cNvCxnSpPr>
          <p:nvPr/>
        </p:nvCxnSpPr>
        <p:spPr>
          <a:xfrm flipV="1">
            <a:off x="4097141" y="4014378"/>
            <a:ext cx="231008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8D7E5735-E517-C41C-7354-AA4143D59734}"/>
              </a:ext>
            </a:extLst>
          </p:cNvPr>
          <p:cNvCxnSpPr>
            <a:cxnSpLocks/>
          </p:cNvCxnSpPr>
          <p:nvPr/>
        </p:nvCxnSpPr>
        <p:spPr>
          <a:xfrm>
            <a:off x="8669907" y="3972135"/>
            <a:ext cx="3492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2F53D447-30DC-5D82-2EA4-66F7680460C8}"/>
              </a:ext>
            </a:extLst>
          </p:cNvPr>
          <p:cNvSpPr txBox="1"/>
          <p:nvPr/>
        </p:nvSpPr>
        <p:spPr>
          <a:xfrm>
            <a:off x="7287690" y="3758199"/>
            <a:ext cx="1311615" cy="338554"/>
          </a:xfrm>
          <a:prstGeom prst="rect">
            <a:avLst/>
          </a:prstGeom>
          <a:noFill/>
        </p:spPr>
        <p:txBody>
          <a:bodyPr wrap="square" rtlCol="0">
            <a:spAutoFit/>
          </a:bodyPr>
          <a:lstStyle/>
          <a:p>
            <a:pPr algn="l"/>
            <a:r>
              <a:rPr lang="fr-FR" sz="1600" b="1" dirty="0">
                <a:solidFill>
                  <a:srgbClr val="00B0F0"/>
                </a:solidFill>
                <a:latin typeface="Helvetica Neue UltraLight"/>
              </a:rPr>
              <a:t>Echantillon</a:t>
            </a:r>
          </a:p>
        </p:txBody>
      </p:sp>
      <p:pic>
        <p:nvPicPr>
          <p:cNvPr id="35" name="Image 34">
            <a:extLst>
              <a:ext uri="{FF2B5EF4-FFF2-40B4-BE49-F238E27FC236}">
                <a16:creationId xmlns:a16="http://schemas.microsoft.com/office/drawing/2014/main" id="{CF8F1A5F-E394-A779-D7C9-BAF97BF3A12F}"/>
              </a:ext>
            </a:extLst>
          </p:cNvPr>
          <p:cNvPicPr>
            <a:picLocks noChangeAspect="1"/>
          </p:cNvPicPr>
          <p:nvPr/>
        </p:nvPicPr>
        <p:blipFill rotWithShape="1">
          <a:blip r:embed="rId5">
            <a:duotone>
              <a:prstClr val="black"/>
              <a:schemeClr val="tx2">
                <a:tint val="45000"/>
                <a:satMod val="400000"/>
              </a:schemeClr>
            </a:duotone>
          </a:blip>
          <a:srcRect l="24170" t="18085" r="19366" b="21596"/>
          <a:stretch/>
        </p:blipFill>
        <p:spPr>
          <a:xfrm>
            <a:off x="6465524" y="3488560"/>
            <a:ext cx="853696" cy="967150"/>
          </a:xfrm>
          <a:prstGeom prst="rect">
            <a:avLst/>
          </a:prstGeom>
        </p:spPr>
      </p:pic>
      <p:sp>
        <p:nvSpPr>
          <p:cNvPr id="2" name="Titre 1">
            <a:extLst>
              <a:ext uri="{FF2B5EF4-FFF2-40B4-BE49-F238E27FC236}">
                <a16:creationId xmlns:a16="http://schemas.microsoft.com/office/drawing/2014/main" id="{EEA9D43C-8F7F-0F74-815E-2338EB17D7DE}"/>
              </a:ext>
            </a:extLst>
          </p:cNvPr>
          <p:cNvSpPr>
            <a:spLocks noGrp="1"/>
          </p:cNvSpPr>
          <p:nvPr>
            <p:ph type="title"/>
          </p:nvPr>
        </p:nvSpPr>
        <p:spPr>
          <a:xfrm>
            <a:off x="752789" y="149910"/>
            <a:ext cx="10515600" cy="535531"/>
          </a:xfrm>
        </p:spPr>
        <p:txBody>
          <a:bodyPr/>
          <a:lstStyle/>
          <a:p>
            <a:r>
              <a:rPr lang="fr-FR" sz="3200" b="0" dirty="0"/>
              <a:t>Fiche signalétique de l’étude</a:t>
            </a:r>
          </a:p>
        </p:txBody>
      </p:sp>
      <p:pic>
        <p:nvPicPr>
          <p:cNvPr id="11" name="Image 10">
            <a:extLst>
              <a:ext uri="{FF2B5EF4-FFF2-40B4-BE49-F238E27FC236}">
                <a16:creationId xmlns:a16="http://schemas.microsoft.com/office/drawing/2014/main" id="{7A5B7FAA-976F-6DC8-6EC3-AEEA60526A6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07794" y="3590649"/>
            <a:ext cx="644927" cy="644927"/>
          </a:xfrm>
          <a:prstGeom prst="rect">
            <a:avLst/>
          </a:prstGeom>
        </p:spPr>
      </p:pic>
      <p:sp>
        <p:nvSpPr>
          <p:cNvPr id="27" name="ZoneTexte 32">
            <a:extLst>
              <a:ext uri="{FF2B5EF4-FFF2-40B4-BE49-F238E27FC236}">
                <a16:creationId xmlns:a16="http://schemas.microsoft.com/office/drawing/2014/main" id="{9AFE2CC7-E9C7-C2A7-707B-6617903A6CC2}"/>
              </a:ext>
            </a:extLst>
          </p:cNvPr>
          <p:cNvSpPr txBox="1">
            <a:spLocks noChangeArrowheads="1"/>
          </p:cNvSpPr>
          <p:nvPr/>
        </p:nvSpPr>
        <p:spPr bwMode="auto">
          <a:xfrm>
            <a:off x="1204001" y="5648284"/>
            <a:ext cx="8553609" cy="984885"/>
          </a:xfrm>
          <a:prstGeom prst="rect">
            <a:avLst/>
          </a:prstGeom>
          <a:noFill/>
          <a:ln w="9525">
            <a:noFill/>
            <a:miter lim="800000"/>
            <a:headEnd/>
            <a:tailEnd/>
          </a:ln>
        </p:spPr>
        <p:txBody>
          <a:bodyPr wrap="square" lIns="0" tIns="0" rIns="0" bIns="0" anchor="ctr">
            <a:prstTxWarp prst="textNoShape">
              <a:avLst/>
            </a:prstTxWarp>
            <a:spAutoFit/>
          </a:bodyPr>
          <a:lstStyle/>
          <a:p>
            <a:pPr marL="285750" indent="-285750">
              <a:buFont typeface="Arial" panose="020B0604020202020204" pitchFamily="34" charset="0"/>
              <a:buChar char="•"/>
            </a:pPr>
            <a:r>
              <a:rPr lang="fr-FR" sz="1600" b="1" dirty="0">
                <a:solidFill>
                  <a:schemeClr val="bg1">
                    <a:lumMod val="50000"/>
                  </a:schemeClr>
                </a:solidFill>
                <a:latin typeface="Calibri" pitchFamily="-102" charset="0"/>
                <a:ea typeface="Calibri" pitchFamily="-102" charset="0"/>
                <a:cs typeface="Calibri" pitchFamily="-102" charset="0"/>
              </a:rPr>
              <a:t>identique à 2019 </a:t>
            </a:r>
            <a:r>
              <a:rPr lang="fr-FR" sz="1600" dirty="0">
                <a:solidFill>
                  <a:schemeClr val="bg1">
                    <a:lumMod val="50000"/>
                  </a:schemeClr>
                </a:solidFill>
                <a:latin typeface="Calibri" pitchFamily="-102" charset="0"/>
                <a:ea typeface="Calibri" pitchFamily="-102" charset="0"/>
                <a:cs typeface="Calibri" pitchFamily="-102" charset="0"/>
              </a:rPr>
              <a:t>permettant une </a:t>
            </a:r>
            <a:r>
              <a:rPr lang="fr-FR" sz="1600" b="1" dirty="0">
                <a:solidFill>
                  <a:schemeClr val="bg1">
                    <a:lumMod val="50000"/>
                  </a:schemeClr>
                </a:solidFill>
                <a:latin typeface="Calibri" pitchFamily="-102" charset="0"/>
                <a:ea typeface="Calibri" pitchFamily="-102" charset="0"/>
                <a:cs typeface="Calibri" pitchFamily="-102" charset="0"/>
              </a:rPr>
              <a:t>mesure barométrique </a:t>
            </a:r>
            <a:r>
              <a:rPr lang="fr-FR" sz="1600" dirty="0">
                <a:solidFill>
                  <a:schemeClr val="bg1">
                    <a:lumMod val="50000"/>
                  </a:schemeClr>
                </a:solidFill>
                <a:latin typeface="Calibri" pitchFamily="-102" charset="0"/>
                <a:ea typeface="Calibri" pitchFamily="-102" charset="0"/>
                <a:cs typeface="Calibri" pitchFamily="-102" charset="0"/>
              </a:rPr>
              <a:t>sur la majorité des indicateurs, avec une marge d’ajustements pour </a:t>
            </a:r>
            <a:r>
              <a:rPr lang="fr-FR" sz="1600" b="1" dirty="0">
                <a:solidFill>
                  <a:schemeClr val="bg1">
                    <a:lumMod val="50000"/>
                  </a:schemeClr>
                </a:solidFill>
                <a:latin typeface="Calibri" pitchFamily="-102" charset="0"/>
                <a:ea typeface="Calibri" pitchFamily="-102" charset="0"/>
                <a:cs typeface="Calibri" pitchFamily="-102" charset="0"/>
              </a:rPr>
              <a:t>intégrer un focus sur la thématique « communication post-covid ».</a:t>
            </a:r>
          </a:p>
          <a:p>
            <a:pPr marL="285750" indent="-285750" algn="l">
              <a:buFont typeface="Arial" panose="020B0604020202020204" pitchFamily="34" charset="0"/>
              <a:buChar char="•"/>
            </a:pPr>
            <a:r>
              <a:rPr lang="fr-FR" sz="1600" dirty="0">
                <a:solidFill>
                  <a:schemeClr val="bg1">
                    <a:lumMod val="50000"/>
                  </a:schemeClr>
                </a:solidFill>
                <a:latin typeface="Calibri" pitchFamily="-102" charset="0"/>
                <a:ea typeface="Calibri" pitchFamily="-102" charset="0"/>
                <a:cs typeface="Calibri" pitchFamily="-102" charset="0"/>
              </a:rPr>
              <a:t>élaboré en collaboration entre APACOM et COHDA.</a:t>
            </a:r>
          </a:p>
          <a:p>
            <a:pPr marL="285750" indent="-285750" algn="l">
              <a:buFont typeface="Arial" panose="020B0604020202020204" pitchFamily="34" charset="0"/>
              <a:buChar char="•"/>
            </a:pPr>
            <a:r>
              <a:rPr lang="fr-FR" sz="1600" dirty="0">
                <a:solidFill>
                  <a:schemeClr val="bg1">
                    <a:lumMod val="50000"/>
                  </a:schemeClr>
                </a:solidFill>
                <a:latin typeface="Calibri" pitchFamily="-102" charset="0"/>
                <a:ea typeface="Calibri" pitchFamily="-102" charset="0"/>
                <a:cs typeface="Calibri" pitchFamily="-102" charset="0"/>
              </a:rPr>
              <a:t>durée moyenne de 11,5 minutes.</a:t>
            </a:r>
          </a:p>
        </p:txBody>
      </p:sp>
      <p:pic>
        <p:nvPicPr>
          <p:cNvPr id="39" name="Image 38">
            <a:extLst>
              <a:ext uri="{FF2B5EF4-FFF2-40B4-BE49-F238E27FC236}">
                <a16:creationId xmlns:a16="http://schemas.microsoft.com/office/drawing/2014/main" id="{A0AD4C62-2872-0F88-0E06-1E1ED7611A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824" y="5170838"/>
            <a:ext cx="550040" cy="550040"/>
          </a:xfrm>
          <a:prstGeom prst="rect">
            <a:avLst/>
          </a:prstGeom>
        </p:spPr>
      </p:pic>
      <p:cxnSp>
        <p:nvCxnSpPr>
          <p:cNvPr id="40" name="Connecteur droit 39">
            <a:extLst>
              <a:ext uri="{FF2B5EF4-FFF2-40B4-BE49-F238E27FC236}">
                <a16:creationId xmlns:a16="http://schemas.microsoft.com/office/drawing/2014/main" id="{16895BE5-E544-00A0-77C1-DABC2913E062}"/>
              </a:ext>
            </a:extLst>
          </p:cNvPr>
          <p:cNvCxnSpPr>
            <a:cxnSpLocks/>
          </p:cNvCxnSpPr>
          <p:nvPr/>
        </p:nvCxnSpPr>
        <p:spPr>
          <a:xfrm>
            <a:off x="3272589" y="5443561"/>
            <a:ext cx="888931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BC483CD-D2C9-7E2F-6289-097CEFBDECB7}"/>
              </a:ext>
            </a:extLst>
          </p:cNvPr>
          <p:cNvCxnSpPr/>
          <p:nvPr/>
        </p:nvCxnSpPr>
        <p:spPr>
          <a:xfrm>
            <a:off x="83251" y="5445858"/>
            <a:ext cx="46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76D0B601-7D73-0ECE-DEF9-004F32C6CFCC}"/>
              </a:ext>
            </a:extLst>
          </p:cNvPr>
          <p:cNvSpPr txBox="1"/>
          <p:nvPr/>
        </p:nvSpPr>
        <p:spPr>
          <a:xfrm>
            <a:off x="1361025" y="5264951"/>
            <a:ext cx="1719059" cy="338554"/>
          </a:xfrm>
          <a:prstGeom prst="rect">
            <a:avLst/>
          </a:prstGeom>
          <a:noFill/>
        </p:spPr>
        <p:txBody>
          <a:bodyPr wrap="square" rtlCol="0">
            <a:spAutoFit/>
          </a:bodyPr>
          <a:lstStyle/>
          <a:p>
            <a:pPr algn="l"/>
            <a:r>
              <a:rPr lang="fr-FR" sz="1600" b="1" dirty="0">
                <a:solidFill>
                  <a:srgbClr val="00B0F0"/>
                </a:solidFill>
                <a:latin typeface="Helvetica Neue UltraLight"/>
              </a:rPr>
              <a:t>Questionnaire</a:t>
            </a:r>
          </a:p>
        </p:txBody>
      </p:sp>
    </p:spTree>
    <p:extLst>
      <p:ext uri="{BB962C8B-B14F-4D97-AF65-F5344CB8AC3E}">
        <p14:creationId xmlns:p14="http://schemas.microsoft.com/office/powerpoint/2010/main" val="1996564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32263" y="74619"/>
            <a:ext cx="7918439" cy="646331"/>
          </a:xfrm>
        </p:spPr>
        <p:txBody>
          <a:bodyPr/>
          <a:lstStyle/>
          <a:p>
            <a:r>
              <a:rPr lang="fr-FR" i="1" dirty="0"/>
              <a:t>Une fonction souvent inclue dans le comité de direction ou exécutif, et faisant partie de la stratégie d’entreprise.</a:t>
            </a:r>
            <a:endParaRPr lang="fr-FR" sz="2800" i="1" dirty="0"/>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22" name="Rectangle 21">
            <a:extLst>
              <a:ext uri="{FF2B5EF4-FFF2-40B4-BE49-F238E27FC236}">
                <a16:creationId xmlns:a16="http://schemas.microsoft.com/office/drawing/2014/main" id="{186A5DE6-09E6-0B4F-D38E-1ECFB55D2A3A}"/>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8D31C2A5-1A6F-76FD-2C2D-BFA2FBC40834}"/>
              </a:ext>
            </a:extLst>
          </p:cNvPr>
          <p:cNvSpPr txBox="1"/>
          <p:nvPr/>
        </p:nvSpPr>
        <p:spPr>
          <a:xfrm>
            <a:off x="0" y="6368375"/>
            <a:ext cx="5555255" cy="461665"/>
          </a:xfrm>
          <a:prstGeom prst="rect">
            <a:avLst/>
          </a:prstGeom>
          <a:noFill/>
        </p:spPr>
        <p:txBody>
          <a:bodyPr wrap="square">
            <a:spAutoFit/>
          </a:bodyPr>
          <a:lstStyle/>
          <a:p>
            <a:r>
              <a:rPr lang="fr-FR" sz="800" i="1" dirty="0">
                <a:solidFill>
                  <a:srgbClr val="948B86"/>
                </a:solidFill>
                <a:latin typeface="Helvetica Neue UltraLight"/>
              </a:rPr>
              <a:t>Q2 La fonction communication fait-elle partie du comité de direction ou du comité exécutif de votre organisation ?</a:t>
            </a:r>
          </a:p>
          <a:p>
            <a:r>
              <a:rPr lang="fr-FR" sz="800" i="1" dirty="0">
                <a:solidFill>
                  <a:srgbClr val="948B86"/>
                </a:solidFill>
                <a:latin typeface="Helvetica Neue UltraLight"/>
              </a:rPr>
              <a:t>Base = Directeur, Responsable, membre du service communication  ou entité avec un service dédié à la communication – 196 répondants</a:t>
            </a:r>
          </a:p>
        </p:txBody>
      </p:sp>
      <p:sp>
        <p:nvSpPr>
          <p:cNvPr id="3" name="ZoneTexte 2">
            <a:extLst>
              <a:ext uri="{FF2B5EF4-FFF2-40B4-BE49-F238E27FC236}">
                <a16:creationId xmlns:a16="http://schemas.microsoft.com/office/drawing/2014/main" id="{EED4D86D-C7BF-CDE8-92B8-6A610C3A7F22}"/>
              </a:ext>
            </a:extLst>
          </p:cNvPr>
          <p:cNvSpPr txBox="1"/>
          <p:nvPr/>
        </p:nvSpPr>
        <p:spPr>
          <a:xfrm>
            <a:off x="-2" y="1608162"/>
            <a:ext cx="6443934"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Fonction inclue dans le comité de direction ou exécutif</a:t>
            </a:r>
          </a:p>
        </p:txBody>
      </p:sp>
      <p:sp>
        <p:nvSpPr>
          <p:cNvPr id="5" name="ZoneTexte 4">
            <a:extLst>
              <a:ext uri="{FF2B5EF4-FFF2-40B4-BE49-F238E27FC236}">
                <a16:creationId xmlns:a16="http://schemas.microsoft.com/office/drawing/2014/main" id="{853E5198-274B-75E1-B868-B24F0534088B}"/>
              </a:ext>
            </a:extLst>
          </p:cNvPr>
          <p:cNvSpPr txBox="1"/>
          <p:nvPr/>
        </p:nvSpPr>
        <p:spPr>
          <a:xfrm>
            <a:off x="7808666" y="1608162"/>
            <a:ext cx="3259667"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Stratégie de communication</a:t>
            </a:r>
          </a:p>
        </p:txBody>
      </p:sp>
      <p:graphicFrame>
        <p:nvGraphicFramePr>
          <p:cNvPr id="9" name="Graphique 8">
            <a:extLst>
              <a:ext uri="{FF2B5EF4-FFF2-40B4-BE49-F238E27FC236}">
                <a16:creationId xmlns:a16="http://schemas.microsoft.com/office/drawing/2014/main" id="{F868D156-4304-1C96-3332-8A6B4D3FC37F}"/>
              </a:ext>
            </a:extLst>
          </p:cNvPr>
          <p:cNvGraphicFramePr/>
          <p:nvPr>
            <p:extLst>
              <p:ext uri="{D42A27DB-BD31-4B8C-83A1-F6EECF244321}">
                <p14:modId xmlns:p14="http://schemas.microsoft.com/office/powerpoint/2010/main" val="639383125"/>
              </p:ext>
            </p:extLst>
          </p:nvPr>
        </p:nvGraphicFramePr>
        <p:xfrm>
          <a:off x="142752" y="2099667"/>
          <a:ext cx="5043856" cy="2549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a:extLst>
              <a:ext uri="{FF2B5EF4-FFF2-40B4-BE49-F238E27FC236}">
                <a16:creationId xmlns:a16="http://schemas.microsoft.com/office/drawing/2014/main" id="{51A8F94C-7DD5-AA40-A0BA-BC1C5A44D6E0}"/>
              </a:ext>
            </a:extLst>
          </p:cNvPr>
          <p:cNvGraphicFramePr/>
          <p:nvPr>
            <p:extLst>
              <p:ext uri="{D42A27DB-BD31-4B8C-83A1-F6EECF244321}">
                <p14:modId xmlns:p14="http://schemas.microsoft.com/office/powerpoint/2010/main" val="1523926442"/>
              </p:ext>
            </p:extLst>
          </p:nvPr>
        </p:nvGraphicFramePr>
        <p:xfrm>
          <a:off x="7617619" y="2243631"/>
          <a:ext cx="3600000"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44B4CD84-FFAA-1728-E45B-8F98F679F419}"/>
              </a:ext>
            </a:extLst>
          </p:cNvPr>
          <p:cNvSpPr txBox="1"/>
          <p:nvPr/>
        </p:nvSpPr>
        <p:spPr>
          <a:xfrm>
            <a:off x="6319227" y="6198606"/>
            <a:ext cx="4412033" cy="584775"/>
          </a:xfrm>
          <a:prstGeom prst="rect">
            <a:avLst/>
          </a:prstGeom>
          <a:noFill/>
        </p:spPr>
        <p:txBody>
          <a:bodyPr wrap="square">
            <a:spAutoFit/>
          </a:bodyPr>
          <a:lstStyle/>
          <a:p>
            <a:endParaRPr lang="fr-FR" sz="800" i="1" dirty="0">
              <a:solidFill>
                <a:srgbClr val="948B86"/>
              </a:solidFill>
              <a:latin typeface="Helvetica Neue Ultra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strike="noStrike" kern="1200" cap="none" spc="0" normalizeH="0" baseline="0" noProof="0" dirty="0">
                <a:ln>
                  <a:noFill/>
                </a:ln>
                <a:solidFill>
                  <a:srgbClr val="948B86"/>
                </a:solidFill>
                <a:effectLst/>
                <a:uLnTx/>
                <a:uFillTx/>
                <a:latin typeface="Helvetica Neue UltraLight"/>
              </a:rPr>
              <a:t>Q3 Diriez-vous que, dans votre entreprise/collectivité, il existe une stratégie de communication (en termes d’objectifs ou de cibles) ou un plan de communication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Base = Ensemble Annonceurs </a:t>
            </a:r>
            <a:r>
              <a:rPr lang="fr-FR" sz="800" i="1" dirty="0">
                <a:solidFill>
                  <a:srgbClr val="948B86"/>
                </a:solidFill>
                <a:latin typeface="Helvetica Neue UltraLight"/>
              </a:rPr>
              <a:t>–</a:t>
            </a:r>
            <a:r>
              <a:rPr kumimoji="0" lang="fr-FR" sz="800" i="1" u="none" strike="noStrike" kern="1200" cap="none" spc="0" normalizeH="0" baseline="0" noProof="0" dirty="0">
                <a:ln>
                  <a:noFill/>
                </a:ln>
                <a:solidFill>
                  <a:srgbClr val="948B86"/>
                </a:solidFill>
                <a:effectLst/>
                <a:uLnTx/>
                <a:uFillTx/>
                <a:latin typeface="Helvetica Neue UltraLight"/>
              </a:rPr>
              <a:t> </a:t>
            </a:r>
            <a:r>
              <a:rPr lang="fr-FR" sz="800" i="1" dirty="0">
                <a:solidFill>
                  <a:srgbClr val="948B86"/>
                </a:solidFill>
                <a:latin typeface="Helvetica Neue UltraLight"/>
              </a:rPr>
              <a:t>214 </a:t>
            </a:r>
            <a:r>
              <a:rPr kumimoji="0" lang="fr-FR" sz="800" i="1" u="none" strike="noStrike" kern="1200" cap="none" spc="0" normalizeH="0" baseline="0" noProof="0" dirty="0">
                <a:ln>
                  <a:noFill/>
                </a:ln>
                <a:solidFill>
                  <a:srgbClr val="948B86"/>
                </a:solidFill>
                <a:effectLst/>
                <a:uLnTx/>
                <a:uFillTx/>
                <a:latin typeface="Helvetica Neue UltraLight"/>
              </a:rPr>
              <a:t>répondants</a:t>
            </a:r>
          </a:p>
        </p:txBody>
      </p:sp>
      <p:sp>
        <p:nvSpPr>
          <p:cNvPr id="10" name="Titre 5">
            <a:extLst>
              <a:ext uri="{FF2B5EF4-FFF2-40B4-BE49-F238E27FC236}">
                <a16:creationId xmlns:a16="http://schemas.microsoft.com/office/drawing/2014/main" id="{3040156B-42C2-3F76-F46B-C3597FF9271C}"/>
              </a:ext>
            </a:extLst>
          </p:cNvPr>
          <p:cNvSpPr txBox="1">
            <a:spLocks/>
          </p:cNvSpPr>
          <p:nvPr/>
        </p:nvSpPr>
        <p:spPr>
          <a:xfrm>
            <a:off x="3802601" y="3606687"/>
            <a:ext cx="1390593"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00B050"/>
                </a:solidFill>
              </a:rPr>
              <a:t>&lt; 250 salariés (15%)</a:t>
            </a:r>
          </a:p>
        </p:txBody>
      </p:sp>
      <p:sp>
        <p:nvSpPr>
          <p:cNvPr id="11" name="ZoneTexte 10">
            <a:extLst>
              <a:ext uri="{FF2B5EF4-FFF2-40B4-BE49-F238E27FC236}">
                <a16:creationId xmlns:a16="http://schemas.microsoft.com/office/drawing/2014/main" id="{BFFA8B25-E4BC-F1A9-4DF0-508C85B90AF6}"/>
              </a:ext>
            </a:extLst>
          </p:cNvPr>
          <p:cNvSpPr txBox="1"/>
          <p:nvPr/>
        </p:nvSpPr>
        <p:spPr>
          <a:xfrm>
            <a:off x="3568881" y="351867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16" name="Groupe 15">
            <a:extLst>
              <a:ext uri="{FF2B5EF4-FFF2-40B4-BE49-F238E27FC236}">
                <a16:creationId xmlns:a16="http://schemas.microsoft.com/office/drawing/2014/main" id="{264BF18B-338C-AA27-E2BD-01CC2E16D741}"/>
              </a:ext>
            </a:extLst>
          </p:cNvPr>
          <p:cNvGrpSpPr/>
          <p:nvPr/>
        </p:nvGrpSpPr>
        <p:grpSpPr>
          <a:xfrm>
            <a:off x="6393169" y="1486676"/>
            <a:ext cx="1224450" cy="743634"/>
            <a:chOff x="5502045" y="691168"/>
            <a:chExt cx="1224450" cy="743634"/>
          </a:xfrm>
        </p:grpSpPr>
        <p:sp>
          <p:nvSpPr>
            <p:cNvPr id="17" name="ZoneTexte 16">
              <a:extLst>
                <a:ext uri="{FF2B5EF4-FFF2-40B4-BE49-F238E27FC236}">
                  <a16:creationId xmlns:a16="http://schemas.microsoft.com/office/drawing/2014/main" id="{93FFD70C-3A75-65DF-E21E-FAA0FFD9758E}"/>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9" name="Image 18">
              <a:extLst>
                <a:ext uri="{FF2B5EF4-FFF2-40B4-BE49-F238E27FC236}">
                  <a16:creationId xmlns:a16="http://schemas.microsoft.com/office/drawing/2014/main" id="{13D75C9D-0626-CAC5-53E5-DADD90ADA257}"/>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Tree>
    <p:extLst>
      <p:ext uri="{BB962C8B-B14F-4D97-AF65-F5344CB8AC3E}">
        <p14:creationId xmlns:p14="http://schemas.microsoft.com/office/powerpoint/2010/main" val="4261325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intérieur&#10;&#10;Description générée automatiquement">
            <a:extLst>
              <a:ext uri="{FF2B5EF4-FFF2-40B4-BE49-F238E27FC236}">
                <a16:creationId xmlns:a16="http://schemas.microsoft.com/office/drawing/2014/main" id="{5657393A-75DA-D163-F37F-7B9E83168F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4" name="Image 4">
            <a:extLst>
              <a:ext uri="{FF2B5EF4-FFF2-40B4-BE49-F238E27FC236}">
                <a16:creationId xmlns:a16="http://schemas.microsoft.com/office/drawing/2014/main" id="{34866D8E-FD6A-16D8-0755-EF41546F8E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Image 5">
            <a:extLst>
              <a:ext uri="{FF2B5EF4-FFF2-40B4-BE49-F238E27FC236}">
                <a16:creationId xmlns:a16="http://schemas.microsoft.com/office/drawing/2014/main" id="{29C8DCBE-21A4-9174-C916-2FCEDF06C0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8" name="ZoneTexte 7">
            <a:extLst>
              <a:ext uri="{FF2B5EF4-FFF2-40B4-BE49-F238E27FC236}">
                <a16:creationId xmlns:a16="http://schemas.microsoft.com/office/drawing/2014/main" id="{7FF7F9F0-2CAC-E4D8-68C5-2FD362A5566D}"/>
              </a:ext>
            </a:extLst>
          </p:cNvPr>
          <p:cNvSpPr txBox="1"/>
          <p:nvPr/>
        </p:nvSpPr>
        <p:spPr>
          <a:xfrm>
            <a:off x="1" y="2258568"/>
            <a:ext cx="3657600" cy="248187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Bef>
                <a:spcPct val="0"/>
              </a:spcBef>
              <a:spcAft>
                <a:spcPts val="600"/>
              </a:spcAft>
            </a:pPr>
            <a:r>
              <a:rPr lang="fr-FR" sz="4000" dirty="0">
                <a:latin typeface="Helvetica Neue UltraLight"/>
                <a:ea typeface="+mj-ea"/>
                <a:cs typeface="+mj-cs"/>
              </a:rPr>
              <a:t>Périmètres d’intervention de la communication</a:t>
            </a:r>
          </a:p>
        </p:txBody>
      </p:sp>
    </p:spTree>
    <p:extLst>
      <p:ext uri="{BB962C8B-B14F-4D97-AF65-F5344CB8AC3E}">
        <p14:creationId xmlns:p14="http://schemas.microsoft.com/office/powerpoint/2010/main" val="3421459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46162" y="137547"/>
            <a:ext cx="9669438" cy="646331"/>
          </a:xfrm>
        </p:spPr>
        <p:txBody>
          <a:bodyPr/>
          <a:lstStyle/>
          <a:p>
            <a:r>
              <a:rPr lang="fr-FR" i="1" dirty="0"/>
              <a:t>Chez les annonceurs, les 2 principaux périmètres d’intervention de la fonction sont : </a:t>
            </a:r>
            <a:r>
              <a:rPr lang="fr-FR" dirty="0"/>
              <a:t>la </a:t>
            </a:r>
            <a:r>
              <a:rPr lang="fr-FR" i="1" dirty="0"/>
              <a:t>communication institutionnelle et la communication interne ...</a:t>
            </a:r>
            <a:endParaRPr lang="fr-FR" sz="2800" i="1" dirty="0"/>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22" name="Rectangle 21">
            <a:extLst>
              <a:ext uri="{FF2B5EF4-FFF2-40B4-BE49-F238E27FC236}">
                <a16:creationId xmlns:a16="http://schemas.microsoft.com/office/drawing/2014/main" id="{186A5DE6-09E6-0B4F-D38E-1ECFB55D2A3A}"/>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8D31C2A5-1A6F-76FD-2C2D-BFA2FBC40834}"/>
              </a:ext>
            </a:extLst>
          </p:cNvPr>
          <p:cNvSpPr txBox="1"/>
          <p:nvPr/>
        </p:nvSpPr>
        <p:spPr>
          <a:xfrm>
            <a:off x="0" y="6483464"/>
            <a:ext cx="6277995" cy="338554"/>
          </a:xfrm>
          <a:prstGeom prst="rect">
            <a:avLst/>
          </a:prstGeom>
          <a:noFill/>
        </p:spPr>
        <p:txBody>
          <a:bodyPr wrap="square">
            <a:spAutoFit/>
          </a:bodyPr>
          <a:lstStyle/>
          <a:p>
            <a:r>
              <a:rPr lang="fr-FR" sz="800" i="1" dirty="0">
                <a:solidFill>
                  <a:srgbClr val="948B86"/>
                </a:solidFill>
                <a:latin typeface="Helvetica Neue UltraLight"/>
              </a:rPr>
              <a:t>Q4 Que recouvre la fonction communication dans votre entreprise / collectivité ? Quels sont ses périmètres d’intervention ? </a:t>
            </a:r>
          </a:p>
          <a:p>
            <a:r>
              <a:rPr lang="fr-FR" sz="800" i="1" dirty="0">
                <a:solidFill>
                  <a:srgbClr val="948B86"/>
                </a:solidFill>
                <a:latin typeface="Helvetica Neue UltraLight"/>
              </a:rPr>
              <a:t>Base = Annonceurs – Plusieurs réponses possibles – 214 répondants</a:t>
            </a:r>
          </a:p>
        </p:txBody>
      </p:sp>
      <p:sp>
        <p:nvSpPr>
          <p:cNvPr id="3" name="ZoneTexte 2">
            <a:extLst>
              <a:ext uri="{FF2B5EF4-FFF2-40B4-BE49-F238E27FC236}">
                <a16:creationId xmlns:a16="http://schemas.microsoft.com/office/drawing/2014/main" id="{EED4D86D-C7BF-CDE8-92B8-6A610C3A7F22}"/>
              </a:ext>
            </a:extLst>
          </p:cNvPr>
          <p:cNvSpPr txBox="1"/>
          <p:nvPr/>
        </p:nvSpPr>
        <p:spPr>
          <a:xfrm>
            <a:off x="-4798" y="1180580"/>
            <a:ext cx="6255636"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Périmètre d’intervention de la fonction communication</a:t>
            </a:r>
          </a:p>
        </p:txBody>
      </p:sp>
      <p:graphicFrame>
        <p:nvGraphicFramePr>
          <p:cNvPr id="4" name="Graphique 3">
            <a:extLst>
              <a:ext uri="{FF2B5EF4-FFF2-40B4-BE49-F238E27FC236}">
                <a16:creationId xmlns:a16="http://schemas.microsoft.com/office/drawing/2014/main" id="{D197A876-5CE2-BE0B-7077-FA95059D562D}"/>
              </a:ext>
            </a:extLst>
          </p:cNvPr>
          <p:cNvGraphicFramePr/>
          <p:nvPr>
            <p:extLst>
              <p:ext uri="{D42A27DB-BD31-4B8C-83A1-F6EECF244321}">
                <p14:modId xmlns:p14="http://schemas.microsoft.com/office/powerpoint/2010/main" val="3693778695"/>
              </p:ext>
            </p:extLst>
          </p:nvPr>
        </p:nvGraphicFramePr>
        <p:xfrm>
          <a:off x="272734" y="1305578"/>
          <a:ext cx="10689188" cy="5013253"/>
        </p:xfrm>
        <a:graphic>
          <a:graphicData uri="http://schemas.openxmlformats.org/drawingml/2006/chart">
            <c:chart xmlns:c="http://schemas.openxmlformats.org/drawingml/2006/chart" xmlns:r="http://schemas.openxmlformats.org/officeDocument/2006/relationships" r:id="rId3"/>
          </a:graphicData>
        </a:graphic>
      </p:graphicFrame>
      <p:sp>
        <p:nvSpPr>
          <p:cNvPr id="6" name="Légende : encadrée à une bordure 5">
            <a:extLst>
              <a:ext uri="{FF2B5EF4-FFF2-40B4-BE49-F238E27FC236}">
                <a16:creationId xmlns:a16="http://schemas.microsoft.com/office/drawing/2014/main" id="{1902701F-3699-F74F-D064-C1DFEC8AFCB7}"/>
              </a:ext>
            </a:extLst>
          </p:cNvPr>
          <p:cNvSpPr/>
          <p:nvPr/>
        </p:nvSpPr>
        <p:spPr>
          <a:xfrm>
            <a:off x="8652724" y="5509760"/>
            <a:ext cx="2586730" cy="1015663"/>
          </a:xfrm>
          <a:prstGeom prst="accentBorderCallout1">
            <a:avLst>
              <a:gd name="adj1" fmla="val 18750"/>
              <a:gd name="adj2" fmla="val -8333"/>
              <a:gd name="adj3" fmla="val 53555"/>
              <a:gd name="adj4" fmla="val -100343"/>
            </a:avLst>
          </a:prstGeom>
          <a:solidFill>
            <a:srgbClr val="00B0F0"/>
          </a:solidFill>
          <a:ln>
            <a:solidFill>
              <a:srgbClr val="00B0F0"/>
            </a:solidFill>
          </a:ln>
        </p:spPr>
        <p:txBody>
          <a:bodyPr wrap="square" rtlCol="0" anchor="ctr">
            <a:spAutoFit/>
          </a:bodyPr>
          <a:lstStyle/>
          <a:p>
            <a:r>
              <a:rPr lang="fr-FR" sz="1000" dirty="0">
                <a:solidFill>
                  <a:schemeClr val="bg1"/>
                </a:solidFill>
              </a:rPr>
              <a:t>« Autres » : </a:t>
            </a:r>
          </a:p>
          <a:p>
            <a:r>
              <a:rPr lang="fr-FR" sz="1000" b="0" dirty="0">
                <a:solidFill>
                  <a:schemeClr val="bg1"/>
                </a:solidFill>
              </a:rPr>
              <a:t>web marketing, communication numérique, communication médiation culturelle communication mécénat et développement, Studio de création intégré pour le </a:t>
            </a:r>
            <a:r>
              <a:rPr lang="fr-FR" sz="1000" b="0" dirty="0" err="1">
                <a:solidFill>
                  <a:schemeClr val="bg1"/>
                </a:solidFill>
              </a:rPr>
              <a:t>print</a:t>
            </a:r>
            <a:r>
              <a:rPr lang="fr-FR" sz="1000" b="0" dirty="0">
                <a:solidFill>
                  <a:schemeClr val="bg1"/>
                </a:solidFill>
              </a:rPr>
              <a:t>, vidéos, podcasts, services</a:t>
            </a:r>
          </a:p>
        </p:txBody>
      </p:sp>
      <p:grpSp>
        <p:nvGrpSpPr>
          <p:cNvPr id="8" name="Groupe 7">
            <a:extLst>
              <a:ext uri="{FF2B5EF4-FFF2-40B4-BE49-F238E27FC236}">
                <a16:creationId xmlns:a16="http://schemas.microsoft.com/office/drawing/2014/main" id="{E4817D89-05C2-659A-77C7-0255158EC156}"/>
              </a:ext>
            </a:extLst>
          </p:cNvPr>
          <p:cNvGrpSpPr/>
          <p:nvPr/>
        </p:nvGrpSpPr>
        <p:grpSpPr>
          <a:xfrm>
            <a:off x="6381613" y="993429"/>
            <a:ext cx="1224450" cy="743634"/>
            <a:chOff x="5502045" y="691168"/>
            <a:chExt cx="1224450" cy="743634"/>
          </a:xfrm>
        </p:grpSpPr>
        <p:sp>
          <p:nvSpPr>
            <p:cNvPr id="11" name="ZoneTexte 10">
              <a:extLst>
                <a:ext uri="{FF2B5EF4-FFF2-40B4-BE49-F238E27FC236}">
                  <a16:creationId xmlns:a16="http://schemas.microsoft.com/office/drawing/2014/main" id="{857568BC-21BC-5736-3D0E-2A45376880C9}"/>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2" name="Image 11">
              <a:extLst>
                <a:ext uri="{FF2B5EF4-FFF2-40B4-BE49-F238E27FC236}">
                  <a16:creationId xmlns:a16="http://schemas.microsoft.com/office/drawing/2014/main" id="{3098BC2D-75AC-5A9B-4476-A59B713CBB64}"/>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Tree>
    <p:extLst>
      <p:ext uri="{BB962C8B-B14F-4D97-AF65-F5344CB8AC3E}">
        <p14:creationId xmlns:p14="http://schemas.microsoft.com/office/powerpoint/2010/main" val="2177849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54016" y="137547"/>
            <a:ext cx="9521856" cy="646331"/>
          </a:xfrm>
        </p:spPr>
        <p:txBody>
          <a:bodyPr/>
          <a:lstStyle/>
          <a:p>
            <a:r>
              <a:rPr lang="fr-FR" i="1" dirty="0"/>
              <a:t>… avec des actions locales la plupart du temps, mais aussi nationales dans près d’1 cas sur 2.</a:t>
            </a:r>
            <a:endParaRPr lang="fr-FR" sz="2800" i="1" dirty="0"/>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3" name="ZoneTexte 2">
            <a:extLst>
              <a:ext uri="{FF2B5EF4-FFF2-40B4-BE49-F238E27FC236}">
                <a16:creationId xmlns:a16="http://schemas.microsoft.com/office/drawing/2014/main" id="{D3BEA78C-2D39-91A1-8396-2D585340D1C0}"/>
              </a:ext>
            </a:extLst>
          </p:cNvPr>
          <p:cNvSpPr txBox="1"/>
          <p:nvPr/>
        </p:nvSpPr>
        <p:spPr>
          <a:xfrm>
            <a:off x="0" y="1375247"/>
            <a:ext cx="5001062"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Périmètres géographiques d’intervention</a:t>
            </a:r>
          </a:p>
        </p:txBody>
      </p:sp>
      <p:graphicFrame>
        <p:nvGraphicFramePr>
          <p:cNvPr id="5" name="Graphique 4">
            <a:extLst>
              <a:ext uri="{FF2B5EF4-FFF2-40B4-BE49-F238E27FC236}">
                <a16:creationId xmlns:a16="http://schemas.microsoft.com/office/drawing/2014/main" id="{DE7B4A18-5849-B2A8-89CD-174DEA3D57DE}"/>
              </a:ext>
            </a:extLst>
          </p:cNvPr>
          <p:cNvGraphicFramePr/>
          <p:nvPr>
            <p:extLst>
              <p:ext uri="{D42A27DB-BD31-4B8C-83A1-F6EECF244321}">
                <p14:modId xmlns:p14="http://schemas.microsoft.com/office/powerpoint/2010/main" val="3474830694"/>
              </p:ext>
            </p:extLst>
          </p:nvPr>
        </p:nvGraphicFramePr>
        <p:xfrm>
          <a:off x="2679475" y="1792793"/>
          <a:ext cx="6488056" cy="395011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8B206999-3D78-3359-80E7-4E42EA4FF9DF}"/>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66DF4C1D-7295-B604-0FB7-ACDB25576635}"/>
              </a:ext>
            </a:extLst>
          </p:cNvPr>
          <p:cNvSpPr txBox="1"/>
          <p:nvPr/>
        </p:nvSpPr>
        <p:spPr>
          <a:xfrm>
            <a:off x="0" y="6536141"/>
            <a:ext cx="5951349" cy="338554"/>
          </a:xfrm>
          <a:prstGeom prst="rect">
            <a:avLst/>
          </a:prstGeom>
          <a:noFill/>
        </p:spPr>
        <p:txBody>
          <a:bodyPr wrap="square">
            <a:spAutoFit/>
          </a:bodyPr>
          <a:lstStyle/>
          <a:p>
            <a:r>
              <a:rPr lang="fr-FR" sz="800" i="1" dirty="0">
                <a:solidFill>
                  <a:srgbClr val="948B86"/>
                </a:solidFill>
                <a:latin typeface="Helvetica Neue UltraLight"/>
              </a:rPr>
              <a:t>Q7. Sur quel périmètre géographique vos actions de communication (et de marketing) portent-elles principalement ?</a:t>
            </a:r>
          </a:p>
          <a:p>
            <a:r>
              <a:rPr lang="fr-FR" sz="800" i="1" dirty="0">
                <a:solidFill>
                  <a:srgbClr val="948B86"/>
                </a:solidFill>
                <a:latin typeface="Helvetica Neue UltraLight"/>
              </a:rPr>
              <a:t>Base = Annonceurs – Plusieurs réponses possibles l 214 répondants</a:t>
            </a:r>
          </a:p>
        </p:txBody>
      </p:sp>
      <p:sp>
        <p:nvSpPr>
          <p:cNvPr id="10" name="Titre 5">
            <a:extLst>
              <a:ext uri="{FF2B5EF4-FFF2-40B4-BE49-F238E27FC236}">
                <a16:creationId xmlns:a16="http://schemas.microsoft.com/office/drawing/2014/main" id="{C65ABF33-39DE-AF24-1D89-CD9EC9C418D9}"/>
              </a:ext>
            </a:extLst>
          </p:cNvPr>
          <p:cNvSpPr txBox="1">
            <a:spLocks/>
          </p:cNvSpPr>
          <p:nvPr/>
        </p:nvSpPr>
        <p:spPr>
          <a:xfrm>
            <a:off x="9081893" y="3347214"/>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(81%)</a:t>
            </a:r>
          </a:p>
        </p:txBody>
      </p:sp>
      <p:sp>
        <p:nvSpPr>
          <p:cNvPr id="11" name="ZoneTexte 10">
            <a:extLst>
              <a:ext uri="{FF2B5EF4-FFF2-40B4-BE49-F238E27FC236}">
                <a16:creationId xmlns:a16="http://schemas.microsoft.com/office/drawing/2014/main" id="{E8C5E0E5-8DDF-FEDF-C30B-784B63CCBA8E}"/>
              </a:ext>
            </a:extLst>
          </p:cNvPr>
          <p:cNvSpPr txBox="1"/>
          <p:nvPr/>
        </p:nvSpPr>
        <p:spPr>
          <a:xfrm>
            <a:off x="8833699" y="324831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12" name="Groupe 11">
            <a:extLst>
              <a:ext uri="{FF2B5EF4-FFF2-40B4-BE49-F238E27FC236}">
                <a16:creationId xmlns:a16="http://schemas.microsoft.com/office/drawing/2014/main" id="{76092123-2BC0-E3F5-D019-D74D302591D6}"/>
              </a:ext>
            </a:extLst>
          </p:cNvPr>
          <p:cNvGrpSpPr/>
          <p:nvPr/>
        </p:nvGrpSpPr>
        <p:grpSpPr>
          <a:xfrm>
            <a:off x="5483775" y="1230912"/>
            <a:ext cx="1224450" cy="743634"/>
            <a:chOff x="5502045" y="691168"/>
            <a:chExt cx="1224450" cy="743634"/>
          </a:xfrm>
        </p:grpSpPr>
        <p:sp>
          <p:nvSpPr>
            <p:cNvPr id="14" name="ZoneTexte 13">
              <a:extLst>
                <a:ext uri="{FF2B5EF4-FFF2-40B4-BE49-F238E27FC236}">
                  <a16:creationId xmlns:a16="http://schemas.microsoft.com/office/drawing/2014/main" id="{4270E664-4E1F-B87D-2261-0B85EB10D08F}"/>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5" name="Image 14">
              <a:extLst>
                <a:ext uri="{FF2B5EF4-FFF2-40B4-BE49-F238E27FC236}">
                  <a16:creationId xmlns:a16="http://schemas.microsoft.com/office/drawing/2014/main" id="{EBAAF26F-FC11-C478-77C8-5B7D9F473588}"/>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Tree>
    <p:extLst>
      <p:ext uri="{BB962C8B-B14F-4D97-AF65-F5344CB8AC3E}">
        <p14:creationId xmlns:p14="http://schemas.microsoft.com/office/powerpoint/2010/main" val="202919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655094" y="82148"/>
            <a:ext cx="9720778" cy="757130"/>
          </a:xfrm>
        </p:spPr>
        <p:txBody>
          <a:bodyPr/>
          <a:lstStyle/>
          <a:p>
            <a:r>
              <a:rPr lang="fr-FR" i="1" dirty="0"/>
              <a:t>Les réseaux sociaux et les sites internet sont utilisés par quasiment tous,</a:t>
            </a:r>
            <a:r>
              <a:rPr lang="fr-FR" dirty="0"/>
              <a:t> </a:t>
            </a:r>
            <a:br>
              <a:rPr lang="fr-FR" dirty="0"/>
            </a:br>
            <a:r>
              <a:rPr lang="fr-FR" dirty="0"/>
              <a:t>avec une place importante laissée à l’édition de supports et les relations presse.</a:t>
            </a:r>
            <a:r>
              <a:rPr lang="fr-FR" sz="2800" i="1" dirty="0"/>
              <a:t> </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288987"/>
            <a:ext cx="4776717"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Outils de communication les plus usités</a:t>
            </a:r>
          </a:p>
        </p:txBody>
      </p:sp>
      <p:graphicFrame>
        <p:nvGraphicFramePr>
          <p:cNvPr id="16" name="Graphique 15">
            <a:extLst>
              <a:ext uri="{FF2B5EF4-FFF2-40B4-BE49-F238E27FC236}">
                <a16:creationId xmlns:a16="http://schemas.microsoft.com/office/drawing/2014/main" id="{E706EE42-7BBA-745E-DB04-83C6A37A70DC}"/>
              </a:ext>
            </a:extLst>
          </p:cNvPr>
          <p:cNvGraphicFramePr/>
          <p:nvPr>
            <p:extLst>
              <p:ext uri="{D42A27DB-BD31-4B8C-83A1-F6EECF244321}">
                <p14:modId xmlns:p14="http://schemas.microsoft.com/office/powerpoint/2010/main" val="4130478458"/>
              </p:ext>
            </p:extLst>
          </p:nvPr>
        </p:nvGraphicFramePr>
        <p:xfrm>
          <a:off x="97490" y="1679885"/>
          <a:ext cx="5897867" cy="4653204"/>
        </p:xfrm>
        <a:graphic>
          <a:graphicData uri="http://schemas.openxmlformats.org/drawingml/2006/chart">
            <c:chart xmlns:c="http://schemas.openxmlformats.org/drawingml/2006/chart" xmlns:r="http://schemas.openxmlformats.org/officeDocument/2006/relationships" r:id="rId2"/>
          </a:graphicData>
        </a:graphic>
      </p:graphicFrame>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22" name="Rectangle 21">
            <a:extLst>
              <a:ext uri="{FF2B5EF4-FFF2-40B4-BE49-F238E27FC236}">
                <a16:creationId xmlns:a16="http://schemas.microsoft.com/office/drawing/2014/main" id="{186A5DE6-09E6-0B4F-D38E-1ECFB55D2A3A}"/>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912CC39E-9EBE-220E-DF76-FF8CF2AB3F8F}"/>
              </a:ext>
            </a:extLst>
          </p:cNvPr>
          <p:cNvSpPr txBox="1"/>
          <p:nvPr/>
        </p:nvSpPr>
        <p:spPr>
          <a:xfrm>
            <a:off x="-1" y="6427113"/>
            <a:ext cx="4353637" cy="461665"/>
          </a:xfrm>
          <a:prstGeom prst="rect">
            <a:avLst/>
          </a:prstGeom>
          <a:noFill/>
        </p:spPr>
        <p:txBody>
          <a:bodyPr wrap="square">
            <a:spAutoFit/>
          </a:bodyPr>
          <a:lstStyle/>
          <a:p>
            <a:r>
              <a:rPr lang="fr-FR" sz="800" i="1" dirty="0">
                <a:solidFill>
                  <a:srgbClr val="948B86"/>
                </a:solidFill>
                <a:latin typeface="Helvetica Neue UltraLight"/>
              </a:rPr>
              <a:t>Q8.1 Parmi ces techniques de communication, lesquelles sont utilisées régulièrement par votre entreprise / votre collectivité ?</a:t>
            </a:r>
          </a:p>
          <a:p>
            <a:r>
              <a:rPr lang="fr-FR" sz="800" i="1" dirty="0">
                <a:solidFill>
                  <a:srgbClr val="948B86"/>
                </a:solidFill>
                <a:latin typeface="Helvetica Neue UltraLight"/>
              </a:rPr>
              <a:t>Base = Annonceurs – Plusieurs réponses possibles – 214 répondants</a:t>
            </a:r>
          </a:p>
        </p:txBody>
      </p:sp>
      <p:sp>
        <p:nvSpPr>
          <p:cNvPr id="7" name="ZoneTexte 6">
            <a:extLst>
              <a:ext uri="{FF2B5EF4-FFF2-40B4-BE49-F238E27FC236}">
                <a16:creationId xmlns:a16="http://schemas.microsoft.com/office/drawing/2014/main" id="{A1A02A13-3862-9B7B-A09D-7CDB07ECBE37}"/>
              </a:ext>
            </a:extLst>
          </p:cNvPr>
          <p:cNvSpPr txBox="1"/>
          <p:nvPr/>
        </p:nvSpPr>
        <p:spPr>
          <a:xfrm>
            <a:off x="4745018" y="5844781"/>
            <a:ext cx="4005877" cy="954107"/>
          </a:xfrm>
          <a:prstGeom prst="rect">
            <a:avLst/>
          </a:prstGeom>
          <a:solidFill>
            <a:schemeClr val="bg1"/>
          </a:solidFill>
        </p:spPr>
        <p:txBody>
          <a:bodyPr wrap="square">
            <a:spAutoFit/>
          </a:bodyPr>
          <a:lstStyle/>
          <a:p>
            <a:pPr marL="342900" indent="-342900">
              <a:buAutoNum type="arabicParenBoth"/>
            </a:pPr>
            <a:r>
              <a:rPr lang="fr-FR" sz="800" dirty="0">
                <a:solidFill>
                  <a:schemeClr val="bg1">
                    <a:lumMod val="50000"/>
                  </a:schemeClr>
                </a:solidFill>
                <a:latin typeface="Helvetica Neue UltraLight"/>
              </a:rPr>
              <a:t>plaquette de communication, rapport d’activité, outils d'aide à la vente</a:t>
            </a:r>
          </a:p>
          <a:p>
            <a:pPr marL="342900" indent="-342900">
              <a:buAutoNum type="arabicParenBoth"/>
            </a:pPr>
            <a:r>
              <a:rPr lang="fr-FR" sz="800" dirty="0">
                <a:solidFill>
                  <a:schemeClr val="bg1">
                    <a:lumMod val="50000"/>
                  </a:schemeClr>
                </a:solidFill>
                <a:latin typeface="Helvetica Neue UltraLight"/>
              </a:rPr>
              <a:t>organisation de petit déjeuner, conférence</a:t>
            </a:r>
          </a:p>
          <a:p>
            <a:pPr marL="342900" indent="-342900">
              <a:buAutoNum type="arabicParenBoth"/>
            </a:pPr>
            <a:r>
              <a:rPr lang="fr-FR" sz="800" dirty="0">
                <a:solidFill>
                  <a:schemeClr val="bg1">
                    <a:lumMod val="50000"/>
                  </a:schemeClr>
                </a:solidFill>
                <a:latin typeface="Helvetica Neue UltraLight"/>
              </a:rPr>
              <a:t>campagne d’e-mailing, de sms, application</a:t>
            </a:r>
          </a:p>
          <a:p>
            <a:pPr marL="342900" indent="-342900">
              <a:buAutoNum type="arabicParenBoth"/>
            </a:pPr>
            <a:r>
              <a:rPr lang="fr-FR" sz="800" dirty="0">
                <a:solidFill>
                  <a:schemeClr val="bg1">
                    <a:lumMod val="50000"/>
                  </a:schemeClr>
                </a:solidFill>
                <a:latin typeface="Helvetica Neue UltraLight"/>
              </a:rPr>
              <a:t>séminaires</a:t>
            </a:r>
          </a:p>
          <a:p>
            <a:pPr marL="342900" indent="-342900">
              <a:buAutoNum type="arabicParenBoth"/>
            </a:pPr>
            <a:r>
              <a:rPr lang="it-IT" sz="800" dirty="0">
                <a:solidFill>
                  <a:schemeClr val="bg1">
                    <a:lumMod val="50000"/>
                  </a:schemeClr>
                </a:solidFill>
                <a:latin typeface="Helvetica Neue UltraLight"/>
              </a:rPr>
              <a:t>tv, radio, presse, cinéma, affichage</a:t>
            </a:r>
          </a:p>
          <a:p>
            <a:pPr marL="342900" indent="-342900">
              <a:buAutoNum type="arabicParenBoth"/>
            </a:pPr>
            <a:r>
              <a:rPr lang="fr-FR" sz="800" dirty="0">
                <a:solidFill>
                  <a:schemeClr val="bg1">
                    <a:lumMod val="50000"/>
                  </a:schemeClr>
                </a:solidFill>
                <a:latin typeface="Helvetica Neue UltraLight"/>
              </a:rPr>
              <a:t>référencements ou bannières</a:t>
            </a:r>
          </a:p>
          <a:p>
            <a:pPr marL="342900" indent="-342900">
              <a:buAutoNum type="arabicParenBoth"/>
            </a:pPr>
            <a:r>
              <a:rPr lang="fr-FR" sz="800" dirty="0">
                <a:solidFill>
                  <a:schemeClr val="bg1">
                    <a:lumMod val="50000"/>
                  </a:schemeClr>
                </a:solidFill>
                <a:latin typeface="Helvetica Neue UltraLight"/>
              </a:rPr>
              <a:t>mailing courrier, télémarketing</a:t>
            </a:r>
          </a:p>
        </p:txBody>
      </p:sp>
      <p:sp>
        <p:nvSpPr>
          <p:cNvPr id="6" name="ZoneTexte 5">
            <a:extLst>
              <a:ext uri="{FF2B5EF4-FFF2-40B4-BE49-F238E27FC236}">
                <a16:creationId xmlns:a16="http://schemas.microsoft.com/office/drawing/2014/main" id="{CC9AD94D-BDBB-251F-5DF7-56BF65383223}"/>
              </a:ext>
            </a:extLst>
          </p:cNvPr>
          <p:cNvSpPr txBox="1"/>
          <p:nvPr/>
        </p:nvSpPr>
        <p:spPr>
          <a:xfrm>
            <a:off x="5236331" y="255449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8" name="ZoneTexte 7">
            <a:extLst>
              <a:ext uri="{FF2B5EF4-FFF2-40B4-BE49-F238E27FC236}">
                <a16:creationId xmlns:a16="http://schemas.microsoft.com/office/drawing/2014/main" id="{6981FB95-F7FD-B7B3-C8C7-29AAE676DABC}"/>
              </a:ext>
            </a:extLst>
          </p:cNvPr>
          <p:cNvSpPr txBox="1"/>
          <p:nvPr/>
        </p:nvSpPr>
        <p:spPr>
          <a:xfrm>
            <a:off x="5223580" y="294746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9" name="ZoneTexte 8">
            <a:extLst>
              <a:ext uri="{FF2B5EF4-FFF2-40B4-BE49-F238E27FC236}">
                <a16:creationId xmlns:a16="http://schemas.microsoft.com/office/drawing/2014/main" id="{6E940FEE-CF6D-3A33-2423-8F1D6DB5AB39}"/>
              </a:ext>
            </a:extLst>
          </p:cNvPr>
          <p:cNvSpPr txBox="1"/>
          <p:nvPr/>
        </p:nvSpPr>
        <p:spPr>
          <a:xfrm>
            <a:off x="4697992" y="450776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0" name="ZoneTexte 9">
            <a:extLst>
              <a:ext uri="{FF2B5EF4-FFF2-40B4-BE49-F238E27FC236}">
                <a16:creationId xmlns:a16="http://schemas.microsoft.com/office/drawing/2014/main" id="{B12D998F-98D9-E508-4AC4-9A3783B2C3E7}"/>
              </a:ext>
            </a:extLst>
          </p:cNvPr>
          <p:cNvSpPr txBox="1"/>
          <p:nvPr/>
        </p:nvSpPr>
        <p:spPr>
          <a:xfrm>
            <a:off x="4639146" y="5269046"/>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1" name="ZoneTexte 10">
            <a:extLst>
              <a:ext uri="{FF2B5EF4-FFF2-40B4-BE49-F238E27FC236}">
                <a16:creationId xmlns:a16="http://schemas.microsoft.com/office/drawing/2014/main" id="{56AC7EA3-67B6-08CC-F013-441E8049AE90}"/>
              </a:ext>
            </a:extLst>
          </p:cNvPr>
          <p:cNvSpPr txBox="1"/>
          <p:nvPr/>
        </p:nvSpPr>
        <p:spPr>
          <a:xfrm>
            <a:off x="4628244" y="562516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aphicFrame>
        <p:nvGraphicFramePr>
          <p:cNvPr id="17" name="Graphique 16">
            <a:extLst>
              <a:ext uri="{FF2B5EF4-FFF2-40B4-BE49-F238E27FC236}">
                <a16:creationId xmlns:a16="http://schemas.microsoft.com/office/drawing/2014/main" id="{A3386D1D-F2EB-C313-87EA-364D99BC8F48}"/>
              </a:ext>
            </a:extLst>
          </p:cNvPr>
          <p:cNvGraphicFramePr/>
          <p:nvPr>
            <p:extLst>
              <p:ext uri="{D42A27DB-BD31-4B8C-83A1-F6EECF244321}">
                <p14:modId xmlns:p14="http://schemas.microsoft.com/office/powerpoint/2010/main" val="2475655767"/>
              </p:ext>
            </p:extLst>
          </p:nvPr>
        </p:nvGraphicFramePr>
        <p:xfrm>
          <a:off x="5935596" y="1696640"/>
          <a:ext cx="6729526" cy="4477140"/>
        </p:xfrm>
        <a:graphic>
          <a:graphicData uri="http://schemas.openxmlformats.org/drawingml/2006/chart">
            <c:chart xmlns:c="http://schemas.openxmlformats.org/drawingml/2006/chart" xmlns:r="http://schemas.openxmlformats.org/officeDocument/2006/relationships" r:id="rId4"/>
          </a:graphicData>
        </a:graphic>
      </p:graphicFrame>
      <p:sp>
        <p:nvSpPr>
          <p:cNvPr id="12" name="ZoneTexte 11">
            <a:extLst>
              <a:ext uri="{FF2B5EF4-FFF2-40B4-BE49-F238E27FC236}">
                <a16:creationId xmlns:a16="http://schemas.microsoft.com/office/drawing/2014/main" id="{1D50E73A-1868-BEA4-A949-9ACE26B2643B}"/>
              </a:ext>
            </a:extLst>
          </p:cNvPr>
          <p:cNvSpPr txBox="1"/>
          <p:nvPr/>
        </p:nvSpPr>
        <p:spPr>
          <a:xfrm>
            <a:off x="10994189" y="181549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3" name="ZoneTexte 12">
            <a:extLst>
              <a:ext uri="{FF2B5EF4-FFF2-40B4-BE49-F238E27FC236}">
                <a16:creationId xmlns:a16="http://schemas.microsoft.com/office/drawing/2014/main" id="{63673516-EB3A-AA89-240E-4B8DF27A986A}"/>
              </a:ext>
            </a:extLst>
          </p:cNvPr>
          <p:cNvSpPr txBox="1"/>
          <p:nvPr/>
        </p:nvSpPr>
        <p:spPr>
          <a:xfrm>
            <a:off x="10888342" y="301827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4" name="ZoneTexte 13">
            <a:extLst>
              <a:ext uri="{FF2B5EF4-FFF2-40B4-BE49-F238E27FC236}">
                <a16:creationId xmlns:a16="http://schemas.microsoft.com/office/drawing/2014/main" id="{DC5F7357-8F7D-7C1C-AB69-A1DB83C0C3A4}"/>
              </a:ext>
            </a:extLst>
          </p:cNvPr>
          <p:cNvSpPr txBox="1"/>
          <p:nvPr/>
        </p:nvSpPr>
        <p:spPr>
          <a:xfrm>
            <a:off x="10654621" y="342661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5" name="ZoneTexte 14">
            <a:extLst>
              <a:ext uri="{FF2B5EF4-FFF2-40B4-BE49-F238E27FC236}">
                <a16:creationId xmlns:a16="http://schemas.microsoft.com/office/drawing/2014/main" id="{D79CBC64-D7F2-EF30-E021-A723F3A4A623}"/>
              </a:ext>
            </a:extLst>
          </p:cNvPr>
          <p:cNvSpPr txBox="1"/>
          <p:nvPr/>
        </p:nvSpPr>
        <p:spPr>
          <a:xfrm>
            <a:off x="10620972" y="382000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1" name="ZoneTexte 20">
            <a:extLst>
              <a:ext uri="{FF2B5EF4-FFF2-40B4-BE49-F238E27FC236}">
                <a16:creationId xmlns:a16="http://schemas.microsoft.com/office/drawing/2014/main" id="{92F89ECA-0EDE-97D6-078F-E47083ED0A91}"/>
              </a:ext>
            </a:extLst>
          </p:cNvPr>
          <p:cNvSpPr txBox="1"/>
          <p:nvPr/>
        </p:nvSpPr>
        <p:spPr>
          <a:xfrm>
            <a:off x="10523954" y="4627713"/>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3" name="ZoneTexte 22">
            <a:extLst>
              <a:ext uri="{FF2B5EF4-FFF2-40B4-BE49-F238E27FC236}">
                <a16:creationId xmlns:a16="http://schemas.microsoft.com/office/drawing/2014/main" id="{BF2EF407-9FB4-8E40-4219-3132664C5A4A}"/>
              </a:ext>
            </a:extLst>
          </p:cNvPr>
          <p:cNvSpPr txBox="1"/>
          <p:nvPr/>
        </p:nvSpPr>
        <p:spPr>
          <a:xfrm>
            <a:off x="6765269" y="1400210"/>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4" name="Titre 5">
            <a:extLst>
              <a:ext uri="{FF2B5EF4-FFF2-40B4-BE49-F238E27FC236}">
                <a16:creationId xmlns:a16="http://schemas.microsoft.com/office/drawing/2014/main" id="{B7D69D3B-D318-A41C-81A4-64D1CFFC6769}"/>
              </a:ext>
            </a:extLst>
          </p:cNvPr>
          <p:cNvSpPr txBox="1">
            <a:spLocks/>
          </p:cNvSpPr>
          <p:nvPr/>
        </p:nvSpPr>
        <p:spPr>
          <a:xfrm>
            <a:off x="7039748" y="1466320"/>
            <a:ext cx="3463495" cy="203133"/>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tous ces outils sont plus utilisés dans les entreprises ≥ 250 salariés </a:t>
            </a:r>
          </a:p>
        </p:txBody>
      </p:sp>
      <p:pic>
        <p:nvPicPr>
          <p:cNvPr id="25" name="Picture 113">
            <a:extLst>
              <a:ext uri="{FF2B5EF4-FFF2-40B4-BE49-F238E27FC236}">
                <a16:creationId xmlns:a16="http://schemas.microsoft.com/office/drawing/2014/main" id="{02D48440-0A2E-76BE-A773-447337E3D3E9}"/>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5798375">
            <a:off x="2579847" y="4894057"/>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13">
            <a:extLst>
              <a:ext uri="{FF2B5EF4-FFF2-40B4-BE49-F238E27FC236}">
                <a16:creationId xmlns:a16="http://schemas.microsoft.com/office/drawing/2014/main" id="{181F4C90-A7FB-159D-F08A-3D916DF25749}"/>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2593365" y="2993224"/>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13">
            <a:extLst>
              <a:ext uri="{FF2B5EF4-FFF2-40B4-BE49-F238E27FC236}">
                <a16:creationId xmlns:a16="http://schemas.microsoft.com/office/drawing/2014/main" id="{FFD91C93-CAEE-F828-9B15-C3EB418AF64F}"/>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2597064" y="5330753"/>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13">
            <a:extLst>
              <a:ext uri="{FF2B5EF4-FFF2-40B4-BE49-F238E27FC236}">
                <a16:creationId xmlns:a16="http://schemas.microsoft.com/office/drawing/2014/main" id="{F0C05455-1847-0CC2-03B3-C08C636403E3}"/>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9184724" y="4224847"/>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e 28">
            <a:extLst>
              <a:ext uri="{FF2B5EF4-FFF2-40B4-BE49-F238E27FC236}">
                <a16:creationId xmlns:a16="http://schemas.microsoft.com/office/drawing/2014/main" id="{1D67DD49-8DA6-39F1-CCB5-AEC7AF1E6B69}"/>
              </a:ext>
            </a:extLst>
          </p:cNvPr>
          <p:cNvGrpSpPr/>
          <p:nvPr/>
        </p:nvGrpSpPr>
        <p:grpSpPr>
          <a:xfrm>
            <a:off x="5706765" y="977042"/>
            <a:ext cx="1224450" cy="743634"/>
            <a:chOff x="5502045" y="691168"/>
            <a:chExt cx="1224450" cy="743634"/>
          </a:xfrm>
        </p:grpSpPr>
        <p:sp>
          <p:nvSpPr>
            <p:cNvPr id="30" name="ZoneTexte 29">
              <a:extLst>
                <a:ext uri="{FF2B5EF4-FFF2-40B4-BE49-F238E27FC236}">
                  <a16:creationId xmlns:a16="http://schemas.microsoft.com/office/drawing/2014/main" id="{D60451A9-87EA-71D7-2A8E-BADACB5485C9}"/>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31" name="Image 30">
              <a:extLst>
                <a:ext uri="{FF2B5EF4-FFF2-40B4-BE49-F238E27FC236}">
                  <a16:creationId xmlns:a16="http://schemas.microsoft.com/office/drawing/2014/main" id="{04B3A80A-B18E-1C84-9E29-799D6E301487}"/>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pic>
        <p:nvPicPr>
          <p:cNvPr id="3" name="Picture 113">
            <a:extLst>
              <a:ext uri="{FF2B5EF4-FFF2-40B4-BE49-F238E27FC236}">
                <a16:creationId xmlns:a16="http://schemas.microsoft.com/office/drawing/2014/main" id="{CFE85452-3FAB-6EAD-9D17-CC988A0056ED}"/>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5798375">
            <a:off x="9198240" y="3400130"/>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 coins arrondis 3">
            <a:extLst>
              <a:ext uri="{FF2B5EF4-FFF2-40B4-BE49-F238E27FC236}">
                <a16:creationId xmlns:a16="http://schemas.microsoft.com/office/drawing/2014/main" id="{CF426863-EC41-9FB6-0186-27DF0D444EEA}"/>
              </a:ext>
            </a:extLst>
          </p:cNvPr>
          <p:cNvSpPr/>
          <p:nvPr/>
        </p:nvSpPr>
        <p:spPr>
          <a:xfrm>
            <a:off x="931652" y="1773104"/>
            <a:ext cx="5088805" cy="781387"/>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CB5ABAB2-08A6-7660-12C0-AB60D375D575}"/>
              </a:ext>
            </a:extLst>
          </p:cNvPr>
          <p:cNvSpPr txBox="1"/>
          <p:nvPr/>
        </p:nvSpPr>
        <p:spPr>
          <a:xfrm>
            <a:off x="2883960" y="3009938"/>
            <a:ext cx="1754454" cy="230832"/>
          </a:xfrm>
          <a:prstGeom prst="rect">
            <a:avLst/>
          </a:prstGeom>
          <a:noFill/>
        </p:spPr>
        <p:txBody>
          <a:bodyPr wrap="square" rtlCol="0">
            <a:spAutoFit/>
          </a:bodyPr>
          <a:lstStyle/>
          <a:p>
            <a:r>
              <a:rPr lang="fr-FR" sz="900" dirty="0">
                <a:solidFill>
                  <a:schemeClr val="bg1"/>
                </a:solidFill>
                <a:latin typeface="Helvetica Neue UltraLight"/>
              </a:rPr>
              <a:t>68% 2015  ;  70% 2019</a:t>
            </a:r>
          </a:p>
        </p:txBody>
      </p:sp>
      <p:sp>
        <p:nvSpPr>
          <p:cNvPr id="32" name="ZoneTexte 31">
            <a:extLst>
              <a:ext uri="{FF2B5EF4-FFF2-40B4-BE49-F238E27FC236}">
                <a16:creationId xmlns:a16="http://schemas.microsoft.com/office/drawing/2014/main" id="{ADDEBF57-C96F-68D8-745C-FE9176A7584C}"/>
              </a:ext>
            </a:extLst>
          </p:cNvPr>
          <p:cNvSpPr txBox="1"/>
          <p:nvPr/>
        </p:nvSpPr>
        <p:spPr>
          <a:xfrm>
            <a:off x="2852934" y="4990053"/>
            <a:ext cx="1408935" cy="230832"/>
          </a:xfrm>
          <a:prstGeom prst="rect">
            <a:avLst/>
          </a:prstGeom>
          <a:noFill/>
        </p:spPr>
        <p:txBody>
          <a:bodyPr wrap="square" rtlCol="0">
            <a:spAutoFit/>
          </a:bodyPr>
          <a:lstStyle/>
          <a:p>
            <a:r>
              <a:rPr lang="fr-FR" sz="900" dirty="0">
                <a:solidFill>
                  <a:schemeClr val="bg1"/>
                </a:solidFill>
                <a:latin typeface="Helvetica Neue UltraLight"/>
              </a:rPr>
              <a:t>55% 2015  ;  74% 2019</a:t>
            </a:r>
          </a:p>
        </p:txBody>
      </p:sp>
      <p:sp>
        <p:nvSpPr>
          <p:cNvPr id="33" name="ZoneTexte 32">
            <a:extLst>
              <a:ext uri="{FF2B5EF4-FFF2-40B4-BE49-F238E27FC236}">
                <a16:creationId xmlns:a16="http://schemas.microsoft.com/office/drawing/2014/main" id="{8ED3E26C-E994-6670-9FD0-1308271799B9}"/>
              </a:ext>
            </a:extLst>
          </p:cNvPr>
          <p:cNvSpPr txBox="1"/>
          <p:nvPr/>
        </p:nvSpPr>
        <p:spPr>
          <a:xfrm>
            <a:off x="2883960" y="5362389"/>
            <a:ext cx="1599905" cy="230832"/>
          </a:xfrm>
          <a:prstGeom prst="rect">
            <a:avLst/>
          </a:prstGeom>
          <a:noFill/>
        </p:spPr>
        <p:txBody>
          <a:bodyPr wrap="square" rtlCol="0">
            <a:spAutoFit/>
          </a:bodyPr>
          <a:lstStyle/>
          <a:p>
            <a:r>
              <a:rPr lang="fr-FR" sz="900" dirty="0">
                <a:solidFill>
                  <a:schemeClr val="bg1"/>
                </a:solidFill>
                <a:latin typeface="Helvetica Neue UltraLight"/>
              </a:rPr>
              <a:t>59% 2015  ;  45% 2019</a:t>
            </a:r>
          </a:p>
        </p:txBody>
      </p:sp>
      <p:sp>
        <p:nvSpPr>
          <p:cNvPr id="34" name="ZoneTexte 33">
            <a:extLst>
              <a:ext uri="{FF2B5EF4-FFF2-40B4-BE49-F238E27FC236}">
                <a16:creationId xmlns:a16="http://schemas.microsoft.com/office/drawing/2014/main" id="{52860071-DC80-78B6-F348-4D13A0DACC25}"/>
              </a:ext>
            </a:extLst>
          </p:cNvPr>
          <p:cNvSpPr txBox="1"/>
          <p:nvPr/>
        </p:nvSpPr>
        <p:spPr>
          <a:xfrm>
            <a:off x="9449707" y="3405923"/>
            <a:ext cx="841368" cy="338554"/>
          </a:xfrm>
          <a:prstGeom prst="rect">
            <a:avLst/>
          </a:prstGeom>
          <a:noFill/>
        </p:spPr>
        <p:txBody>
          <a:bodyPr wrap="square" rtlCol="0">
            <a:spAutoFit/>
          </a:bodyPr>
          <a:lstStyle/>
          <a:p>
            <a:r>
              <a:rPr lang="fr-FR" sz="800" dirty="0">
                <a:solidFill>
                  <a:schemeClr val="bg1"/>
                </a:solidFill>
                <a:latin typeface="Helvetica Neue UltraLight"/>
              </a:rPr>
              <a:t>29% 2015  ;  44% 2019</a:t>
            </a:r>
          </a:p>
        </p:txBody>
      </p:sp>
      <p:sp>
        <p:nvSpPr>
          <p:cNvPr id="35" name="ZoneTexte 34">
            <a:extLst>
              <a:ext uri="{FF2B5EF4-FFF2-40B4-BE49-F238E27FC236}">
                <a16:creationId xmlns:a16="http://schemas.microsoft.com/office/drawing/2014/main" id="{92A18717-ACFE-5F85-2C5D-2D44A6FA1D00}"/>
              </a:ext>
            </a:extLst>
          </p:cNvPr>
          <p:cNvSpPr txBox="1"/>
          <p:nvPr/>
        </p:nvSpPr>
        <p:spPr>
          <a:xfrm>
            <a:off x="9434820" y="4189986"/>
            <a:ext cx="841368" cy="338554"/>
          </a:xfrm>
          <a:prstGeom prst="rect">
            <a:avLst/>
          </a:prstGeom>
          <a:noFill/>
        </p:spPr>
        <p:txBody>
          <a:bodyPr wrap="square" rtlCol="0">
            <a:spAutoFit/>
          </a:bodyPr>
          <a:lstStyle/>
          <a:p>
            <a:r>
              <a:rPr lang="fr-FR" sz="800" dirty="0">
                <a:solidFill>
                  <a:schemeClr val="bg1"/>
                </a:solidFill>
                <a:latin typeface="Helvetica Neue UltraLight"/>
              </a:rPr>
              <a:t>24% 2015  ;  17% 2019</a:t>
            </a:r>
          </a:p>
        </p:txBody>
      </p:sp>
    </p:spTree>
    <p:extLst>
      <p:ext uri="{BB962C8B-B14F-4D97-AF65-F5344CB8AC3E}">
        <p14:creationId xmlns:p14="http://schemas.microsoft.com/office/powerpoint/2010/main" val="2861623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791571" y="100112"/>
            <a:ext cx="9111554" cy="646331"/>
          </a:xfrm>
        </p:spPr>
        <p:txBody>
          <a:bodyPr/>
          <a:lstStyle/>
          <a:p>
            <a:r>
              <a:rPr lang="fr-FR" i="1" dirty="0" err="1"/>
              <a:t>Linked-i</a:t>
            </a:r>
            <a:r>
              <a:rPr lang="fr-FR" dirty="0" err="1"/>
              <a:t>n</a:t>
            </a:r>
            <a:r>
              <a:rPr lang="fr-FR" dirty="0"/>
              <a:t> apparait aujourd’hui comme le réseau social incontournable ; les grosses structures se montrant particulièrement friandes de ces outils digitaux.</a:t>
            </a:r>
            <a:endParaRPr lang="fr-FR" i="1" dirty="0"/>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3" name="ZoneTexte 2">
            <a:extLst>
              <a:ext uri="{FF2B5EF4-FFF2-40B4-BE49-F238E27FC236}">
                <a16:creationId xmlns:a16="http://schemas.microsoft.com/office/drawing/2014/main" id="{D3BEA78C-2D39-91A1-8396-2D585340D1C0}"/>
              </a:ext>
            </a:extLst>
          </p:cNvPr>
          <p:cNvSpPr txBox="1"/>
          <p:nvPr/>
        </p:nvSpPr>
        <p:spPr>
          <a:xfrm>
            <a:off x="-1" y="1375247"/>
            <a:ext cx="4688005"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Utilisation des réseaux sociaux</a:t>
            </a:r>
          </a:p>
        </p:txBody>
      </p:sp>
      <p:graphicFrame>
        <p:nvGraphicFramePr>
          <p:cNvPr id="4" name="Graphique 3">
            <a:extLst>
              <a:ext uri="{FF2B5EF4-FFF2-40B4-BE49-F238E27FC236}">
                <a16:creationId xmlns:a16="http://schemas.microsoft.com/office/drawing/2014/main" id="{8EDF52FE-CBB1-A029-E2EE-41341B10A305}"/>
              </a:ext>
            </a:extLst>
          </p:cNvPr>
          <p:cNvGraphicFramePr/>
          <p:nvPr>
            <p:extLst>
              <p:ext uri="{D42A27DB-BD31-4B8C-83A1-F6EECF244321}">
                <p14:modId xmlns:p14="http://schemas.microsoft.com/office/powerpoint/2010/main" val="3019179855"/>
              </p:ext>
            </p:extLst>
          </p:nvPr>
        </p:nvGraphicFramePr>
        <p:xfrm>
          <a:off x="1326006" y="1858090"/>
          <a:ext cx="6694924" cy="447506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1427CF0-301A-53DD-751A-A5B4BA53DCBE}"/>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2B2EF72D-ACFB-F44C-51C3-9451D48603A4}"/>
              </a:ext>
            </a:extLst>
          </p:cNvPr>
          <p:cNvSpPr txBox="1"/>
          <p:nvPr/>
        </p:nvSpPr>
        <p:spPr>
          <a:xfrm>
            <a:off x="0" y="6516066"/>
            <a:ext cx="8264107" cy="338554"/>
          </a:xfrm>
          <a:prstGeom prst="rect">
            <a:avLst/>
          </a:prstGeom>
          <a:noFill/>
        </p:spPr>
        <p:txBody>
          <a:bodyPr wrap="square">
            <a:spAutoFit/>
          </a:bodyPr>
          <a:lstStyle/>
          <a:p>
            <a:r>
              <a:rPr lang="fr-FR" sz="800" i="1" dirty="0">
                <a:solidFill>
                  <a:srgbClr val="948B86"/>
                </a:solidFill>
                <a:latin typeface="Helvetica Neue UltraLight"/>
              </a:rPr>
              <a:t>Q8.2 Et parmi les réseaux sociaux suivants, quelles sont ceux que vous utilisez dans votre entreprise/votre collectivité ?</a:t>
            </a:r>
          </a:p>
          <a:p>
            <a:r>
              <a:rPr lang="fr-FR" sz="800" i="1" dirty="0">
                <a:solidFill>
                  <a:srgbClr val="948B86"/>
                </a:solidFill>
                <a:latin typeface="Helvetica Neue UltraLight"/>
              </a:rPr>
              <a:t>Base = Annonceurs – Plusieurs réponses possibles – 214 répondants</a:t>
            </a:r>
          </a:p>
        </p:txBody>
      </p:sp>
      <p:pic>
        <p:nvPicPr>
          <p:cNvPr id="7" name="Picture 13">
            <a:extLst>
              <a:ext uri="{FF2B5EF4-FFF2-40B4-BE49-F238E27FC236}">
                <a16:creationId xmlns:a16="http://schemas.microsoft.com/office/drawing/2014/main" id="{E79CF0B2-D31F-6C7D-404A-49CFE40D35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7234" y="3807221"/>
            <a:ext cx="757481" cy="275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C65C8EB2-F8F6-6875-CD1C-DE96FA604E9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79333" y="4195965"/>
            <a:ext cx="394135" cy="4492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ésultat de recherche d'images pour &quot;facebook png logo&quot;">
            <a:extLst>
              <a:ext uri="{FF2B5EF4-FFF2-40B4-BE49-F238E27FC236}">
                <a16:creationId xmlns:a16="http://schemas.microsoft.com/office/drawing/2014/main" id="{B1C16066-B4AA-5432-12A7-7BA1C927AC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06308" y="2658507"/>
            <a:ext cx="481696" cy="4816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associée">
            <a:extLst>
              <a:ext uri="{FF2B5EF4-FFF2-40B4-BE49-F238E27FC236}">
                <a16:creationId xmlns:a16="http://schemas.microsoft.com/office/drawing/2014/main" id="{8D4B35A3-89EA-99CE-9EBE-2D11807A858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06308" y="2135011"/>
            <a:ext cx="483515" cy="4835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Résultat de recherche d'images pour &quot;instagram png logo&quot;">
            <a:extLst>
              <a:ext uri="{FF2B5EF4-FFF2-40B4-BE49-F238E27FC236}">
                <a16:creationId xmlns:a16="http://schemas.microsoft.com/office/drawing/2014/main" id="{FA0D6222-0314-4C02-92DC-6B626C47009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62701" y="3203708"/>
            <a:ext cx="510767" cy="51304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92D91BD9-04C5-0192-F338-E8F00D14B364}"/>
              </a:ext>
            </a:extLst>
          </p:cNvPr>
          <p:cNvSpPr txBox="1"/>
          <p:nvPr/>
        </p:nvSpPr>
        <p:spPr>
          <a:xfrm>
            <a:off x="7168070" y="129355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1" name="Titre 5">
            <a:extLst>
              <a:ext uri="{FF2B5EF4-FFF2-40B4-BE49-F238E27FC236}">
                <a16:creationId xmlns:a16="http://schemas.microsoft.com/office/drawing/2014/main" id="{D1FB628E-193E-D99F-4295-A0FD7931BA1B}"/>
              </a:ext>
            </a:extLst>
          </p:cNvPr>
          <p:cNvSpPr txBox="1">
            <a:spLocks/>
          </p:cNvSpPr>
          <p:nvPr/>
        </p:nvSpPr>
        <p:spPr>
          <a:xfrm>
            <a:off x="7442549" y="1359664"/>
            <a:ext cx="3463495" cy="203133"/>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tous ces outils sont plus utilisés dans les entreprises ≥ 250 salariés </a:t>
            </a:r>
          </a:p>
        </p:txBody>
      </p:sp>
      <p:sp>
        <p:nvSpPr>
          <p:cNvPr id="12" name="ZoneTexte 11">
            <a:extLst>
              <a:ext uri="{FF2B5EF4-FFF2-40B4-BE49-F238E27FC236}">
                <a16:creationId xmlns:a16="http://schemas.microsoft.com/office/drawing/2014/main" id="{90A1ED54-A358-4278-7BED-C194415F79F6}"/>
              </a:ext>
            </a:extLst>
          </p:cNvPr>
          <p:cNvSpPr txBox="1"/>
          <p:nvPr/>
        </p:nvSpPr>
        <p:spPr>
          <a:xfrm>
            <a:off x="7401790" y="271103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9" name="ZoneTexte 18">
            <a:extLst>
              <a:ext uri="{FF2B5EF4-FFF2-40B4-BE49-F238E27FC236}">
                <a16:creationId xmlns:a16="http://schemas.microsoft.com/office/drawing/2014/main" id="{BD2AAD82-ADEE-C8BF-BBBB-794C517270B0}"/>
              </a:ext>
            </a:extLst>
          </p:cNvPr>
          <p:cNvSpPr txBox="1"/>
          <p:nvPr/>
        </p:nvSpPr>
        <p:spPr>
          <a:xfrm>
            <a:off x="7208828" y="321438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pic>
        <p:nvPicPr>
          <p:cNvPr id="21" name="Image 20">
            <a:extLst>
              <a:ext uri="{FF2B5EF4-FFF2-40B4-BE49-F238E27FC236}">
                <a16:creationId xmlns:a16="http://schemas.microsoft.com/office/drawing/2014/main" id="{36E696B6-C667-F460-C5AF-D1628BB7D3A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014306" y="4749472"/>
            <a:ext cx="807554" cy="457614"/>
          </a:xfrm>
          <a:prstGeom prst="rect">
            <a:avLst/>
          </a:prstGeom>
        </p:spPr>
      </p:pic>
      <p:pic>
        <p:nvPicPr>
          <p:cNvPr id="22" name="Image 21">
            <a:extLst>
              <a:ext uri="{FF2B5EF4-FFF2-40B4-BE49-F238E27FC236}">
                <a16:creationId xmlns:a16="http://schemas.microsoft.com/office/drawing/2014/main" id="{062BFC11-5CD8-EFCB-D152-AB16E0073EF3}"/>
              </a:ext>
            </a:extLst>
          </p:cNvPr>
          <p:cNvPicPr>
            <a:picLocks noChangeAspect="1"/>
          </p:cNvPicPr>
          <p:nvPr/>
        </p:nvPicPr>
        <p:blipFill>
          <a:blip r:embed="rId10"/>
          <a:stretch>
            <a:fillRect/>
          </a:stretch>
        </p:blipFill>
        <p:spPr>
          <a:xfrm>
            <a:off x="2926358" y="3770498"/>
            <a:ext cx="938854" cy="268454"/>
          </a:xfrm>
          <a:prstGeom prst="rect">
            <a:avLst/>
          </a:prstGeom>
        </p:spPr>
      </p:pic>
      <p:pic>
        <p:nvPicPr>
          <p:cNvPr id="23" name="Image 22">
            <a:extLst>
              <a:ext uri="{FF2B5EF4-FFF2-40B4-BE49-F238E27FC236}">
                <a16:creationId xmlns:a16="http://schemas.microsoft.com/office/drawing/2014/main" id="{ED3D8986-ABAF-8456-AC5D-A44102F43E83}"/>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912031" y="3732611"/>
            <a:ext cx="938854" cy="424452"/>
          </a:xfrm>
          <a:prstGeom prst="rect">
            <a:avLst/>
          </a:prstGeom>
        </p:spPr>
      </p:pic>
      <p:sp>
        <p:nvSpPr>
          <p:cNvPr id="24" name="ZoneTexte 23">
            <a:extLst>
              <a:ext uri="{FF2B5EF4-FFF2-40B4-BE49-F238E27FC236}">
                <a16:creationId xmlns:a16="http://schemas.microsoft.com/office/drawing/2014/main" id="{BCE8E972-30AE-BB19-A82F-FCC074551DA4}"/>
              </a:ext>
            </a:extLst>
          </p:cNvPr>
          <p:cNvSpPr txBox="1"/>
          <p:nvPr/>
        </p:nvSpPr>
        <p:spPr>
          <a:xfrm>
            <a:off x="6926928" y="376362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5" name="ZoneTexte 24">
            <a:extLst>
              <a:ext uri="{FF2B5EF4-FFF2-40B4-BE49-F238E27FC236}">
                <a16:creationId xmlns:a16="http://schemas.microsoft.com/office/drawing/2014/main" id="{0A8B3D65-BE42-C17D-E7E3-B7A9F88E6AB1}"/>
              </a:ext>
            </a:extLst>
          </p:cNvPr>
          <p:cNvSpPr txBox="1"/>
          <p:nvPr/>
        </p:nvSpPr>
        <p:spPr>
          <a:xfrm>
            <a:off x="5682776" y="474947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pic>
        <p:nvPicPr>
          <p:cNvPr id="14" name="Picture 113">
            <a:extLst>
              <a:ext uri="{FF2B5EF4-FFF2-40B4-BE49-F238E27FC236}">
                <a16:creationId xmlns:a16="http://schemas.microsoft.com/office/drawing/2014/main" id="{E651824E-2C9D-9AB5-2438-4884EEF163E7}"/>
              </a:ext>
            </a:extLst>
          </p:cNvPr>
          <p:cNvPicPr>
            <a:picLocks noChangeAspect="1" noChangeArrowheads="1"/>
          </p:cNvPicPr>
          <p:nvPr/>
        </p:nvPicPr>
        <p:blipFill>
          <a:blip r:embed="rId12" cstate="email">
            <a:biLevel thresh="75000"/>
            <a:extLst>
              <a:ext uri="{28A0092B-C50C-407E-A947-70E740481C1C}">
                <a14:useLocalDpi xmlns:a14="http://schemas.microsoft.com/office/drawing/2010/main"/>
              </a:ext>
            </a:extLst>
          </a:blip>
          <a:srcRect l="31908" t="36606" r="36186" b="36995"/>
          <a:stretch>
            <a:fillRect/>
          </a:stretch>
        </p:blipFill>
        <p:spPr bwMode="auto">
          <a:xfrm rot="5798375">
            <a:off x="5275151" y="5818217"/>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13">
            <a:extLst>
              <a:ext uri="{FF2B5EF4-FFF2-40B4-BE49-F238E27FC236}">
                <a16:creationId xmlns:a16="http://schemas.microsoft.com/office/drawing/2014/main" id="{31338615-2B7E-D4F6-F7A0-E3A27FCF39A5}"/>
              </a:ext>
            </a:extLst>
          </p:cNvPr>
          <p:cNvPicPr>
            <a:picLocks noChangeAspect="1" noChangeArrowheads="1"/>
          </p:cNvPicPr>
          <p:nvPr/>
        </p:nvPicPr>
        <p:blipFill>
          <a:blip r:embed="rId12"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6768440" y="2217984"/>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13">
            <a:extLst>
              <a:ext uri="{FF2B5EF4-FFF2-40B4-BE49-F238E27FC236}">
                <a16:creationId xmlns:a16="http://schemas.microsoft.com/office/drawing/2014/main" id="{228314C8-7CCC-13FA-D1DC-B7571E8A6E36}"/>
              </a:ext>
            </a:extLst>
          </p:cNvPr>
          <p:cNvPicPr>
            <a:picLocks noChangeAspect="1" noChangeArrowheads="1"/>
          </p:cNvPicPr>
          <p:nvPr/>
        </p:nvPicPr>
        <p:blipFill>
          <a:blip r:embed="rId12"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6089716" y="3764751"/>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e 27">
            <a:extLst>
              <a:ext uri="{FF2B5EF4-FFF2-40B4-BE49-F238E27FC236}">
                <a16:creationId xmlns:a16="http://schemas.microsoft.com/office/drawing/2014/main" id="{30F25370-096D-7757-FCE0-73B09F07EC33}"/>
              </a:ext>
            </a:extLst>
          </p:cNvPr>
          <p:cNvGrpSpPr/>
          <p:nvPr/>
        </p:nvGrpSpPr>
        <p:grpSpPr>
          <a:xfrm>
            <a:off x="5304271" y="1158264"/>
            <a:ext cx="1224450" cy="743634"/>
            <a:chOff x="5502045" y="691168"/>
            <a:chExt cx="1224450" cy="743634"/>
          </a:xfrm>
        </p:grpSpPr>
        <p:sp>
          <p:nvSpPr>
            <p:cNvPr id="29" name="ZoneTexte 28">
              <a:extLst>
                <a:ext uri="{FF2B5EF4-FFF2-40B4-BE49-F238E27FC236}">
                  <a16:creationId xmlns:a16="http://schemas.microsoft.com/office/drawing/2014/main" id="{DEAA7B4D-57D3-78C8-AD5F-689EA949C282}"/>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30" name="Image 29">
              <a:extLst>
                <a:ext uri="{FF2B5EF4-FFF2-40B4-BE49-F238E27FC236}">
                  <a16:creationId xmlns:a16="http://schemas.microsoft.com/office/drawing/2014/main" id="{6649E198-C4CC-E6DC-FC26-D6D0967391E9}"/>
                </a:ext>
              </a:extLst>
            </p:cNvPr>
            <p:cNvPicPr>
              <a:picLocks noChangeAspect="1"/>
            </p:cNvPicPr>
            <p:nvPr/>
          </p:nvPicPr>
          <p:blipFill>
            <a:blip r:embed="rId13">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
        <p:nvSpPr>
          <p:cNvPr id="6" name="ZoneTexte 5">
            <a:extLst>
              <a:ext uri="{FF2B5EF4-FFF2-40B4-BE49-F238E27FC236}">
                <a16:creationId xmlns:a16="http://schemas.microsoft.com/office/drawing/2014/main" id="{F57C71E2-229D-C231-C32B-8AD2455A2633}"/>
              </a:ext>
            </a:extLst>
          </p:cNvPr>
          <p:cNvSpPr txBox="1"/>
          <p:nvPr/>
        </p:nvSpPr>
        <p:spPr>
          <a:xfrm>
            <a:off x="4778062" y="3820047"/>
            <a:ext cx="1372156" cy="230832"/>
          </a:xfrm>
          <a:prstGeom prst="rect">
            <a:avLst/>
          </a:prstGeom>
          <a:noFill/>
        </p:spPr>
        <p:txBody>
          <a:bodyPr wrap="square" rtlCol="0">
            <a:spAutoFit/>
          </a:bodyPr>
          <a:lstStyle/>
          <a:p>
            <a:r>
              <a:rPr lang="fr-FR" sz="900" dirty="0">
                <a:solidFill>
                  <a:schemeClr val="bg1"/>
                </a:solidFill>
                <a:latin typeface="Helvetica Neue UltraLight"/>
              </a:rPr>
              <a:t>42% 2015  ;  53% 2019</a:t>
            </a:r>
          </a:p>
        </p:txBody>
      </p:sp>
      <p:sp>
        <p:nvSpPr>
          <p:cNvPr id="16" name="ZoneTexte 15">
            <a:extLst>
              <a:ext uri="{FF2B5EF4-FFF2-40B4-BE49-F238E27FC236}">
                <a16:creationId xmlns:a16="http://schemas.microsoft.com/office/drawing/2014/main" id="{CF1B8F4A-5E2C-BACD-A94D-DFF9F5383927}"/>
              </a:ext>
            </a:extLst>
          </p:cNvPr>
          <p:cNvSpPr txBox="1"/>
          <p:nvPr/>
        </p:nvSpPr>
        <p:spPr>
          <a:xfrm>
            <a:off x="4778062" y="2261351"/>
            <a:ext cx="1636787" cy="230832"/>
          </a:xfrm>
          <a:prstGeom prst="rect">
            <a:avLst/>
          </a:prstGeom>
          <a:noFill/>
        </p:spPr>
        <p:txBody>
          <a:bodyPr wrap="square" rtlCol="0">
            <a:spAutoFit/>
          </a:bodyPr>
          <a:lstStyle/>
          <a:p>
            <a:r>
              <a:rPr lang="fr-FR" sz="900" dirty="0">
                <a:solidFill>
                  <a:schemeClr val="bg1"/>
                </a:solidFill>
                <a:latin typeface="Helvetica Neue UltraLight"/>
              </a:rPr>
              <a:t>44% 2015  ;  74% 2019</a:t>
            </a:r>
          </a:p>
        </p:txBody>
      </p:sp>
    </p:spTree>
    <p:extLst>
      <p:ext uri="{BB962C8B-B14F-4D97-AF65-F5344CB8AC3E}">
        <p14:creationId xmlns:p14="http://schemas.microsoft.com/office/powerpoint/2010/main" val="1396819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Graphique 29">
            <a:extLst>
              <a:ext uri="{FF2B5EF4-FFF2-40B4-BE49-F238E27FC236}">
                <a16:creationId xmlns:a16="http://schemas.microsoft.com/office/drawing/2014/main" id="{1243A15B-5F29-4F6B-69B7-C68DF20265B3}"/>
              </a:ext>
            </a:extLst>
          </p:cNvPr>
          <p:cNvGraphicFramePr/>
          <p:nvPr>
            <p:extLst>
              <p:ext uri="{D42A27DB-BD31-4B8C-83A1-F6EECF244321}">
                <p14:modId xmlns:p14="http://schemas.microsoft.com/office/powerpoint/2010/main" val="3119853830"/>
              </p:ext>
            </p:extLst>
          </p:nvPr>
        </p:nvGraphicFramePr>
        <p:xfrm>
          <a:off x="7793058" y="2419103"/>
          <a:ext cx="4951563" cy="4197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aphique 16">
            <a:extLst>
              <a:ext uri="{FF2B5EF4-FFF2-40B4-BE49-F238E27FC236}">
                <a16:creationId xmlns:a16="http://schemas.microsoft.com/office/drawing/2014/main" id="{38C8CCF5-EA65-A409-3654-D89C0EB37D0E}"/>
              </a:ext>
            </a:extLst>
          </p:cNvPr>
          <p:cNvGraphicFramePr/>
          <p:nvPr>
            <p:extLst>
              <p:ext uri="{D42A27DB-BD31-4B8C-83A1-F6EECF244321}">
                <p14:modId xmlns:p14="http://schemas.microsoft.com/office/powerpoint/2010/main" val="3309217008"/>
              </p:ext>
            </p:extLst>
          </p:nvPr>
        </p:nvGraphicFramePr>
        <p:xfrm>
          <a:off x="6155396" y="2440029"/>
          <a:ext cx="4951563" cy="4197324"/>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84818" y="53847"/>
            <a:ext cx="9203385" cy="646331"/>
          </a:xfrm>
        </p:spPr>
        <p:txBody>
          <a:bodyPr/>
          <a:lstStyle/>
          <a:p>
            <a:r>
              <a:rPr lang="fr-FR" i="1" dirty="0"/>
              <a:t>La démarche RSE structurée est plus souvent conduite par les annonceurs, avec 3 engagements principaux.</a:t>
            </a:r>
            <a:endParaRPr lang="fr-FR" sz="2800" i="1" dirty="0"/>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4"/>
          <a:stretch>
            <a:fillRect/>
          </a:stretch>
        </p:blipFill>
        <p:spPr>
          <a:xfrm>
            <a:off x="11553309" y="1059917"/>
            <a:ext cx="516200" cy="488668"/>
          </a:xfrm>
          <a:prstGeom prst="rect">
            <a:avLst/>
          </a:prstGeom>
        </p:spPr>
      </p:pic>
      <p:sp>
        <p:nvSpPr>
          <p:cNvPr id="22" name="Rectangle 21">
            <a:extLst>
              <a:ext uri="{FF2B5EF4-FFF2-40B4-BE49-F238E27FC236}">
                <a16:creationId xmlns:a16="http://schemas.microsoft.com/office/drawing/2014/main" id="{186A5DE6-09E6-0B4F-D38E-1ECFB55D2A3A}"/>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3" name="ZoneTexte 2">
            <a:extLst>
              <a:ext uri="{FF2B5EF4-FFF2-40B4-BE49-F238E27FC236}">
                <a16:creationId xmlns:a16="http://schemas.microsoft.com/office/drawing/2014/main" id="{EED4D86D-C7BF-CDE8-92B8-6A610C3A7F22}"/>
              </a:ext>
            </a:extLst>
          </p:cNvPr>
          <p:cNvSpPr txBox="1"/>
          <p:nvPr/>
        </p:nvSpPr>
        <p:spPr>
          <a:xfrm>
            <a:off x="-4799" y="900415"/>
            <a:ext cx="4208309" cy="369332"/>
          </a:xfrm>
          <a:prstGeom prst="rect">
            <a:avLst/>
          </a:prstGeom>
          <a:solidFill>
            <a:srgbClr val="948B86"/>
          </a:solidFill>
        </p:spPr>
        <p:txBody>
          <a:bodyPr wrap="square" rtlCol="0">
            <a:spAutoFit/>
          </a:bodyPr>
          <a:lstStyle/>
          <a:p>
            <a:pPr algn="ctr"/>
            <a:r>
              <a:rPr lang="fr-FR" i="1" cap="small" dirty="0">
                <a:solidFill>
                  <a:schemeClr val="bg1"/>
                </a:solidFill>
              </a:rPr>
              <a:t>Démarche RSE structurée </a:t>
            </a:r>
          </a:p>
        </p:txBody>
      </p:sp>
      <p:graphicFrame>
        <p:nvGraphicFramePr>
          <p:cNvPr id="5" name="Graphique 4">
            <a:extLst>
              <a:ext uri="{FF2B5EF4-FFF2-40B4-BE49-F238E27FC236}">
                <a16:creationId xmlns:a16="http://schemas.microsoft.com/office/drawing/2014/main" id="{37C4CE24-9BFB-4A3A-7D40-AC4B62FEC407}"/>
              </a:ext>
            </a:extLst>
          </p:cNvPr>
          <p:cNvGraphicFramePr/>
          <p:nvPr>
            <p:extLst>
              <p:ext uri="{D42A27DB-BD31-4B8C-83A1-F6EECF244321}">
                <p14:modId xmlns:p14="http://schemas.microsoft.com/office/powerpoint/2010/main" val="4258362997"/>
              </p:ext>
            </p:extLst>
          </p:nvPr>
        </p:nvGraphicFramePr>
        <p:xfrm>
          <a:off x="1065431" y="1889952"/>
          <a:ext cx="3138080" cy="3786046"/>
        </p:xfrm>
        <a:graphic>
          <a:graphicData uri="http://schemas.openxmlformats.org/drawingml/2006/chart">
            <c:chart xmlns:c="http://schemas.openxmlformats.org/drawingml/2006/chart" xmlns:r="http://schemas.openxmlformats.org/officeDocument/2006/relationships" r:id="rId5"/>
          </a:graphicData>
        </a:graphic>
      </p:graphicFrame>
      <p:sp>
        <p:nvSpPr>
          <p:cNvPr id="13" name="ZoneTexte 12">
            <a:extLst>
              <a:ext uri="{FF2B5EF4-FFF2-40B4-BE49-F238E27FC236}">
                <a16:creationId xmlns:a16="http://schemas.microsoft.com/office/drawing/2014/main" id="{430C4575-A1E7-E32E-072C-C07E44D1F2CA}"/>
              </a:ext>
            </a:extLst>
          </p:cNvPr>
          <p:cNvSpPr txBox="1"/>
          <p:nvPr/>
        </p:nvSpPr>
        <p:spPr>
          <a:xfrm>
            <a:off x="5280296" y="886506"/>
            <a:ext cx="3597215" cy="369332"/>
          </a:xfrm>
          <a:prstGeom prst="rect">
            <a:avLst/>
          </a:prstGeom>
          <a:solidFill>
            <a:srgbClr val="948B86"/>
          </a:solidFill>
        </p:spPr>
        <p:txBody>
          <a:bodyPr wrap="square" rtlCol="0">
            <a:spAutoFit/>
          </a:bodyPr>
          <a:lstStyle/>
          <a:p>
            <a:r>
              <a:rPr lang="fr-FR" i="1" cap="small" dirty="0">
                <a:solidFill>
                  <a:schemeClr val="bg1"/>
                </a:solidFill>
              </a:rPr>
              <a:t>Engagement dans les démarches RSE</a:t>
            </a:r>
          </a:p>
        </p:txBody>
      </p:sp>
      <p:sp>
        <p:nvSpPr>
          <p:cNvPr id="4" name="ZoneTexte 3">
            <a:extLst>
              <a:ext uri="{FF2B5EF4-FFF2-40B4-BE49-F238E27FC236}">
                <a16:creationId xmlns:a16="http://schemas.microsoft.com/office/drawing/2014/main" id="{BB54C91F-93EB-5EAA-C7D9-D2F81ADF51C7}"/>
              </a:ext>
            </a:extLst>
          </p:cNvPr>
          <p:cNvSpPr txBox="1"/>
          <p:nvPr/>
        </p:nvSpPr>
        <p:spPr>
          <a:xfrm>
            <a:off x="-104821" y="2819511"/>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graphicFrame>
        <p:nvGraphicFramePr>
          <p:cNvPr id="14" name="Graphique 13">
            <a:extLst>
              <a:ext uri="{FF2B5EF4-FFF2-40B4-BE49-F238E27FC236}">
                <a16:creationId xmlns:a16="http://schemas.microsoft.com/office/drawing/2014/main" id="{DD7CF4F6-977F-2C55-845F-DF1F2607A07C}"/>
              </a:ext>
            </a:extLst>
          </p:cNvPr>
          <p:cNvGraphicFramePr/>
          <p:nvPr>
            <p:extLst>
              <p:ext uri="{D42A27DB-BD31-4B8C-83A1-F6EECF244321}">
                <p14:modId xmlns:p14="http://schemas.microsoft.com/office/powerpoint/2010/main" val="377471175"/>
              </p:ext>
            </p:extLst>
          </p:nvPr>
        </p:nvGraphicFramePr>
        <p:xfrm>
          <a:off x="4436355" y="2440029"/>
          <a:ext cx="4951563" cy="4197324"/>
        </p:xfrm>
        <a:graphic>
          <a:graphicData uri="http://schemas.openxmlformats.org/drawingml/2006/chart">
            <c:chart xmlns:c="http://schemas.openxmlformats.org/drawingml/2006/chart" xmlns:r="http://schemas.openxmlformats.org/officeDocument/2006/relationships" r:id="rId6"/>
          </a:graphicData>
        </a:graphic>
      </p:graphicFrame>
      <p:sp>
        <p:nvSpPr>
          <p:cNvPr id="2" name="ZoneTexte 1">
            <a:extLst>
              <a:ext uri="{FF2B5EF4-FFF2-40B4-BE49-F238E27FC236}">
                <a16:creationId xmlns:a16="http://schemas.microsoft.com/office/drawing/2014/main" id="{8D31C2A5-1A6F-76FD-2C2D-BFA2FBC40834}"/>
              </a:ext>
            </a:extLst>
          </p:cNvPr>
          <p:cNvSpPr txBox="1"/>
          <p:nvPr/>
        </p:nvSpPr>
        <p:spPr>
          <a:xfrm>
            <a:off x="-4799" y="6468076"/>
            <a:ext cx="3888533" cy="338554"/>
          </a:xfrm>
          <a:prstGeom prst="rect">
            <a:avLst/>
          </a:prstGeom>
          <a:noFill/>
        </p:spPr>
        <p:txBody>
          <a:bodyPr wrap="square">
            <a:spAutoFit/>
          </a:bodyPr>
          <a:lstStyle/>
          <a:p>
            <a:r>
              <a:rPr lang="fr-FR" sz="800" i="1" dirty="0">
                <a:solidFill>
                  <a:srgbClr val="948B86"/>
                </a:solidFill>
                <a:latin typeface="Helvetica Neue UltraLight"/>
              </a:rPr>
              <a:t>Q9.1 Votre organisation mène-t-elle une démarche RSE structurée ? </a:t>
            </a:r>
          </a:p>
          <a:p>
            <a:r>
              <a:rPr lang="fr-FR" sz="800" i="1" dirty="0">
                <a:solidFill>
                  <a:srgbClr val="948B86"/>
                </a:solidFill>
                <a:latin typeface="Helvetica Neue UltraLight"/>
              </a:rPr>
              <a:t>Base = ensemble – hors 9% NSP : 337 total, 195 Annonceurs, 142 Prestataires</a:t>
            </a:r>
          </a:p>
        </p:txBody>
      </p:sp>
      <p:sp>
        <p:nvSpPr>
          <p:cNvPr id="23" name="ZoneTexte 22">
            <a:extLst>
              <a:ext uri="{FF2B5EF4-FFF2-40B4-BE49-F238E27FC236}">
                <a16:creationId xmlns:a16="http://schemas.microsoft.com/office/drawing/2014/main" id="{D22F7378-4E5E-3633-51BB-5AD974950C90}"/>
              </a:ext>
            </a:extLst>
          </p:cNvPr>
          <p:cNvSpPr txBox="1"/>
          <p:nvPr/>
        </p:nvSpPr>
        <p:spPr>
          <a:xfrm>
            <a:off x="6468647" y="2007124"/>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15" name="ZoneTexte 14">
            <a:extLst>
              <a:ext uri="{FF2B5EF4-FFF2-40B4-BE49-F238E27FC236}">
                <a16:creationId xmlns:a16="http://schemas.microsoft.com/office/drawing/2014/main" id="{839B467C-E8B1-3E56-B8F5-ACA3E1544DF0}"/>
              </a:ext>
            </a:extLst>
          </p:cNvPr>
          <p:cNvSpPr txBox="1"/>
          <p:nvPr/>
        </p:nvSpPr>
        <p:spPr>
          <a:xfrm>
            <a:off x="6103086" y="6511773"/>
            <a:ext cx="3284832" cy="338554"/>
          </a:xfrm>
          <a:prstGeom prst="rect">
            <a:avLst/>
          </a:prstGeom>
          <a:noFill/>
        </p:spPr>
        <p:txBody>
          <a:bodyPr wrap="square">
            <a:spAutoFit/>
          </a:bodyPr>
          <a:lstStyle/>
          <a:p>
            <a:r>
              <a:rPr kumimoji="0" lang="fr-FR" sz="800" i="1" u="none" strike="noStrike" kern="1200" cap="none" spc="0" normalizeH="0" baseline="0" noProof="0" dirty="0">
                <a:ln>
                  <a:noFill/>
                </a:ln>
                <a:solidFill>
                  <a:srgbClr val="948B86"/>
                </a:solidFill>
                <a:effectLst/>
                <a:uLnTx/>
                <a:uFillTx/>
                <a:latin typeface="Helvetica Neue UltraLight"/>
              </a:rPr>
              <a:t>Q9.2 Etes-vous engagé dans l’une des démarches suivantes ? </a:t>
            </a:r>
          </a:p>
          <a:p>
            <a:r>
              <a:rPr lang="fr-FR" sz="800" i="1" dirty="0">
                <a:solidFill>
                  <a:srgbClr val="948B86"/>
                </a:solidFill>
                <a:latin typeface="Helvetica Neue UltraLight"/>
              </a:rPr>
              <a:t>Base = ensemble : 371 total, 214 Annonceurs, 157 Prestataires</a:t>
            </a:r>
            <a:endParaRPr kumimoji="0" lang="fr-FR" sz="800" i="1" u="none" strike="noStrike" kern="1200" cap="none" spc="0" normalizeH="0" baseline="0" noProof="0" dirty="0">
              <a:ln>
                <a:noFill/>
              </a:ln>
              <a:solidFill>
                <a:srgbClr val="948B86"/>
              </a:solidFill>
              <a:effectLst/>
              <a:uLnTx/>
              <a:uFillTx/>
              <a:latin typeface="Helvetica Neue UltraLight"/>
            </a:endParaRPr>
          </a:p>
        </p:txBody>
      </p:sp>
      <p:sp>
        <p:nvSpPr>
          <p:cNvPr id="16" name="ZoneTexte 15">
            <a:extLst>
              <a:ext uri="{FF2B5EF4-FFF2-40B4-BE49-F238E27FC236}">
                <a16:creationId xmlns:a16="http://schemas.microsoft.com/office/drawing/2014/main" id="{A5C20395-F016-A4D0-EF69-DFBCA92A3BF8}"/>
              </a:ext>
            </a:extLst>
          </p:cNvPr>
          <p:cNvSpPr txBox="1"/>
          <p:nvPr/>
        </p:nvSpPr>
        <p:spPr>
          <a:xfrm>
            <a:off x="3154832" y="430967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9" name="ZoneTexte 18">
            <a:extLst>
              <a:ext uri="{FF2B5EF4-FFF2-40B4-BE49-F238E27FC236}">
                <a16:creationId xmlns:a16="http://schemas.microsoft.com/office/drawing/2014/main" id="{8C588E61-0091-7E7E-FFC7-397EBCD56E4E}"/>
              </a:ext>
            </a:extLst>
          </p:cNvPr>
          <p:cNvSpPr txBox="1"/>
          <p:nvPr/>
        </p:nvSpPr>
        <p:spPr>
          <a:xfrm>
            <a:off x="1987289" y="5249103"/>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1" name="ZoneTexte 20">
            <a:extLst>
              <a:ext uri="{FF2B5EF4-FFF2-40B4-BE49-F238E27FC236}">
                <a16:creationId xmlns:a16="http://schemas.microsoft.com/office/drawing/2014/main" id="{F288C764-3D4A-8B61-BB37-CA4F4AD190E9}"/>
              </a:ext>
            </a:extLst>
          </p:cNvPr>
          <p:cNvSpPr txBox="1"/>
          <p:nvPr/>
        </p:nvSpPr>
        <p:spPr>
          <a:xfrm>
            <a:off x="1939278" y="4288112"/>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2" name="ZoneTexte 31">
            <a:extLst>
              <a:ext uri="{FF2B5EF4-FFF2-40B4-BE49-F238E27FC236}">
                <a16:creationId xmlns:a16="http://schemas.microsoft.com/office/drawing/2014/main" id="{EF007C1C-EFBB-EEE1-EB98-DC0A4885FD57}"/>
              </a:ext>
            </a:extLst>
          </p:cNvPr>
          <p:cNvSpPr txBox="1"/>
          <p:nvPr/>
        </p:nvSpPr>
        <p:spPr>
          <a:xfrm>
            <a:off x="3306728" y="5249103"/>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3" name="ZoneTexte 32">
            <a:extLst>
              <a:ext uri="{FF2B5EF4-FFF2-40B4-BE49-F238E27FC236}">
                <a16:creationId xmlns:a16="http://schemas.microsoft.com/office/drawing/2014/main" id="{22C9CDF1-1D49-9B5B-5254-F5996D5442E9}"/>
              </a:ext>
            </a:extLst>
          </p:cNvPr>
          <p:cNvSpPr txBox="1"/>
          <p:nvPr/>
        </p:nvSpPr>
        <p:spPr>
          <a:xfrm>
            <a:off x="9620762" y="365315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4" name="ZoneTexte 33">
            <a:extLst>
              <a:ext uri="{FF2B5EF4-FFF2-40B4-BE49-F238E27FC236}">
                <a16:creationId xmlns:a16="http://schemas.microsoft.com/office/drawing/2014/main" id="{E324997F-E467-174D-75A7-804A3433ABD0}"/>
              </a:ext>
            </a:extLst>
          </p:cNvPr>
          <p:cNvSpPr txBox="1"/>
          <p:nvPr/>
        </p:nvSpPr>
        <p:spPr>
          <a:xfrm>
            <a:off x="11811409" y="596031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5" name="ZoneTexte 34">
            <a:extLst>
              <a:ext uri="{FF2B5EF4-FFF2-40B4-BE49-F238E27FC236}">
                <a16:creationId xmlns:a16="http://schemas.microsoft.com/office/drawing/2014/main" id="{34AE0AF4-314B-DA8B-1AA1-5A1B5CF2B4E5}"/>
              </a:ext>
            </a:extLst>
          </p:cNvPr>
          <p:cNvSpPr txBox="1"/>
          <p:nvPr/>
        </p:nvSpPr>
        <p:spPr>
          <a:xfrm>
            <a:off x="10996891" y="3641306"/>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6" name="ZoneTexte 35">
            <a:extLst>
              <a:ext uri="{FF2B5EF4-FFF2-40B4-BE49-F238E27FC236}">
                <a16:creationId xmlns:a16="http://schemas.microsoft.com/office/drawing/2014/main" id="{4B35235F-80DB-B497-94CB-35C88056A227}"/>
              </a:ext>
            </a:extLst>
          </p:cNvPr>
          <p:cNvSpPr txBox="1"/>
          <p:nvPr/>
        </p:nvSpPr>
        <p:spPr>
          <a:xfrm>
            <a:off x="9967252" y="5960312"/>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pic>
        <p:nvPicPr>
          <p:cNvPr id="12" name="Image 11">
            <a:extLst>
              <a:ext uri="{FF2B5EF4-FFF2-40B4-BE49-F238E27FC236}">
                <a16:creationId xmlns:a16="http://schemas.microsoft.com/office/drawing/2014/main" id="{BD261D5F-5DF5-C0E6-F1EA-29E89B6585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60816" y="1039373"/>
            <a:ext cx="655610" cy="655610"/>
          </a:xfrm>
          <a:prstGeom prst="rect">
            <a:avLst/>
          </a:prstGeom>
        </p:spPr>
      </p:pic>
      <p:grpSp>
        <p:nvGrpSpPr>
          <p:cNvPr id="31" name="Groupe 30">
            <a:extLst>
              <a:ext uri="{FF2B5EF4-FFF2-40B4-BE49-F238E27FC236}">
                <a16:creationId xmlns:a16="http://schemas.microsoft.com/office/drawing/2014/main" id="{0886BBD5-36A2-EC02-65B4-39771F89F993}"/>
              </a:ext>
            </a:extLst>
          </p:cNvPr>
          <p:cNvGrpSpPr/>
          <p:nvPr/>
        </p:nvGrpSpPr>
        <p:grpSpPr>
          <a:xfrm>
            <a:off x="227094" y="3681334"/>
            <a:ext cx="1224450" cy="743634"/>
            <a:chOff x="5502045" y="691168"/>
            <a:chExt cx="1224450" cy="743634"/>
          </a:xfrm>
        </p:grpSpPr>
        <p:sp>
          <p:nvSpPr>
            <p:cNvPr id="37" name="ZoneTexte 36">
              <a:extLst>
                <a:ext uri="{FF2B5EF4-FFF2-40B4-BE49-F238E27FC236}">
                  <a16:creationId xmlns:a16="http://schemas.microsoft.com/office/drawing/2014/main" id="{BB9D1BCE-7D9A-2372-6908-4A64AEA78299}"/>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38" name="Image 37">
              <a:extLst>
                <a:ext uri="{FF2B5EF4-FFF2-40B4-BE49-F238E27FC236}">
                  <a16:creationId xmlns:a16="http://schemas.microsoft.com/office/drawing/2014/main" id="{F53B91CC-F0C8-14C5-E6E4-D6C105B4E5B7}"/>
                </a:ext>
              </a:extLst>
            </p:cNvPr>
            <p:cNvPicPr>
              <a:picLocks noChangeAspect="1"/>
            </p:cNvPicPr>
            <p:nvPr/>
          </p:nvPicPr>
          <p:blipFill>
            <a:blip r:embed="rId8">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39" name="Groupe 38">
            <a:extLst>
              <a:ext uri="{FF2B5EF4-FFF2-40B4-BE49-F238E27FC236}">
                <a16:creationId xmlns:a16="http://schemas.microsoft.com/office/drawing/2014/main" id="{781E44E5-5EAB-F4B4-B3F0-019A8DD792C0}"/>
              </a:ext>
            </a:extLst>
          </p:cNvPr>
          <p:cNvGrpSpPr/>
          <p:nvPr/>
        </p:nvGrpSpPr>
        <p:grpSpPr>
          <a:xfrm>
            <a:off x="8686463" y="1804581"/>
            <a:ext cx="1224450" cy="743634"/>
            <a:chOff x="5502045" y="691168"/>
            <a:chExt cx="1224450" cy="743634"/>
          </a:xfrm>
        </p:grpSpPr>
        <p:sp>
          <p:nvSpPr>
            <p:cNvPr id="40" name="ZoneTexte 39">
              <a:extLst>
                <a:ext uri="{FF2B5EF4-FFF2-40B4-BE49-F238E27FC236}">
                  <a16:creationId xmlns:a16="http://schemas.microsoft.com/office/drawing/2014/main" id="{FB1F66F4-D3DC-0824-BE6D-47AE51AC1C8D}"/>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41" name="Image 40">
              <a:extLst>
                <a:ext uri="{FF2B5EF4-FFF2-40B4-BE49-F238E27FC236}">
                  <a16:creationId xmlns:a16="http://schemas.microsoft.com/office/drawing/2014/main" id="{D455C70E-80EF-DE3D-F297-8C50EDA71A3F}"/>
                </a:ext>
              </a:extLst>
            </p:cNvPr>
            <p:cNvPicPr>
              <a:picLocks noChangeAspect="1"/>
            </p:cNvPicPr>
            <p:nvPr/>
          </p:nvPicPr>
          <p:blipFill>
            <a:blip r:embed="rId8">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42" name="Groupe 41">
            <a:extLst>
              <a:ext uri="{FF2B5EF4-FFF2-40B4-BE49-F238E27FC236}">
                <a16:creationId xmlns:a16="http://schemas.microsoft.com/office/drawing/2014/main" id="{44689E98-0853-FB8C-3CDD-0BDD7DA13FBB}"/>
              </a:ext>
            </a:extLst>
          </p:cNvPr>
          <p:cNvGrpSpPr/>
          <p:nvPr/>
        </p:nvGrpSpPr>
        <p:grpSpPr>
          <a:xfrm>
            <a:off x="248447" y="4623160"/>
            <a:ext cx="1224450" cy="854645"/>
            <a:chOff x="4871550" y="1059917"/>
            <a:chExt cx="1224450" cy="854645"/>
          </a:xfrm>
        </p:grpSpPr>
        <p:sp>
          <p:nvSpPr>
            <p:cNvPr id="43" name="ZoneTexte 42">
              <a:extLst>
                <a:ext uri="{FF2B5EF4-FFF2-40B4-BE49-F238E27FC236}">
                  <a16:creationId xmlns:a16="http://schemas.microsoft.com/office/drawing/2014/main" id="{5E6F306F-F54B-CC73-3BC2-0B30DA8EE73B}"/>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44" name="Image 43">
              <a:extLst>
                <a:ext uri="{FF2B5EF4-FFF2-40B4-BE49-F238E27FC236}">
                  <a16:creationId xmlns:a16="http://schemas.microsoft.com/office/drawing/2014/main" id="{64F3601A-4F88-7A56-A280-0454F930869A}"/>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grpSp>
        <p:nvGrpSpPr>
          <p:cNvPr id="45" name="Groupe 44">
            <a:extLst>
              <a:ext uri="{FF2B5EF4-FFF2-40B4-BE49-F238E27FC236}">
                <a16:creationId xmlns:a16="http://schemas.microsoft.com/office/drawing/2014/main" id="{7C87F23C-676E-044A-F81E-AE5A7E368C2B}"/>
              </a:ext>
            </a:extLst>
          </p:cNvPr>
          <p:cNvGrpSpPr/>
          <p:nvPr/>
        </p:nvGrpSpPr>
        <p:grpSpPr>
          <a:xfrm>
            <a:off x="10285542" y="1694983"/>
            <a:ext cx="1224450" cy="854645"/>
            <a:chOff x="4871550" y="1059917"/>
            <a:chExt cx="1224450" cy="854645"/>
          </a:xfrm>
        </p:grpSpPr>
        <p:sp>
          <p:nvSpPr>
            <p:cNvPr id="46" name="ZoneTexte 45">
              <a:extLst>
                <a:ext uri="{FF2B5EF4-FFF2-40B4-BE49-F238E27FC236}">
                  <a16:creationId xmlns:a16="http://schemas.microsoft.com/office/drawing/2014/main" id="{C47D1E13-E948-2059-4612-726AFCC3CA01}"/>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47" name="Image 46">
              <a:extLst>
                <a:ext uri="{FF2B5EF4-FFF2-40B4-BE49-F238E27FC236}">
                  <a16:creationId xmlns:a16="http://schemas.microsoft.com/office/drawing/2014/main" id="{F6F5B977-8734-3647-C74C-AA33B53B35CE}"/>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
        <p:nvSpPr>
          <p:cNvPr id="6" name="Rectangle : coins arrondis 5">
            <a:extLst>
              <a:ext uri="{FF2B5EF4-FFF2-40B4-BE49-F238E27FC236}">
                <a16:creationId xmlns:a16="http://schemas.microsoft.com/office/drawing/2014/main" id="{D0353CB6-D333-5167-4B8A-42CA7D158014}"/>
              </a:ext>
            </a:extLst>
          </p:cNvPr>
          <p:cNvSpPr/>
          <p:nvPr/>
        </p:nvSpPr>
        <p:spPr>
          <a:xfrm>
            <a:off x="4691246" y="2548214"/>
            <a:ext cx="7120164" cy="1930519"/>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216D842-5387-345F-F1C8-64967B42D68B}"/>
              </a:ext>
            </a:extLst>
          </p:cNvPr>
          <p:cNvSpPr/>
          <p:nvPr/>
        </p:nvSpPr>
        <p:spPr>
          <a:xfrm>
            <a:off x="5280296" y="1260406"/>
            <a:ext cx="3597214" cy="707886"/>
          </a:xfrm>
          <a:prstGeom prst="rect">
            <a:avLst/>
          </a:prstGeom>
          <a:solidFill>
            <a:srgbClr val="00B0F0"/>
          </a:solidFill>
        </p:spPr>
        <p:txBody>
          <a:bodyPr wrap="square">
            <a:spAutoFit/>
          </a:bodyPr>
          <a:lstStyle/>
          <a:p>
            <a:pPr algn="ctr"/>
            <a:r>
              <a:rPr lang="fr-FR" sz="2400" b="1" i="1" dirty="0">
                <a:solidFill>
                  <a:schemeClr val="bg1"/>
                </a:solidFill>
                <a:latin typeface="Helvetica Neue UltraLight"/>
              </a:rPr>
              <a:t>60% </a:t>
            </a:r>
            <a:r>
              <a:rPr lang="fr-FR" sz="1600" b="1" i="1" dirty="0">
                <a:solidFill>
                  <a:schemeClr val="bg1"/>
                </a:solidFill>
                <a:latin typeface="Helvetica Neue UltraLight"/>
              </a:rPr>
              <a:t>sont engagés dans une démarche RSE</a:t>
            </a:r>
          </a:p>
        </p:txBody>
      </p:sp>
    </p:spTree>
    <p:extLst>
      <p:ext uri="{BB962C8B-B14F-4D97-AF65-F5344CB8AC3E}">
        <p14:creationId xmlns:p14="http://schemas.microsoft.com/office/powerpoint/2010/main" val="3045522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777922" y="137547"/>
            <a:ext cx="9597949" cy="646331"/>
          </a:xfrm>
        </p:spPr>
        <p:txBody>
          <a:bodyPr/>
          <a:lstStyle/>
          <a:p>
            <a:r>
              <a:rPr lang="fr-FR" i="1" dirty="0"/>
              <a:t>L’authenticité et la véracité des messages est le critère principal considéré pour les actions de communication des annonceurs.</a:t>
            </a:r>
            <a:endParaRPr lang="fr-FR" sz="2800" i="1" dirty="0"/>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22" name="Rectangle 21">
            <a:extLst>
              <a:ext uri="{FF2B5EF4-FFF2-40B4-BE49-F238E27FC236}">
                <a16:creationId xmlns:a16="http://schemas.microsoft.com/office/drawing/2014/main" id="{186A5DE6-09E6-0B4F-D38E-1ECFB55D2A3A}"/>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8D31C2A5-1A6F-76FD-2C2D-BFA2FBC40834}"/>
              </a:ext>
            </a:extLst>
          </p:cNvPr>
          <p:cNvSpPr txBox="1"/>
          <p:nvPr/>
        </p:nvSpPr>
        <p:spPr>
          <a:xfrm>
            <a:off x="0" y="6509059"/>
            <a:ext cx="686574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Q11B Quels sont les 3 critères prioritaires que vous considérez dans le brief, la conception et la réalisation de vos actions de 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Base = Annonceurs </a:t>
            </a:r>
            <a:r>
              <a:rPr lang="fr-FR" sz="800" i="1" dirty="0">
                <a:solidFill>
                  <a:srgbClr val="948B86"/>
                </a:solidFill>
                <a:latin typeface="Helvetica Neue UltraLight"/>
              </a:rPr>
              <a:t>– hors 7% NSP - Plusieurs réponses possibles </a:t>
            </a:r>
            <a:r>
              <a:rPr kumimoji="0" lang="fr-FR" sz="800" i="1" u="none" strike="noStrike" kern="1200" cap="none" spc="0" normalizeH="0" baseline="0" noProof="0" dirty="0">
                <a:ln>
                  <a:noFill/>
                </a:ln>
                <a:solidFill>
                  <a:srgbClr val="948B86"/>
                </a:solidFill>
                <a:effectLst/>
                <a:uLnTx/>
                <a:uFillTx/>
                <a:latin typeface="Helvetica Neue UltraLight"/>
              </a:rPr>
              <a:t>– 199 répondants</a:t>
            </a:r>
          </a:p>
        </p:txBody>
      </p:sp>
      <p:sp>
        <p:nvSpPr>
          <p:cNvPr id="3" name="ZoneTexte 2">
            <a:extLst>
              <a:ext uri="{FF2B5EF4-FFF2-40B4-BE49-F238E27FC236}">
                <a16:creationId xmlns:a16="http://schemas.microsoft.com/office/drawing/2014/main" id="{EED4D86D-C7BF-CDE8-92B8-6A610C3A7F22}"/>
              </a:ext>
            </a:extLst>
          </p:cNvPr>
          <p:cNvSpPr txBox="1"/>
          <p:nvPr/>
        </p:nvSpPr>
        <p:spPr>
          <a:xfrm>
            <a:off x="1" y="1063476"/>
            <a:ext cx="6303200" cy="646331"/>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Critères prioritaires pour les actions de communication </a:t>
            </a:r>
            <a:r>
              <a:rPr lang="fr-FR" i="1" dirty="0">
                <a:solidFill>
                  <a:schemeClr val="bg1"/>
                </a:solidFill>
                <a:latin typeface="Helvetica Neue UltraLight"/>
              </a:rPr>
              <a:t>(brief, conception, réalisation)</a:t>
            </a:r>
          </a:p>
        </p:txBody>
      </p:sp>
      <p:graphicFrame>
        <p:nvGraphicFramePr>
          <p:cNvPr id="5" name="Graphique 4">
            <a:extLst>
              <a:ext uri="{FF2B5EF4-FFF2-40B4-BE49-F238E27FC236}">
                <a16:creationId xmlns:a16="http://schemas.microsoft.com/office/drawing/2014/main" id="{D6485EAE-43E8-6FF0-A02F-9C86C143CAD5}"/>
              </a:ext>
            </a:extLst>
          </p:cNvPr>
          <p:cNvGraphicFramePr/>
          <p:nvPr/>
        </p:nvGraphicFramePr>
        <p:xfrm>
          <a:off x="1449935" y="1873593"/>
          <a:ext cx="8323794" cy="450632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5">
            <a:extLst>
              <a:ext uri="{FF2B5EF4-FFF2-40B4-BE49-F238E27FC236}">
                <a16:creationId xmlns:a16="http://schemas.microsoft.com/office/drawing/2014/main" id="{7EAD1DAE-98B0-606D-1DBC-2C5E0D574AA1}"/>
              </a:ext>
            </a:extLst>
          </p:cNvPr>
          <p:cNvSpPr txBox="1">
            <a:spLocks/>
          </p:cNvSpPr>
          <p:nvPr/>
        </p:nvSpPr>
        <p:spPr>
          <a:xfrm>
            <a:off x="7529650" y="4399927"/>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250 salariés  (41%)</a:t>
            </a:r>
          </a:p>
        </p:txBody>
      </p:sp>
      <p:sp>
        <p:nvSpPr>
          <p:cNvPr id="6" name="ZoneTexte 5">
            <a:extLst>
              <a:ext uri="{FF2B5EF4-FFF2-40B4-BE49-F238E27FC236}">
                <a16:creationId xmlns:a16="http://schemas.microsoft.com/office/drawing/2014/main" id="{AA4EF395-28AB-D0A2-C9F7-6EC070663B8E}"/>
              </a:ext>
            </a:extLst>
          </p:cNvPr>
          <p:cNvSpPr txBox="1"/>
          <p:nvPr/>
        </p:nvSpPr>
        <p:spPr>
          <a:xfrm>
            <a:off x="7251257" y="4308933"/>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7" name="Titre 5">
            <a:extLst>
              <a:ext uri="{FF2B5EF4-FFF2-40B4-BE49-F238E27FC236}">
                <a16:creationId xmlns:a16="http://schemas.microsoft.com/office/drawing/2014/main" id="{8C00AA44-43A4-1A50-1AED-93F23BC480FB}"/>
              </a:ext>
            </a:extLst>
          </p:cNvPr>
          <p:cNvSpPr txBox="1">
            <a:spLocks/>
          </p:cNvSpPr>
          <p:nvPr/>
        </p:nvSpPr>
        <p:spPr>
          <a:xfrm>
            <a:off x="7335375" y="511885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(40%)</a:t>
            </a:r>
          </a:p>
        </p:txBody>
      </p:sp>
      <p:sp>
        <p:nvSpPr>
          <p:cNvPr id="11" name="ZoneTexte 10">
            <a:extLst>
              <a:ext uri="{FF2B5EF4-FFF2-40B4-BE49-F238E27FC236}">
                <a16:creationId xmlns:a16="http://schemas.microsoft.com/office/drawing/2014/main" id="{E9A71C74-6EEF-0C5A-E9AC-9F1E516E5DC9}"/>
              </a:ext>
            </a:extLst>
          </p:cNvPr>
          <p:cNvSpPr txBox="1"/>
          <p:nvPr/>
        </p:nvSpPr>
        <p:spPr>
          <a:xfrm>
            <a:off x="7017536" y="503210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pic>
        <p:nvPicPr>
          <p:cNvPr id="12" name="Image 11">
            <a:extLst>
              <a:ext uri="{FF2B5EF4-FFF2-40B4-BE49-F238E27FC236}">
                <a16:creationId xmlns:a16="http://schemas.microsoft.com/office/drawing/2014/main" id="{8F07B2CC-26FA-F03B-C807-6B9EDA8CE4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117" y="1774378"/>
            <a:ext cx="655610" cy="655610"/>
          </a:xfrm>
          <a:prstGeom prst="rect">
            <a:avLst/>
          </a:prstGeom>
        </p:spPr>
      </p:pic>
      <p:grpSp>
        <p:nvGrpSpPr>
          <p:cNvPr id="13" name="Groupe 12">
            <a:extLst>
              <a:ext uri="{FF2B5EF4-FFF2-40B4-BE49-F238E27FC236}">
                <a16:creationId xmlns:a16="http://schemas.microsoft.com/office/drawing/2014/main" id="{8DFFBBF3-88F4-27A8-79C2-AD4B5B96CA1E}"/>
              </a:ext>
            </a:extLst>
          </p:cNvPr>
          <p:cNvGrpSpPr/>
          <p:nvPr/>
        </p:nvGrpSpPr>
        <p:grpSpPr>
          <a:xfrm>
            <a:off x="6494248" y="1030744"/>
            <a:ext cx="1224450" cy="743634"/>
            <a:chOff x="5502045" y="691168"/>
            <a:chExt cx="1224450" cy="743634"/>
          </a:xfrm>
        </p:grpSpPr>
        <p:sp>
          <p:nvSpPr>
            <p:cNvPr id="14" name="ZoneTexte 13">
              <a:extLst>
                <a:ext uri="{FF2B5EF4-FFF2-40B4-BE49-F238E27FC236}">
                  <a16:creationId xmlns:a16="http://schemas.microsoft.com/office/drawing/2014/main" id="{7C455DDC-EB3A-01A6-B3C7-D3EE7F8394A7}"/>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5" name="Image 14">
              <a:extLst>
                <a:ext uri="{FF2B5EF4-FFF2-40B4-BE49-F238E27FC236}">
                  <a16:creationId xmlns:a16="http://schemas.microsoft.com/office/drawing/2014/main" id="{323EC584-131C-5002-D313-603EFB9A9D67}"/>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
        <p:nvSpPr>
          <p:cNvPr id="8" name="Rectangle : coins arrondis 7">
            <a:extLst>
              <a:ext uri="{FF2B5EF4-FFF2-40B4-BE49-F238E27FC236}">
                <a16:creationId xmlns:a16="http://schemas.microsoft.com/office/drawing/2014/main" id="{05814DFB-6F78-E8E1-3FBC-7BECCB445925}"/>
              </a:ext>
            </a:extLst>
          </p:cNvPr>
          <p:cNvSpPr/>
          <p:nvPr/>
        </p:nvSpPr>
        <p:spPr>
          <a:xfrm>
            <a:off x="1708030" y="1947480"/>
            <a:ext cx="7599872" cy="720000"/>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6140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texte, stationnaire, crayon, document&#10;&#10;Description générée automatiquement">
            <a:extLst>
              <a:ext uri="{FF2B5EF4-FFF2-40B4-BE49-F238E27FC236}">
                <a16:creationId xmlns:a16="http://schemas.microsoft.com/office/drawing/2014/main" id="{5CDCE741-E423-F4B7-2F17-9E30706C3B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Image 6" descr="Une image contenant texte&#10;&#10;Description générée automatiquement">
            <a:extLst>
              <a:ext uri="{FF2B5EF4-FFF2-40B4-BE49-F238E27FC236}">
                <a16:creationId xmlns:a16="http://schemas.microsoft.com/office/drawing/2014/main" id="{43819152-8D2D-D3B5-A69D-833C4554F0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5" name="Image 5" descr="Une image contenant texte&#10;&#10;Description générée automatiquement">
            <a:extLst>
              <a:ext uri="{FF2B5EF4-FFF2-40B4-BE49-F238E27FC236}">
                <a16:creationId xmlns:a16="http://schemas.microsoft.com/office/drawing/2014/main" id="{4B44F636-6EC4-1BEA-3378-4EC8DFB5CF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8" name="ZoneTexte 7">
            <a:extLst>
              <a:ext uri="{FF2B5EF4-FFF2-40B4-BE49-F238E27FC236}">
                <a16:creationId xmlns:a16="http://schemas.microsoft.com/office/drawing/2014/main" id="{37E38A92-B600-0133-9982-20D8A9442379}"/>
              </a:ext>
            </a:extLst>
          </p:cNvPr>
          <p:cNvSpPr txBox="1"/>
          <p:nvPr/>
        </p:nvSpPr>
        <p:spPr>
          <a:xfrm>
            <a:off x="174217" y="2621922"/>
            <a:ext cx="4346794" cy="155929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a:lnSpc>
                <a:spcPct val="110000"/>
              </a:lnSpc>
              <a:spcBef>
                <a:spcPct val="0"/>
              </a:spcBef>
              <a:spcAft>
                <a:spcPts val="600"/>
              </a:spcAft>
            </a:pPr>
            <a:r>
              <a:rPr lang="fr-FR" sz="4000" dirty="0">
                <a:latin typeface="Helvetica Neue UltraLight"/>
                <a:ea typeface="+mj-ea"/>
                <a:cs typeface="+mj-cs"/>
              </a:rPr>
              <a:t>Investissements </a:t>
            </a:r>
            <a:br>
              <a:rPr lang="fr-FR" sz="4000" dirty="0">
                <a:latin typeface="Helvetica Neue UltraLight"/>
                <a:ea typeface="+mj-ea"/>
                <a:cs typeface="+mj-cs"/>
              </a:rPr>
            </a:br>
            <a:r>
              <a:rPr lang="fr-FR" sz="4000" dirty="0">
                <a:latin typeface="Helvetica Neue UltraLight"/>
                <a:ea typeface="+mj-ea"/>
                <a:cs typeface="+mj-cs"/>
              </a:rPr>
              <a:t>&amp; efficacité de la communication</a:t>
            </a:r>
          </a:p>
        </p:txBody>
      </p:sp>
      <p:pic>
        <p:nvPicPr>
          <p:cNvPr id="7" name="Image 7" descr="Une image contenant texte&#10;&#10;Description générée automatiquement">
            <a:extLst>
              <a:ext uri="{FF2B5EF4-FFF2-40B4-BE49-F238E27FC236}">
                <a16:creationId xmlns:a16="http://schemas.microsoft.com/office/drawing/2014/main" id="{12DAA315-A9EC-A7D1-0BB4-B66D7D6701B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4045481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791569" y="188867"/>
            <a:ext cx="9534249" cy="646331"/>
          </a:xfrm>
        </p:spPr>
        <p:txBody>
          <a:bodyPr/>
          <a:lstStyle/>
          <a:p>
            <a:r>
              <a:rPr lang="fr-FR" dirty="0"/>
              <a:t>En moyenne, le budget 2021 alloué aux actions de communication/marketing </a:t>
            </a:r>
            <a:r>
              <a:rPr lang="fr-FR" i="1" dirty="0"/>
              <a:t>a été &lt; 100 K€ chez plus d’1 annonceur sur 2 …</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220266"/>
            <a:ext cx="3037669"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Budget alloué sur 2021</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36" name="Rectangle 35">
            <a:extLst>
              <a:ext uri="{FF2B5EF4-FFF2-40B4-BE49-F238E27FC236}">
                <a16:creationId xmlns:a16="http://schemas.microsoft.com/office/drawing/2014/main" id="{13F0CBF2-A88A-37D3-D633-F33AA612A747}"/>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C3B5438D-6C72-CBBC-E006-6A844B46371E}"/>
              </a:ext>
            </a:extLst>
          </p:cNvPr>
          <p:cNvSpPr txBox="1"/>
          <p:nvPr/>
        </p:nvSpPr>
        <p:spPr>
          <a:xfrm>
            <a:off x="0" y="6550223"/>
            <a:ext cx="5362414" cy="338554"/>
          </a:xfrm>
          <a:prstGeom prst="rect">
            <a:avLst/>
          </a:prstGeom>
          <a:noFill/>
        </p:spPr>
        <p:txBody>
          <a:bodyPr wrap="square">
            <a:spAutoFit/>
          </a:bodyPr>
          <a:lstStyle/>
          <a:p>
            <a:r>
              <a:rPr lang="fr-FR" sz="800" i="1" dirty="0">
                <a:solidFill>
                  <a:srgbClr val="948B86"/>
                </a:solidFill>
                <a:latin typeface="Helvetica Neue UltraLight"/>
              </a:rPr>
              <a:t>Q5. Quel a été, en 2021, le budget total alloué à vos actions de communication/et de marketing ?</a:t>
            </a:r>
          </a:p>
          <a:p>
            <a:r>
              <a:rPr lang="fr-FR" sz="800" i="1" dirty="0">
                <a:solidFill>
                  <a:srgbClr val="948B86"/>
                </a:solidFill>
                <a:latin typeface="Helvetica Neue UltraLight"/>
              </a:rPr>
              <a:t>Base = Annonceurs hors 15% NSP – 181 répondants</a:t>
            </a:r>
          </a:p>
        </p:txBody>
      </p:sp>
      <p:graphicFrame>
        <p:nvGraphicFramePr>
          <p:cNvPr id="13" name="Graphique 12">
            <a:extLst>
              <a:ext uri="{FF2B5EF4-FFF2-40B4-BE49-F238E27FC236}">
                <a16:creationId xmlns:a16="http://schemas.microsoft.com/office/drawing/2014/main" id="{58B8016D-E9F2-122E-E199-8948F02D5416}"/>
              </a:ext>
            </a:extLst>
          </p:cNvPr>
          <p:cNvGraphicFramePr/>
          <p:nvPr>
            <p:extLst>
              <p:ext uri="{D42A27DB-BD31-4B8C-83A1-F6EECF244321}">
                <p14:modId xmlns:p14="http://schemas.microsoft.com/office/powerpoint/2010/main" val="1984938497"/>
              </p:ext>
            </p:extLst>
          </p:nvPr>
        </p:nvGraphicFramePr>
        <p:xfrm>
          <a:off x="2487835" y="1644215"/>
          <a:ext cx="8128000" cy="327436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à coins arrondis 5">
            <a:extLst>
              <a:ext uri="{FF2B5EF4-FFF2-40B4-BE49-F238E27FC236}">
                <a16:creationId xmlns:a16="http://schemas.microsoft.com/office/drawing/2014/main" id="{F2D0BADA-4DAE-8B9E-C1A3-053A9D4A4518}"/>
              </a:ext>
            </a:extLst>
          </p:cNvPr>
          <p:cNvSpPr/>
          <p:nvPr/>
        </p:nvSpPr>
        <p:spPr>
          <a:xfrm>
            <a:off x="731005" y="2341340"/>
            <a:ext cx="1457385" cy="510778"/>
          </a:xfrm>
          <a:prstGeom prst="roundRect">
            <a:avLst/>
          </a:prstGeom>
          <a:solidFill>
            <a:schemeClr val="bg1">
              <a:lumMod val="65000"/>
            </a:schemeClr>
          </a:solidFill>
          <a:ln>
            <a:noFill/>
          </a:ln>
        </p:spPr>
        <p:txBody>
          <a:bodyPr wrap="square" rtlCol="0" anchor="ctr">
            <a:spAutoFit/>
          </a:bodyPr>
          <a:lstStyle/>
          <a:p>
            <a:pPr algn="ctr"/>
            <a:r>
              <a:rPr lang="fr-FR" sz="1200" dirty="0">
                <a:solidFill>
                  <a:schemeClr val="bg1"/>
                </a:solidFill>
                <a:latin typeface="Helvetica Neue UltraLight"/>
              </a:rPr>
              <a:t>15</a:t>
            </a:r>
            <a:r>
              <a:rPr lang="fr-FR" sz="1200" i="0" dirty="0">
                <a:solidFill>
                  <a:schemeClr val="bg1"/>
                </a:solidFill>
                <a:latin typeface="Helvetica Neue UltraLight"/>
              </a:rPr>
              <a:t>% </a:t>
            </a:r>
          </a:p>
          <a:p>
            <a:pPr algn="ctr"/>
            <a:r>
              <a:rPr lang="fr-FR" sz="1200" i="0" dirty="0">
                <a:solidFill>
                  <a:schemeClr val="bg1"/>
                </a:solidFill>
                <a:latin typeface="Helvetica Neue UltraLight"/>
              </a:rPr>
              <a:t>Ne savent pas</a:t>
            </a:r>
          </a:p>
        </p:txBody>
      </p:sp>
      <p:sp>
        <p:nvSpPr>
          <p:cNvPr id="9" name="Rectangle 8">
            <a:extLst>
              <a:ext uri="{FF2B5EF4-FFF2-40B4-BE49-F238E27FC236}">
                <a16:creationId xmlns:a16="http://schemas.microsoft.com/office/drawing/2014/main" id="{35A3D9B7-5DB6-5031-2F50-C2A2DE22250A}"/>
              </a:ext>
            </a:extLst>
          </p:cNvPr>
          <p:cNvSpPr/>
          <p:nvPr/>
        </p:nvSpPr>
        <p:spPr>
          <a:xfrm>
            <a:off x="4550602" y="4405068"/>
            <a:ext cx="3678998" cy="1200329"/>
          </a:xfrm>
          <a:prstGeom prst="rect">
            <a:avLst/>
          </a:prstGeom>
          <a:solidFill>
            <a:srgbClr val="00B0F0"/>
          </a:solidFill>
        </p:spPr>
        <p:txBody>
          <a:bodyPr wrap="square">
            <a:spAutoFit/>
          </a:bodyPr>
          <a:lstStyle/>
          <a:p>
            <a:r>
              <a:rPr lang="fr-FR" sz="3200" b="1" i="1" dirty="0">
                <a:solidFill>
                  <a:schemeClr val="bg1"/>
                </a:solidFill>
                <a:latin typeface="Helvetica Neue UltraLight"/>
              </a:rPr>
              <a:t>54% </a:t>
            </a:r>
            <a:r>
              <a:rPr lang="fr-FR" sz="2000" b="1" i="1" dirty="0">
                <a:solidFill>
                  <a:schemeClr val="bg1"/>
                </a:solidFill>
                <a:latin typeface="Helvetica Neue UltraLight"/>
              </a:rPr>
              <a:t>déclarent un budget communication – marketing </a:t>
            </a:r>
          </a:p>
          <a:p>
            <a:r>
              <a:rPr lang="fr-FR" sz="2000" b="1" i="1" dirty="0">
                <a:solidFill>
                  <a:schemeClr val="bg1"/>
                </a:solidFill>
                <a:latin typeface="Helvetica Neue UltraLight"/>
              </a:rPr>
              <a:t>&lt; 100 K€ ( -8 pts)</a:t>
            </a:r>
          </a:p>
        </p:txBody>
      </p:sp>
      <p:sp>
        <p:nvSpPr>
          <p:cNvPr id="6" name="Titre 5">
            <a:extLst>
              <a:ext uri="{FF2B5EF4-FFF2-40B4-BE49-F238E27FC236}">
                <a16:creationId xmlns:a16="http://schemas.microsoft.com/office/drawing/2014/main" id="{5CC24907-2639-7BF9-B9FF-2D77C4BEB2D9}"/>
              </a:ext>
            </a:extLst>
          </p:cNvPr>
          <p:cNvSpPr txBox="1">
            <a:spLocks/>
          </p:cNvSpPr>
          <p:nvPr/>
        </p:nvSpPr>
        <p:spPr>
          <a:xfrm>
            <a:off x="4705407" y="5669839"/>
            <a:ext cx="1390593"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00B050"/>
                </a:solidFill>
              </a:rPr>
              <a:t>&lt; 250 salariés (67%)</a:t>
            </a:r>
          </a:p>
        </p:txBody>
      </p:sp>
      <p:sp>
        <p:nvSpPr>
          <p:cNvPr id="10" name="ZoneTexte 9">
            <a:extLst>
              <a:ext uri="{FF2B5EF4-FFF2-40B4-BE49-F238E27FC236}">
                <a16:creationId xmlns:a16="http://schemas.microsoft.com/office/drawing/2014/main" id="{81B61D4A-3CDC-760D-D625-8C3D7D52869F}"/>
              </a:ext>
            </a:extLst>
          </p:cNvPr>
          <p:cNvSpPr txBox="1"/>
          <p:nvPr/>
        </p:nvSpPr>
        <p:spPr>
          <a:xfrm>
            <a:off x="4550602" y="5575013"/>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11" name="Groupe 10">
            <a:extLst>
              <a:ext uri="{FF2B5EF4-FFF2-40B4-BE49-F238E27FC236}">
                <a16:creationId xmlns:a16="http://schemas.microsoft.com/office/drawing/2014/main" id="{16C50A7E-9FE8-294F-2166-182A2C5D26B2}"/>
              </a:ext>
            </a:extLst>
          </p:cNvPr>
          <p:cNvGrpSpPr/>
          <p:nvPr/>
        </p:nvGrpSpPr>
        <p:grpSpPr>
          <a:xfrm>
            <a:off x="768388" y="3232043"/>
            <a:ext cx="1224450" cy="743634"/>
            <a:chOff x="5502045" y="691168"/>
            <a:chExt cx="1224450" cy="743634"/>
          </a:xfrm>
        </p:grpSpPr>
        <p:sp>
          <p:nvSpPr>
            <p:cNvPr id="12" name="ZoneTexte 11">
              <a:extLst>
                <a:ext uri="{FF2B5EF4-FFF2-40B4-BE49-F238E27FC236}">
                  <a16:creationId xmlns:a16="http://schemas.microsoft.com/office/drawing/2014/main" id="{DD04517E-FF1B-5322-FD39-0B9B9A94FE68}"/>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4" name="Image 13">
              <a:extLst>
                <a:ext uri="{FF2B5EF4-FFF2-40B4-BE49-F238E27FC236}">
                  <a16:creationId xmlns:a16="http://schemas.microsoft.com/office/drawing/2014/main" id="{2F6C8954-756F-4D9C-A5FC-7A6353820717}"/>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pic>
        <p:nvPicPr>
          <p:cNvPr id="15" name="Image 14">
            <a:extLst>
              <a:ext uri="{FF2B5EF4-FFF2-40B4-BE49-F238E27FC236}">
                <a16:creationId xmlns:a16="http://schemas.microsoft.com/office/drawing/2014/main" id="{6BE86095-D052-220D-1459-7F9C9910944E}"/>
              </a:ext>
            </a:extLst>
          </p:cNvPr>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2363528" y="4515551"/>
            <a:ext cx="2246380" cy="1181845"/>
          </a:xfrm>
          <a:prstGeom prst="rect">
            <a:avLst/>
          </a:prstGeom>
        </p:spPr>
      </p:pic>
      <p:sp>
        <p:nvSpPr>
          <p:cNvPr id="3" name="Accolade ouvrante 2">
            <a:extLst>
              <a:ext uri="{FF2B5EF4-FFF2-40B4-BE49-F238E27FC236}">
                <a16:creationId xmlns:a16="http://schemas.microsoft.com/office/drawing/2014/main" id="{0AC6394B-2C3B-BFD2-3D25-E1FAC4A3DCB3}"/>
              </a:ext>
            </a:extLst>
          </p:cNvPr>
          <p:cNvSpPr/>
          <p:nvPr/>
        </p:nvSpPr>
        <p:spPr>
          <a:xfrm rot="16200000">
            <a:off x="4839833" y="2773902"/>
            <a:ext cx="273953" cy="29801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a:extLst>
              <a:ext uri="{FF2B5EF4-FFF2-40B4-BE49-F238E27FC236}">
                <a16:creationId xmlns:a16="http://schemas.microsoft.com/office/drawing/2014/main" id="{EA7DBC8F-70B8-17C1-87FB-8417CFBF8A70}"/>
              </a:ext>
            </a:extLst>
          </p:cNvPr>
          <p:cNvSpPr txBox="1"/>
          <p:nvPr/>
        </p:nvSpPr>
        <p:spPr>
          <a:xfrm>
            <a:off x="2973121" y="3727817"/>
            <a:ext cx="1636787" cy="230832"/>
          </a:xfrm>
          <a:prstGeom prst="rect">
            <a:avLst/>
          </a:prstGeom>
          <a:noFill/>
        </p:spPr>
        <p:txBody>
          <a:bodyPr wrap="square" rtlCol="0">
            <a:spAutoFit/>
          </a:bodyPr>
          <a:lstStyle/>
          <a:p>
            <a:r>
              <a:rPr lang="fr-FR" sz="900" dirty="0">
                <a:solidFill>
                  <a:schemeClr val="bg1"/>
                </a:solidFill>
                <a:latin typeface="Helvetica Neue UltraLight"/>
              </a:rPr>
              <a:t>49% 2015  ;  26% 2019</a:t>
            </a:r>
          </a:p>
        </p:txBody>
      </p:sp>
      <p:sp>
        <p:nvSpPr>
          <p:cNvPr id="5" name="ZoneTexte 4">
            <a:extLst>
              <a:ext uri="{FF2B5EF4-FFF2-40B4-BE49-F238E27FC236}">
                <a16:creationId xmlns:a16="http://schemas.microsoft.com/office/drawing/2014/main" id="{E57A174C-0913-F8CC-702F-091230873845}"/>
              </a:ext>
            </a:extLst>
          </p:cNvPr>
          <p:cNvSpPr txBox="1"/>
          <p:nvPr/>
        </p:nvSpPr>
        <p:spPr>
          <a:xfrm>
            <a:off x="4609909" y="3753460"/>
            <a:ext cx="1486092" cy="230832"/>
          </a:xfrm>
          <a:prstGeom prst="rect">
            <a:avLst/>
          </a:prstGeom>
          <a:noFill/>
        </p:spPr>
        <p:txBody>
          <a:bodyPr wrap="square" rtlCol="0">
            <a:spAutoFit/>
          </a:bodyPr>
          <a:lstStyle/>
          <a:p>
            <a:r>
              <a:rPr lang="fr-FR" sz="900" dirty="0">
                <a:solidFill>
                  <a:schemeClr val="bg1"/>
                </a:solidFill>
                <a:latin typeface="Helvetica Neue UltraLight"/>
              </a:rPr>
              <a:t>18% 2015  ;  22% 2019</a:t>
            </a:r>
          </a:p>
        </p:txBody>
      </p:sp>
      <p:sp>
        <p:nvSpPr>
          <p:cNvPr id="8" name="ZoneTexte 7">
            <a:extLst>
              <a:ext uri="{FF2B5EF4-FFF2-40B4-BE49-F238E27FC236}">
                <a16:creationId xmlns:a16="http://schemas.microsoft.com/office/drawing/2014/main" id="{602DCDDA-241D-A0FF-DA2C-258C18CB9BD5}"/>
              </a:ext>
            </a:extLst>
          </p:cNvPr>
          <p:cNvSpPr txBox="1"/>
          <p:nvPr/>
        </p:nvSpPr>
        <p:spPr>
          <a:xfrm>
            <a:off x="5952651" y="3684574"/>
            <a:ext cx="885589" cy="369332"/>
          </a:xfrm>
          <a:prstGeom prst="rect">
            <a:avLst/>
          </a:prstGeom>
          <a:noFill/>
        </p:spPr>
        <p:txBody>
          <a:bodyPr wrap="square" rtlCol="0">
            <a:spAutoFit/>
          </a:bodyPr>
          <a:lstStyle/>
          <a:p>
            <a:pPr algn="ctr"/>
            <a:r>
              <a:rPr lang="fr-FR" sz="900" dirty="0">
                <a:solidFill>
                  <a:schemeClr val="bg1"/>
                </a:solidFill>
                <a:latin typeface="Helvetica Neue UltraLight"/>
              </a:rPr>
              <a:t>9% 2015  ;  14% 2019</a:t>
            </a:r>
          </a:p>
        </p:txBody>
      </p:sp>
      <p:sp>
        <p:nvSpPr>
          <p:cNvPr id="16" name="ZoneTexte 15">
            <a:extLst>
              <a:ext uri="{FF2B5EF4-FFF2-40B4-BE49-F238E27FC236}">
                <a16:creationId xmlns:a16="http://schemas.microsoft.com/office/drawing/2014/main" id="{1E2156D8-8360-BA89-A3D7-FAA4E78827A9}"/>
              </a:ext>
            </a:extLst>
          </p:cNvPr>
          <p:cNvSpPr txBox="1"/>
          <p:nvPr/>
        </p:nvSpPr>
        <p:spPr>
          <a:xfrm>
            <a:off x="6962547" y="3741044"/>
            <a:ext cx="1486092" cy="230832"/>
          </a:xfrm>
          <a:prstGeom prst="rect">
            <a:avLst/>
          </a:prstGeom>
          <a:noFill/>
        </p:spPr>
        <p:txBody>
          <a:bodyPr wrap="square" rtlCol="0">
            <a:spAutoFit/>
          </a:bodyPr>
          <a:lstStyle/>
          <a:p>
            <a:r>
              <a:rPr lang="fr-FR" sz="900" dirty="0">
                <a:solidFill>
                  <a:schemeClr val="bg1"/>
                </a:solidFill>
                <a:latin typeface="Helvetica Neue UltraLight"/>
              </a:rPr>
              <a:t>11% 2015  ;  18% 2019</a:t>
            </a:r>
          </a:p>
        </p:txBody>
      </p:sp>
      <p:sp>
        <p:nvSpPr>
          <p:cNvPr id="17" name="ZoneTexte 16">
            <a:extLst>
              <a:ext uri="{FF2B5EF4-FFF2-40B4-BE49-F238E27FC236}">
                <a16:creationId xmlns:a16="http://schemas.microsoft.com/office/drawing/2014/main" id="{42E70EB5-62D4-CE29-30B7-2E38B3FA8AF5}"/>
              </a:ext>
            </a:extLst>
          </p:cNvPr>
          <p:cNvSpPr txBox="1"/>
          <p:nvPr/>
        </p:nvSpPr>
        <p:spPr>
          <a:xfrm>
            <a:off x="8364221" y="3698678"/>
            <a:ext cx="885589" cy="369332"/>
          </a:xfrm>
          <a:prstGeom prst="rect">
            <a:avLst/>
          </a:prstGeom>
          <a:noFill/>
        </p:spPr>
        <p:txBody>
          <a:bodyPr wrap="square" rtlCol="0">
            <a:spAutoFit/>
          </a:bodyPr>
          <a:lstStyle/>
          <a:p>
            <a:pPr algn="ctr"/>
            <a:r>
              <a:rPr lang="fr-FR" sz="900" dirty="0">
                <a:solidFill>
                  <a:schemeClr val="bg1"/>
                </a:solidFill>
                <a:latin typeface="Helvetica Neue UltraLight"/>
              </a:rPr>
              <a:t>7% 2015  ;  8% 2019</a:t>
            </a:r>
          </a:p>
        </p:txBody>
      </p:sp>
      <p:sp>
        <p:nvSpPr>
          <p:cNvPr id="21" name="ZoneTexte 20">
            <a:extLst>
              <a:ext uri="{FF2B5EF4-FFF2-40B4-BE49-F238E27FC236}">
                <a16:creationId xmlns:a16="http://schemas.microsoft.com/office/drawing/2014/main" id="{753857D5-D31F-2E7E-5880-F7B02A10C138}"/>
              </a:ext>
            </a:extLst>
          </p:cNvPr>
          <p:cNvSpPr txBox="1"/>
          <p:nvPr/>
        </p:nvSpPr>
        <p:spPr>
          <a:xfrm>
            <a:off x="9134683" y="3684574"/>
            <a:ext cx="801171" cy="369332"/>
          </a:xfrm>
          <a:prstGeom prst="rect">
            <a:avLst/>
          </a:prstGeom>
          <a:noFill/>
        </p:spPr>
        <p:txBody>
          <a:bodyPr wrap="square" rtlCol="0">
            <a:spAutoFit/>
          </a:bodyPr>
          <a:lstStyle/>
          <a:p>
            <a:pPr algn="ctr"/>
            <a:r>
              <a:rPr lang="fr-FR" sz="900" dirty="0">
                <a:solidFill>
                  <a:schemeClr val="bg1"/>
                </a:solidFill>
                <a:latin typeface="Helvetica Neue UltraLight"/>
              </a:rPr>
              <a:t>3% 2015  ;  6% 2019</a:t>
            </a:r>
          </a:p>
        </p:txBody>
      </p:sp>
      <p:sp>
        <p:nvSpPr>
          <p:cNvPr id="22" name="ZoneTexte 21">
            <a:extLst>
              <a:ext uri="{FF2B5EF4-FFF2-40B4-BE49-F238E27FC236}">
                <a16:creationId xmlns:a16="http://schemas.microsoft.com/office/drawing/2014/main" id="{D111151C-BDE8-F19C-C43C-2243023B7EE3}"/>
              </a:ext>
            </a:extLst>
          </p:cNvPr>
          <p:cNvSpPr txBox="1"/>
          <p:nvPr/>
        </p:nvSpPr>
        <p:spPr>
          <a:xfrm>
            <a:off x="9754069" y="3671794"/>
            <a:ext cx="801171" cy="369332"/>
          </a:xfrm>
          <a:prstGeom prst="rect">
            <a:avLst/>
          </a:prstGeom>
          <a:noFill/>
        </p:spPr>
        <p:txBody>
          <a:bodyPr wrap="square" rtlCol="0">
            <a:spAutoFit/>
          </a:bodyPr>
          <a:lstStyle/>
          <a:p>
            <a:pPr algn="ctr"/>
            <a:r>
              <a:rPr lang="fr-FR" sz="900" dirty="0">
                <a:solidFill>
                  <a:schemeClr val="bg1"/>
                </a:solidFill>
                <a:latin typeface="Helvetica Neue UltraLight"/>
              </a:rPr>
              <a:t>6% 2015  ;  4% 2019</a:t>
            </a:r>
          </a:p>
        </p:txBody>
      </p:sp>
    </p:spTree>
    <p:extLst>
      <p:ext uri="{BB962C8B-B14F-4D97-AF65-F5344CB8AC3E}">
        <p14:creationId xmlns:p14="http://schemas.microsoft.com/office/powerpoint/2010/main" val="74790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84463" y="151635"/>
            <a:ext cx="7561395" cy="480131"/>
          </a:xfrm>
        </p:spPr>
        <p:txBody>
          <a:bodyPr vert="horz" lIns="91440" tIns="45720" rIns="91440" bIns="45720" rtlCol="0" anchor="ctr" anchorCtr="0">
            <a:spAutoFit/>
          </a:bodyPr>
          <a:lstStyle/>
          <a:p>
            <a:r>
              <a:rPr lang="fr-FR" sz="3200" b="0" dirty="0"/>
              <a:t>Note méthodologique</a:t>
            </a:r>
          </a:p>
        </p:txBody>
      </p:sp>
      <p:sp>
        <p:nvSpPr>
          <p:cNvPr id="2" name="ZoneTexte 17">
            <a:extLst>
              <a:ext uri="{FF2B5EF4-FFF2-40B4-BE49-F238E27FC236}">
                <a16:creationId xmlns:a16="http://schemas.microsoft.com/office/drawing/2014/main" id="{A49802BD-1A3D-A464-99F9-45ACB5F1325E}"/>
              </a:ext>
            </a:extLst>
          </p:cNvPr>
          <p:cNvSpPr txBox="1">
            <a:spLocks noChangeArrowheads="1"/>
          </p:cNvSpPr>
          <p:nvPr/>
        </p:nvSpPr>
        <p:spPr bwMode="auto">
          <a:xfrm>
            <a:off x="86265" y="5951932"/>
            <a:ext cx="11873124" cy="461665"/>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285750" indent="-285750" algn="just">
              <a:spcBef>
                <a:spcPct val="0"/>
              </a:spcBef>
              <a:buFont typeface="Wingdings" panose="05000000000000000000" pitchFamily="2" charset="2"/>
              <a:buChar char="v"/>
            </a:pPr>
            <a:r>
              <a:rPr lang="fr-FR" altLang="fr-FR" sz="1200" b="1" dirty="0">
                <a:solidFill>
                  <a:schemeClr val="bg1">
                    <a:lumMod val="50000"/>
                  </a:schemeClr>
                </a:solidFill>
                <a:latin typeface="Helvetica Neue UltraLight"/>
                <a:cs typeface="Calibri" panose="020F0502020204030204" pitchFamily="34" charset="0"/>
              </a:rPr>
              <a:t>L’ensemble des résultats est arrondi au nombre entier le plus proche</a:t>
            </a:r>
            <a:r>
              <a:rPr lang="fr-FR" altLang="fr-FR" sz="1200" dirty="0">
                <a:solidFill>
                  <a:schemeClr val="bg1">
                    <a:lumMod val="50000"/>
                  </a:schemeClr>
                </a:solidFill>
                <a:latin typeface="Helvetica Neue UltraLight"/>
                <a:cs typeface="Calibri" panose="020F0502020204030204" pitchFamily="34" charset="0"/>
              </a:rPr>
              <a:t>. </a:t>
            </a:r>
            <a:r>
              <a:rPr lang="fr-FR" altLang="fr-FR" sz="1200" b="0" dirty="0">
                <a:solidFill>
                  <a:schemeClr val="bg1">
                    <a:lumMod val="50000"/>
                  </a:schemeClr>
                </a:solidFill>
                <a:latin typeface="Helvetica Neue UltraLight"/>
                <a:cs typeface="Calibri" panose="020F0502020204030204" pitchFamily="34" charset="0"/>
              </a:rPr>
              <a:t>Par conséquent, ce jeu des arrondis peut conduire à un léger écart de +/- 1 point en termes de sous-totaux.</a:t>
            </a:r>
          </a:p>
        </p:txBody>
      </p:sp>
      <p:sp>
        <p:nvSpPr>
          <p:cNvPr id="3" name="ZoneTexte 18">
            <a:extLst>
              <a:ext uri="{FF2B5EF4-FFF2-40B4-BE49-F238E27FC236}">
                <a16:creationId xmlns:a16="http://schemas.microsoft.com/office/drawing/2014/main" id="{4115AB5B-38CE-BC0B-37B2-0BA37E239A7E}"/>
              </a:ext>
            </a:extLst>
          </p:cNvPr>
          <p:cNvSpPr txBox="1">
            <a:spLocks noChangeArrowheads="1"/>
          </p:cNvSpPr>
          <p:nvPr/>
        </p:nvSpPr>
        <p:spPr bwMode="auto">
          <a:xfrm>
            <a:off x="86265" y="4865423"/>
            <a:ext cx="11367798" cy="830997"/>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285750" indent="-285750" algn="just">
              <a:spcBef>
                <a:spcPct val="0"/>
              </a:spcBef>
              <a:buFont typeface="Wingdings" panose="05000000000000000000" pitchFamily="2" charset="2"/>
              <a:buChar char="v"/>
            </a:pPr>
            <a:r>
              <a:rPr lang="fr-FR" altLang="fr-FR" sz="1200" dirty="0">
                <a:solidFill>
                  <a:schemeClr val="bg1">
                    <a:lumMod val="50000"/>
                  </a:schemeClr>
                </a:solidFill>
                <a:latin typeface="Helvetica Neue UltraLight"/>
              </a:rPr>
              <a:t>Pour indiquer l’évolution des résultats </a:t>
            </a:r>
            <a:r>
              <a:rPr lang="fr-FR" altLang="fr-FR" sz="1200" b="0" dirty="0">
                <a:solidFill>
                  <a:schemeClr val="bg1">
                    <a:lumMod val="50000"/>
                  </a:schemeClr>
                </a:solidFill>
                <a:latin typeface="Helvetica Neue UltraLight"/>
              </a:rPr>
              <a:t>depuis la mesure faite en 2019, les écarts significatifs entre les 2 vagues d’enquête (2022 vs 2019) sont matérialisés par les </a:t>
            </a:r>
            <a:r>
              <a:rPr lang="fr-FR" altLang="fr-FR" sz="1200" dirty="0">
                <a:solidFill>
                  <a:schemeClr val="bg1">
                    <a:lumMod val="50000"/>
                  </a:schemeClr>
                </a:solidFill>
                <a:latin typeface="Helvetica Neue UltraLight"/>
              </a:rPr>
              <a:t>flèches</a:t>
            </a:r>
            <a:r>
              <a:rPr lang="fr-FR" altLang="fr-FR" sz="1200" b="0" dirty="0">
                <a:solidFill>
                  <a:schemeClr val="bg1">
                    <a:lumMod val="50000"/>
                  </a:schemeClr>
                </a:solidFill>
                <a:latin typeface="Helvetica Neue UltraLight"/>
              </a:rPr>
              <a:t> suivantes :                 </a:t>
            </a:r>
          </a:p>
          <a:p>
            <a:pPr marL="285750" indent="-285750" algn="just">
              <a:spcBef>
                <a:spcPct val="0"/>
              </a:spcBef>
              <a:buFont typeface="Wingdings" panose="05000000000000000000" pitchFamily="2" charset="2"/>
              <a:buChar char="v"/>
            </a:pPr>
            <a:endParaRPr lang="fr-FR" altLang="fr-FR" sz="1200" b="0" dirty="0">
              <a:solidFill>
                <a:schemeClr val="bg1">
                  <a:lumMod val="50000"/>
                </a:schemeClr>
              </a:solidFill>
              <a:latin typeface="Helvetica Neue UltraLight"/>
            </a:endParaRPr>
          </a:p>
          <a:p>
            <a:pPr marL="285750" indent="-285750" algn="just">
              <a:spcBef>
                <a:spcPct val="0"/>
              </a:spcBef>
              <a:buFont typeface="Wingdings" panose="05000000000000000000" pitchFamily="2" charset="2"/>
              <a:buChar char="v"/>
            </a:pPr>
            <a:r>
              <a:rPr lang="fr-FR" altLang="fr-FR" sz="1200" b="1" dirty="0">
                <a:solidFill>
                  <a:schemeClr val="bg1">
                    <a:lumMod val="50000"/>
                  </a:schemeClr>
                </a:solidFill>
                <a:latin typeface="Helvetica Neue UltraLight"/>
              </a:rPr>
              <a:t>Lorsque les effectifs sont &lt; à 30 répondants</a:t>
            </a:r>
            <a:r>
              <a:rPr lang="fr-FR" altLang="fr-FR" sz="1200" dirty="0">
                <a:solidFill>
                  <a:schemeClr val="bg1">
                    <a:lumMod val="50000"/>
                  </a:schemeClr>
                </a:solidFill>
                <a:latin typeface="Helvetica Neue UltraLight"/>
              </a:rPr>
              <a:t>, les résultats sont à analyser avec </a:t>
            </a:r>
            <a:r>
              <a:rPr lang="fr-FR" altLang="fr-FR" sz="1200" b="1" dirty="0">
                <a:solidFill>
                  <a:schemeClr val="bg1">
                    <a:lumMod val="50000"/>
                  </a:schemeClr>
                </a:solidFill>
                <a:latin typeface="Helvetica Neue UltraLight"/>
              </a:rPr>
              <a:t>précaution</a:t>
            </a:r>
            <a:r>
              <a:rPr lang="fr-FR" altLang="fr-FR" sz="1200" b="0" dirty="0">
                <a:solidFill>
                  <a:schemeClr val="bg1">
                    <a:lumMod val="50000"/>
                  </a:schemeClr>
                </a:solidFill>
                <a:latin typeface="Helvetica Neue UltraLight"/>
              </a:rPr>
              <a:t>. Cette information est matérialisée par ce symbole :          </a:t>
            </a:r>
          </a:p>
        </p:txBody>
      </p:sp>
      <p:pic>
        <p:nvPicPr>
          <p:cNvPr id="4" name="Image 3">
            <a:extLst>
              <a:ext uri="{FF2B5EF4-FFF2-40B4-BE49-F238E27FC236}">
                <a16:creationId xmlns:a16="http://schemas.microsoft.com/office/drawing/2014/main" id="{C8CFB8F9-F533-4FF2-6D6C-F0D170256E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1332" y="5280921"/>
            <a:ext cx="359269" cy="499324"/>
          </a:xfrm>
          <a:prstGeom prst="rect">
            <a:avLst/>
          </a:prstGeom>
        </p:spPr>
      </p:pic>
      <p:pic>
        <p:nvPicPr>
          <p:cNvPr id="5" name="Picture 113">
            <a:extLst>
              <a:ext uri="{FF2B5EF4-FFF2-40B4-BE49-F238E27FC236}">
                <a16:creationId xmlns:a16="http://schemas.microsoft.com/office/drawing/2014/main" id="{A6D1333B-AF85-0BC0-351F-41820194784B}"/>
              </a:ext>
            </a:extLst>
          </p:cNvPr>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l="31908" t="36606" r="36186" b="36995"/>
          <a:stretch>
            <a:fillRect/>
          </a:stretch>
        </p:blipFill>
        <p:spPr bwMode="auto">
          <a:xfrm>
            <a:off x="1746811" y="5069144"/>
            <a:ext cx="383116" cy="41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1">
            <a:extLst>
              <a:ext uri="{FF2B5EF4-FFF2-40B4-BE49-F238E27FC236}">
                <a16:creationId xmlns:a16="http://schemas.microsoft.com/office/drawing/2014/main" id="{F1256904-9C24-7A2A-791C-FE98F78AD410}"/>
              </a:ext>
            </a:extLst>
          </p:cNvPr>
          <p:cNvPicPr>
            <a:picLocks noChangeAspect="1" noChangeArrowheads="1"/>
          </p:cNvPicPr>
          <p:nvPr/>
        </p:nvPicPr>
        <p:blipFill>
          <a:blip r:embed="rId4" cstate="email">
            <a:biLevel thresh="75000"/>
            <a:extLst>
              <a:ext uri="{28A0092B-C50C-407E-A947-70E740481C1C}">
                <a14:useLocalDpi xmlns:a14="http://schemas.microsoft.com/office/drawing/2010/main"/>
              </a:ext>
            </a:extLst>
          </a:blip>
          <a:srcRect l="35336" t="36523" r="29327" b="37076"/>
          <a:stretch>
            <a:fillRect/>
          </a:stretch>
        </p:blipFill>
        <p:spPr bwMode="auto">
          <a:xfrm>
            <a:off x="2129927" y="5074546"/>
            <a:ext cx="425451" cy="41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17">
            <a:extLst>
              <a:ext uri="{FF2B5EF4-FFF2-40B4-BE49-F238E27FC236}">
                <a16:creationId xmlns:a16="http://schemas.microsoft.com/office/drawing/2014/main" id="{1B843B2C-2129-0D8C-F7DB-FF17ACD51D36}"/>
              </a:ext>
            </a:extLst>
          </p:cNvPr>
          <p:cNvSpPr txBox="1">
            <a:spLocks noChangeArrowheads="1"/>
          </p:cNvSpPr>
          <p:nvPr/>
        </p:nvSpPr>
        <p:spPr bwMode="auto">
          <a:xfrm>
            <a:off x="86265" y="983319"/>
            <a:ext cx="10730124" cy="646331"/>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285750" indent="-285750" algn="just">
              <a:spcBef>
                <a:spcPct val="0"/>
              </a:spcBef>
              <a:buFont typeface="Wingdings" panose="05000000000000000000" pitchFamily="2" charset="2"/>
              <a:buChar char="v"/>
            </a:pPr>
            <a:r>
              <a:rPr lang="fr-FR" altLang="fr-FR" sz="1200" b="1" dirty="0">
                <a:solidFill>
                  <a:schemeClr val="bg1">
                    <a:lumMod val="50000"/>
                  </a:schemeClr>
                </a:solidFill>
                <a:latin typeface="Helvetica Neue UltraLight"/>
                <a:cs typeface="Calibri" panose="020F0502020204030204" pitchFamily="34" charset="0"/>
              </a:rPr>
              <a:t>Le niveau de complétude du questionnaire est comptabilisé jusqu’à la Q17C inclue</a:t>
            </a:r>
            <a:r>
              <a:rPr lang="fr-FR" altLang="fr-FR" sz="1200" b="0" dirty="0">
                <a:solidFill>
                  <a:schemeClr val="bg1">
                    <a:lumMod val="50000"/>
                  </a:schemeClr>
                </a:solidFill>
                <a:latin typeface="Helvetica Neue UltraLight"/>
                <a:cs typeface="Calibri" panose="020F0502020204030204" pitchFamily="34" charset="0"/>
              </a:rPr>
              <a:t>, soit les réponses à la question mesurant l’impact des changements apportés par la crise Covid 19 sur la communication interne et externe de l’entreprise.</a:t>
            </a:r>
          </a:p>
          <a:p>
            <a:pPr algn="just">
              <a:spcBef>
                <a:spcPct val="0"/>
              </a:spcBef>
              <a:buNone/>
            </a:pPr>
            <a:endParaRPr lang="fr-FR" altLang="fr-FR" sz="1200" dirty="0">
              <a:solidFill>
                <a:schemeClr val="bg1">
                  <a:lumMod val="50000"/>
                </a:schemeClr>
              </a:solidFill>
              <a:latin typeface="Helvetica Neue UltraLight"/>
              <a:cs typeface="Calibri" panose="020F0502020204030204" pitchFamily="34" charset="0"/>
            </a:endParaRPr>
          </a:p>
        </p:txBody>
      </p:sp>
      <p:sp>
        <p:nvSpPr>
          <p:cNvPr id="9" name="ZoneTexte 18">
            <a:extLst>
              <a:ext uri="{FF2B5EF4-FFF2-40B4-BE49-F238E27FC236}">
                <a16:creationId xmlns:a16="http://schemas.microsoft.com/office/drawing/2014/main" id="{048E9948-9459-7BE6-080D-78CAD86AA0CE}"/>
              </a:ext>
            </a:extLst>
          </p:cNvPr>
          <p:cNvSpPr txBox="1">
            <a:spLocks noChangeArrowheads="1"/>
          </p:cNvSpPr>
          <p:nvPr/>
        </p:nvSpPr>
        <p:spPr bwMode="auto">
          <a:xfrm>
            <a:off x="86265" y="3877249"/>
            <a:ext cx="12019470" cy="969496"/>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285750" indent="-285750" algn="just">
              <a:spcBef>
                <a:spcPct val="0"/>
              </a:spcBef>
              <a:buFont typeface="Wingdings" panose="05000000000000000000" pitchFamily="2" charset="2"/>
              <a:buChar char="v"/>
            </a:pPr>
            <a:r>
              <a:rPr lang="fr-FR" altLang="fr-FR" sz="1200" dirty="0">
                <a:solidFill>
                  <a:schemeClr val="bg1">
                    <a:lumMod val="50000"/>
                  </a:schemeClr>
                </a:solidFill>
                <a:latin typeface="Helvetica Neue UltraLight"/>
              </a:rPr>
              <a:t>Les </a:t>
            </a:r>
            <a:r>
              <a:rPr lang="fr-FR" altLang="fr-FR" sz="1200" b="1" dirty="0">
                <a:solidFill>
                  <a:schemeClr val="bg1">
                    <a:lumMod val="50000"/>
                  </a:schemeClr>
                </a:solidFill>
                <a:latin typeface="Helvetica Neue UltraLight"/>
              </a:rPr>
              <a:t>différences significatives entre les différentes sous-populations étudiées</a:t>
            </a:r>
            <a:r>
              <a:rPr lang="fr-FR" altLang="fr-FR" sz="1200" b="0" dirty="0">
                <a:solidFill>
                  <a:schemeClr val="bg1">
                    <a:lumMod val="50000"/>
                  </a:schemeClr>
                </a:solidFill>
                <a:latin typeface="Helvetica Neue UltraLight"/>
              </a:rPr>
              <a:t>, et notamment les 2 cibles </a:t>
            </a:r>
            <a:r>
              <a:rPr lang="fr-FR" altLang="fr-FR" sz="1200" dirty="0">
                <a:solidFill>
                  <a:schemeClr val="bg1">
                    <a:lumMod val="50000"/>
                  </a:schemeClr>
                </a:solidFill>
                <a:latin typeface="Helvetica Neue UltraLight"/>
              </a:rPr>
              <a:t>auditées, sont calculées via le </a:t>
            </a:r>
            <a:r>
              <a:rPr lang="fr-FR" altLang="fr-FR" sz="1200" b="1" dirty="0">
                <a:solidFill>
                  <a:schemeClr val="bg1">
                    <a:lumMod val="50000"/>
                  </a:schemeClr>
                </a:solidFill>
                <a:latin typeface="Helvetica Neue UltraLight"/>
              </a:rPr>
              <a:t>test statistique de </a:t>
            </a:r>
            <a:r>
              <a:rPr lang="fr-FR" altLang="fr-FR" sz="1200" b="1" dirty="0" err="1">
                <a:solidFill>
                  <a:schemeClr val="bg1">
                    <a:lumMod val="50000"/>
                  </a:schemeClr>
                </a:solidFill>
                <a:latin typeface="Helvetica Neue UltraLight"/>
              </a:rPr>
              <a:t>Student</a:t>
            </a:r>
            <a:r>
              <a:rPr lang="fr-FR" altLang="fr-FR" sz="1200" b="1" dirty="0">
                <a:solidFill>
                  <a:schemeClr val="bg1">
                    <a:lumMod val="50000"/>
                  </a:schemeClr>
                </a:solidFill>
                <a:latin typeface="Helvetica Neue UltraLight"/>
              </a:rPr>
              <a:t> à 95%. </a:t>
            </a:r>
            <a:r>
              <a:rPr lang="fr-FR" altLang="fr-FR" sz="1200" b="0" dirty="0">
                <a:solidFill>
                  <a:schemeClr val="bg1">
                    <a:lumMod val="50000"/>
                  </a:schemeClr>
                </a:solidFill>
                <a:latin typeface="Helvetica Neue UltraLight"/>
              </a:rPr>
              <a:t>Elles sont indiquées par des sign</a:t>
            </a:r>
            <a:r>
              <a:rPr lang="fr-FR" altLang="fr-FR" sz="1200" dirty="0">
                <a:solidFill>
                  <a:schemeClr val="bg1">
                    <a:lumMod val="50000"/>
                  </a:schemeClr>
                </a:solidFill>
                <a:latin typeface="Helvetica Neue UltraLight"/>
              </a:rPr>
              <a:t>es associés à un </a:t>
            </a:r>
            <a:r>
              <a:rPr lang="fr-FR" altLang="fr-FR" sz="1200" b="0" dirty="0">
                <a:solidFill>
                  <a:schemeClr val="bg1">
                    <a:lumMod val="50000"/>
                  </a:schemeClr>
                </a:solidFill>
                <a:latin typeface="Helvetica Neue UltraLight"/>
              </a:rPr>
              <a:t>code couleur tel que :</a:t>
            </a:r>
          </a:p>
          <a:p>
            <a:pPr marL="285750" indent="-285750" algn="just">
              <a:spcBef>
                <a:spcPct val="0"/>
              </a:spcBef>
              <a:buFont typeface="Wingdings" panose="05000000000000000000" pitchFamily="2" charset="2"/>
              <a:buChar char="v"/>
            </a:pPr>
            <a:endParaRPr lang="fr-FR" altLang="fr-FR" sz="1200" b="0" dirty="0">
              <a:solidFill>
                <a:schemeClr val="bg1">
                  <a:lumMod val="50000"/>
                </a:schemeClr>
              </a:solidFill>
              <a:latin typeface="Helvetica Neue UltraLight"/>
            </a:endParaRPr>
          </a:p>
          <a:p>
            <a:pPr marL="1028700" lvl="1" algn="just">
              <a:spcBef>
                <a:spcPct val="0"/>
              </a:spcBef>
              <a:buFont typeface="Arial" panose="020B0604020202020204" pitchFamily="34" charset="0"/>
              <a:buChar char="•"/>
            </a:pPr>
            <a:r>
              <a:rPr lang="fr-FR" altLang="fr-FR" sz="1050" dirty="0">
                <a:solidFill>
                  <a:srgbClr val="00B050"/>
                </a:solidFill>
                <a:latin typeface="Helvetica Neue UltraLight"/>
              </a:rPr>
              <a:t>Xxx % </a:t>
            </a:r>
            <a:r>
              <a:rPr lang="fr-FR" altLang="fr-FR" sz="1050" b="0" dirty="0">
                <a:solidFill>
                  <a:srgbClr val="00B050"/>
                </a:solidFill>
                <a:latin typeface="Helvetica Neue UltraLight"/>
              </a:rPr>
              <a:t>: le résultat est </a:t>
            </a:r>
            <a:r>
              <a:rPr lang="fr-FR" altLang="fr-FR" sz="1050" dirty="0">
                <a:solidFill>
                  <a:srgbClr val="00B050"/>
                </a:solidFill>
                <a:latin typeface="Helvetica Neue UltraLight"/>
              </a:rPr>
              <a:t>significativement supérieur </a:t>
            </a:r>
            <a:r>
              <a:rPr lang="fr-FR" altLang="fr-FR" sz="1050" b="0" dirty="0">
                <a:solidFill>
                  <a:srgbClr val="00B050"/>
                </a:solidFill>
                <a:latin typeface="Helvetica Neue UltraLight"/>
              </a:rPr>
              <a:t>à la moyenne globale (Total Echantillon)</a:t>
            </a:r>
          </a:p>
          <a:p>
            <a:pPr marL="1028700" lvl="1" algn="just">
              <a:spcBef>
                <a:spcPct val="0"/>
              </a:spcBef>
              <a:buFont typeface="Arial" panose="020B0604020202020204" pitchFamily="34" charset="0"/>
              <a:buChar char="•"/>
            </a:pPr>
            <a:r>
              <a:rPr lang="fr-FR" altLang="fr-FR" sz="1050" dirty="0">
                <a:solidFill>
                  <a:srgbClr val="FF0000"/>
                </a:solidFill>
                <a:latin typeface="Helvetica Neue UltraLight"/>
              </a:rPr>
              <a:t>Xxx % </a:t>
            </a:r>
            <a:r>
              <a:rPr lang="fr-FR" altLang="fr-FR" sz="1050" b="0" dirty="0">
                <a:solidFill>
                  <a:srgbClr val="FF0000"/>
                </a:solidFill>
                <a:latin typeface="Helvetica Neue UltraLight"/>
              </a:rPr>
              <a:t>: le résultat est </a:t>
            </a:r>
            <a:r>
              <a:rPr lang="fr-FR" altLang="fr-FR" sz="1050" dirty="0">
                <a:solidFill>
                  <a:srgbClr val="FF0000"/>
                </a:solidFill>
                <a:latin typeface="Helvetica Neue UltraLight"/>
              </a:rPr>
              <a:t>significativement inférieur </a:t>
            </a:r>
            <a:r>
              <a:rPr lang="fr-FR" altLang="fr-FR" sz="1050" b="0" dirty="0">
                <a:solidFill>
                  <a:srgbClr val="FF0000"/>
                </a:solidFill>
                <a:latin typeface="Helvetica Neue UltraLight"/>
              </a:rPr>
              <a:t>à la moyenne globale (Total Echantillon)</a:t>
            </a:r>
            <a:endParaRPr lang="fr-FR" altLang="fr-FR" sz="1200" b="0" dirty="0">
              <a:solidFill>
                <a:srgbClr val="FF0000"/>
              </a:solidFill>
              <a:latin typeface="Helvetica Neue UltraLight"/>
            </a:endParaRPr>
          </a:p>
        </p:txBody>
      </p:sp>
      <p:grpSp>
        <p:nvGrpSpPr>
          <p:cNvPr id="27" name="Groupe 26">
            <a:extLst>
              <a:ext uri="{FF2B5EF4-FFF2-40B4-BE49-F238E27FC236}">
                <a16:creationId xmlns:a16="http://schemas.microsoft.com/office/drawing/2014/main" id="{26963415-EFA5-4409-5AA3-1A9A51A6956C}"/>
              </a:ext>
            </a:extLst>
          </p:cNvPr>
          <p:cNvGrpSpPr/>
          <p:nvPr/>
        </p:nvGrpSpPr>
        <p:grpSpPr>
          <a:xfrm>
            <a:off x="7933633" y="2510564"/>
            <a:ext cx="1224450" cy="743634"/>
            <a:chOff x="5502045" y="691168"/>
            <a:chExt cx="1224450" cy="743634"/>
          </a:xfrm>
        </p:grpSpPr>
        <p:sp>
          <p:nvSpPr>
            <p:cNvPr id="28" name="ZoneTexte 27">
              <a:extLst>
                <a:ext uri="{FF2B5EF4-FFF2-40B4-BE49-F238E27FC236}">
                  <a16:creationId xmlns:a16="http://schemas.microsoft.com/office/drawing/2014/main" id="{11399A71-A8B0-DCA9-B4EE-506FE62412A5}"/>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9" name="Image 28">
              <a:extLst>
                <a:ext uri="{FF2B5EF4-FFF2-40B4-BE49-F238E27FC236}">
                  <a16:creationId xmlns:a16="http://schemas.microsoft.com/office/drawing/2014/main" id="{AA34A87C-702D-9794-48CA-CE712506DD0F}"/>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30" name="Groupe 29">
            <a:extLst>
              <a:ext uri="{FF2B5EF4-FFF2-40B4-BE49-F238E27FC236}">
                <a16:creationId xmlns:a16="http://schemas.microsoft.com/office/drawing/2014/main" id="{17F1EE49-872D-3F30-08A5-0F919A187F5B}"/>
              </a:ext>
            </a:extLst>
          </p:cNvPr>
          <p:cNvGrpSpPr/>
          <p:nvPr/>
        </p:nvGrpSpPr>
        <p:grpSpPr>
          <a:xfrm>
            <a:off x="9106882" y="2414480"/>
            <a:ext cx="1224450" cy="854645"/>
            <a:chOff x="4871550" y="1059917"/>
            <a:chExt cx="1224450" cy="854645"/>
          </a:xfrm>
        </p:grpSpPr>
        <p:sp>
          <p:nvSpPr>
            <p:cNvPr id="31" name="ZoneTexte 30">
              <a:extLst>
                <a:ext uri="{FF2B5EF4-FFF2-40B4-BE49-F238E27FC236}">
                  <a16:creationId xmlns:a16="http://schemas.microsoft.com/office/drawing/2014/main" id="{86C388C1-37E7-B1EC-5AD7-D9FE3BBDD42F}"/>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32" name="Image 31">
              <a:extLst>
                <a:ext uri="{FF2B5EF4-FFF2-40B4-BE49-F238E27FC236}">
                  <a16:creationId xmlns:a16="http://schemas.microsoft.com/office/drawing/2014/main" id="{13F65982-674E-E1C6-FBE3-F96B91BD6134}"/>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
        <p:nvSpPr>
          <p:cNvPr id="34" name="ZoneTexte 17">
            <a:extLst>
              <a:ext uri="{FF2B5EF4-FFF2-40B4-BE49-F238E27FC236}">
                <a16:creationId xmlns:a16="http://schemas.microsoft.com/office/drawing/2014/main" id="{3EEE4208-195F-0C32-52B2-45E586674F3D}"/>
              </a:ext>
            </a:extLst>
          </p:cNvPr>
          <p:cNvSpPr txBox="1">
            <a:spLocks noChangeArrowheads="1"/>
          </p:cNvSpPr>
          <p:nvPr/>
        </p:nvSpPr>
        <p:spPr bwMode="auto">
          <a:xfrm>
            <a:off x="86265" y="1461820"/>
            <a:ext cx="12019470" cy="2308324"/>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just">
              <a:spcBef>
                <a:spcPct val="0"/>
              </a:spcBef>
              <a:buNone/>
            </a:pPr>
            <a:endParaRPr lang="fr-FR" altLang="fr-FR" sz="1200" dirty="0">
              <a:solidFill>
                <a:schemeClr val="bg1">
                  <a:lumMod val="50000"/>
                </a:schemeClr>
              </a:solidFill>
              <a:latin typeface="Helvetica Neue UltraLight"/>
              <a:cs typeface="Calibri" panose="020F0502020204030204" pitchFamily="34" charset="0"/>
            </a:endParaRPr>
          </a:p>
          <a:p>
            <a:pPr marL="285750" indent="-285750" algn="just">
              <a:spcBef>
                <a:spcPct val="0"/>
              </a:spcBef>
              <a:buFont typeface="Wingdings" panose="05000000000000000000" pitchFamily="2" charset="2"/>
              <a:buChar char="v"/>
            </a:pPr>
            <a:r>
              <a:rPr lang="fr-FR" altLang="fr-FR" sz="1200" b="1" dirty="0">
                <a:solidFill>
                  <a:schemeClr val="bg1">
                    <a:lumMod val="50000"/>
                  </a:schemeClr>
                </a:solidFill>
                <a:latin typeface="Helvetica Neue UltraLight"/>
                <a:cs typeface="Calibri" panose="020F0502020204030204" pitchFamily="34" charset="0"/>
              </a:rPr>
              <a:t>Les nouveautés 2022  </a:t>
            </a:r>
            <a:r>
              <a:rPr lang="fr-FR" altLang="fr-FR" sz="1200" dirty="0">
                <a:solidFill>
                  <a:schemeClr val="bg1">
                    <a:lumMod val="50000"/>
                  </a:schemeClr>
                </a:solidFill>
                <a:latin typeface="Helvetica Neue UltraLight"/>
                <a:cs typeface="Calibri" panose="020F0502020204030204" pitchFamily="34" charset="0"/>
              </a:rPr>
              <a:t>sont indiquées par ce pictogramme :</a:t>
            </a:r>
          </a:p>
          <a:p>
            <a:pPr marL="285750" indent="-285750" algn="just">
              <a:spcBef>
                <a:spcPct val="0"/>
              </a:spcBef>
              <a:buFont typeface="Wingdings" panose="05000000000000000000" pitchFamily="2" charset="2"/>
              <a:buChar char="v"/>
            </a:pPr>
            <a:endParaRPr lang="fr-FR" altLang="fr-FR" sz="1200" dirty="0">
              <a:solidFill>
                <a:schemeClr val="bg1">
                  <a:lumMod val="50000"/>
                </a:schemeClr>
              </a:solidFill>
              <a:latin typeface="Helvetica Neue UltraLight"/>
              <a:cs typeface="Calibri" panose="020F0502020204030204" pitchFamily="34" charset="0"/>
            </a:endParaRPr>
          </a:p>
          <a:p>
            <a:pPr marL="1028700" lvl="1" algn="just">
              <a:spcBef>
                <a:spcPct val="0"/>
              </a:spcBef>
              <a:buFont typeface="Wingdings" panose="05000000000000000000" pitchFamily="2" charset="2"/>
              <a:buChar char="§"/>
            </a:pPr>
            <a:r>
              <a:rPr lang="fr-FR" altLang="fr-FR" sz="1200" dirty="0">
                <a:solidFill>
                  <a:schemeClr val="bg1">
                    <a:lumMod val="50000"/>
                  </a:schemeClr>
                </a:solidFill>
                <a:latin typeface="Helvetica Neue UltraLight"/>
                <a:cs typeface="Calibri" panose="020F0502020204030204" pitchFamily="34" charset="0"/>
              </a:rPr>
              <a:t>Les nouvelles questions ne remettent pas en cause la mesure barométrique, auquel cas la mesure comparative avec l’enquête de 2019 n’est pas effectuée.</a:t>
            </a:r>
          </a:p>
          <a:p>
            <a:pPr marL="285750" indent="-285750" algn="just">
              <a:spcBef>
                <a:spcPct val="0"/>
              </a:spcBef>
              <a:buFont typeface="Wingdings" panose="05000000000000000000" pitchFamily="2" charset="2"/>
              <a:buChar char="v"/>
            </a:pPr>
            <a:endParaRPr lang="fr-FR" altLang="fr-FR" sz="1200" dirty="0">
              <a:solidFill>
                <a:schemeClr val="bg1">
                  <a:lumMod val="50000"/>
                </a:schemeClr>
              </a:solidFill>
              <a:latin typeface="Helvetica Neue UltraLight"/>
              <a:cs typeface="Calibri" panose="020F0502020204030204" pitchFamily="34" charset="0"/>
            </a:endParaRPr>
          </a:p>
          <a:p>
            <a:pPr marL="285750" indent="-285750" algn="just">
              <a:spcBef>
                <a:spcPct val="0"/>
              </a:spcBef>
              <a:buFont typeface="Wingdings" panose="05000000000000000000" pitchFamily="2" charset="2"/>
              <a:buChar char="v"/>
            </a:pPr>
            <a:endParaRPr lang="fr-FR" altLang="fr-FR" sz="1200" b="1" dirty="0">
              <a:solidFill>
                <a:schemeClr val="bg1">
                  <a:lumMod val="50000"/>
                </a:schemeClr>
              </a:solidFill>
              <a:latin typeface="Helvetica Neue UltraLight"/>
              <a:cs typeface="Calibri" panose="020F0502020204030204" pitchFamily="34" charset="0"/>
            </a:endParaRPr>
          </a:p>
          <a:p>
            <a:pPr marL="285750" indent="-285750" algn="just">
              <a:spcBef>
                <a:spcPct val="0"/>
              </a:spcBef>
              <a:buFont typeface="Wingdings" panose="05000000000000000000" pitchFamily="2" charset="2"/>
              <a:buChar char="v"/>
            </a:pPr>
            <a:r>
              <a:rPr lang="fr-FR" altLang="fr-FR" sz="1200" b="1" dirty="0">
                <a:solidFill>
                  <a:schemeClr val="bg1">
                    <a:lumMod val="50000"/>
                  </a:schemeClr>
                </a:solidFill>
                <a:latin typeface="Helvetica Neue UltraLight"/>
                <a:cs typeface="Calibri" panose="020F0502020204030204" pitchFamily="34" charset="0"/>
              </a:rPr>
              <a:t>Les questions spécifiques à la cible Annonceurs / Prestataires sont identifiés par ces 2 pictogrammes :</a:t>
            </a:r>
          </a:p>
          <a:p>
            <a:pPr marL="1028700" lvl="1" algn="just">
              <a:spcBef>
                <a:spcPct val="0"/>
              </a:spcBef>
              <a:buFont typeface="Wingdings" panose="05000000000000000000" pitchFamily="2" charset="2"/>
              <a:buChar char="§"/>
            </a:pPr>
            <a:endParaRPr lang="fr-FR" altLang="fr-FR" sz="1200" b="1" dirty="0">
              <a:solidFill>
                <a:schemeClr val="bg1">
                  <a:lumMod val="50000"/>
                </a:schemeClr>
              </a:solidFill>
              <a:latin typeface="Helvetica Neue UltraLight"/>
              <a:cs typeface="Calibri" panose="020F0502020204030204" pitchFamily="34" charset="0"/>
            </a:endParaRPr>
          </a:p>
          <a:p>
            <a:pPr marL="1028700" lvl="1" algn="just">
              <a:spcBef>
                <a:spcPct val="0"/>
              </a:spcBef>
              <a:buFont typeface="Wingdings" panose="05000000000000000000" pitchFamily="2" charset="2"/>
              <a:buChar char="§"/>
            </a:pPr>
            <a:endParaRPr lang="fr-FR" altLang="fr-FR" sz="1200" dirty="0">
              <a:solidFill>
                <a:schemeClr val="bg1">
                  <a:lumMod val="50000"/>
                </a:schemeClr>
              </a:solidFill>
              <a:latin typeface="Helvetica Neue UltraLight"/>
              <a:cs typeface="Calibri" panose="020F0502020204030204" pitchFamily="34" charset="0"/>
            </a:endParaRPr>
          </a:p>
          <a:p>
            <a:pPr marL="1028700" lvl="1" algn="just">
              <a:spcBef>
                <a:spcPct val="0"/>
              </a:spcBef>
              <a:buFont typeface="Wingdings" panose="05000000000000000000" pitchFamily="2" charset="2"/>
              <a:buChar char="§"/>
            </a:pPr>
            <a:endParaRPr lang="fr-FR" altLang="fr-FR" sz="1200" dirty="0">
              <a:solidFill>
                <a:schemeClr val="bg1">
                  <a:lumMod val="50000"/>
                </a:schemeClr>
              </a:solidFill>
              <a:latin typeface="Helvetica Neue UltraLight"/>
              <a:cs typeface="Calibri" panose="020F0502020204030204" pitchFamily="34" charset="0"/>
            </a:endParaRPr>
          </a:p>
          <a:p>
            <a:pPr marL="1028700" lvl="1" algn="just">
              <a:spcBef>
                <a:spcPct val="0"/>
              </a:spcBef>
              <a:buFont typeface="Wingdings" panose="05000000000000000000" pitchFamily="2" charset="2"/>
              <a:buChar char="§"/>
            </a:pPr>
            <a:r>
              <a:rPr lang="fr-FR" altLang="fr-FR" sz="1200" dirty="0">
                <a:solidFill>
                  <a:schemeClr val="bg1">
                    <a:lumMod val="50000"/>
                  </a:schemeClr>
                </a:solidFill>
                <a:latin typeface="Helvetica Neue UltraLight"/>
                <a:cs typeface="Calibri" panose="020F0502020204030204" pitchFamily="34" charset="0"/>
              </a:rPr>
              <a:t>Quand la question était commune aux 2 cibles auditées, le rapport présente également le résultat sur la base totale des répondants (Total Echantillon), permettant d’asseoir la statistique sur une base plus robuste, et de comparer les résultats entre les 2 cibles.</a:t>
            </a:r>
            <a:endParaRPr lang="fr-FR" altLang="fr-FR" sz="1200" b="0" dirty="0">
              <a:solidFill>
                <a:schemeClr val="bg1">
                  <a:lumMod val="50000"/>
                </a:schemeClr>
              </a:solidFill>
              <a:latin typeface="Helvetica Neue UltraLight"/>
              <a:cs typeface="Calibri" panose="020F0502020204030204" pitchFamily="34" charset="0"/>
            </a:endParaRPr>
          </a:p>
        </p:txBody>
      </p:sp>
      <p:pic>
        <p:nvPicPr>
          <p:cNvPr id="8" name="Image 7">
            <a:extLst>
              <a:ext uri="{FF2B5EF4-FFF2-40B4-BE49-F238E27FC236}">
                <a16:creationId xmlns:a16="http://schemas.microsoft.com/office/drawing/2014/main" id="{2A75616C-7A8F-AF7D-CC18-178D8ACA7C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53148" y="1533251"/>
            <a:ext cx="448310" cy="448310"/>
          </a:xfrm>
          <a:prstGeom prst="rect">
            <a:avLst/>
          </a:prstGeom>
        </p:spPr>
      </p:pic>
      <p:sp>
        <p:nvSpPr>
          <p:cNvPr id="35" name="ZoneTexte 34">
            <a:extLst>
              <a:ext uri="{FF2B5EF4-FFF2-40B4-BE49-F238E27FC236}">
                <a16:creationId xmlns:a16="http://schemas.microsoft.com/office/drawing/2014/main" id="{8CD65BC7-B3D8-754F-6C06-443C12D56E5C}"/>
              </a:ext>
            </a:extLst>
          </p:cNvPr>
          <p:cNvSpPr txBox="1"/>
          <p:nvPr/>
        </p:nvSpPr>
        <p:spPr>
          <a:xfrm>
            <a:off x="517022" y="434449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6" name="ZoneTexte 35">
            <a:extLst>
              <a:ext uri="{FF2B5EF4-FFF2-40B4-BE49-F238E27FC236}">
                <a16:creationId xmlns:a16="http://schemas.microsoft.com/office/drawing/2014/main" id="{574D2844-F743-230F-B262-7037215CC37B}"/>
              </a:ext>
            </a:extLst>
          </p:cNvPr>
          <p:cNvSpPr txBox="1"/>
          <p:nvPr/>
        </p:nvSpPr>
        <p:spPr>
          <a:xfrm>
            <a:off x="504216" y="4532816"/>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3346603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1AFF2DB9-D360-292A-A41C-69536A59809C}"/>
              </a:ext>
            </a:extLst>
          </p:cNvPr>
          <p:cNvGraphicFramePr/>
          <p:nvPr>
            <p:extLst>
              <p:ext uri="{D42A27DB-BD31-4B8C-83A1-F6EECF244321}">
                <p14:modId xmlns:p14="http://schemas.microsoft.com/office/powerpoint/2010/main" val="4109965730"/>
              </p:ext>
            </p:extLst>
          </p:nvPr>
        </p:nvGraphicFramePr>
        <p:xfrm>
          <a:off x="2950241" y="1606111"/>
          <a:ext cx="4975268" cy="4677722"/>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740544" y="271967"/>
            <a:ext cx="8538546" cy="480131"/>
          </a:xfrm>
        </p:spPr>
        <p:txBody>
          <a:bodyPr/>
          <a:lstStyle/>
          <a:p>
            <a:r>
              <a:rPr lang="fr-FR" i="1" dirty="0"/>
              <a:t>… et reste globalement stable sur 2022 pour la majorité.</a:t>
            </a:r>
            <a:r>
              <a:rPr lang="fr-FR" sz="2800" i="1" dirty="0"/>
              <a:t> </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375247"/>
            <a:ext cx="5101389"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évolution budgétaire sur 2022</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24" name="Rectangle 23">
            <a:extLst>
              <a:ext uri="{FF2B5EF4-FFF2-40B4-BE49-F238E27FC236}">
                <a16:creationId xmlns:a16="http://schemas.microsoft.com/office/drawing/2014/main" id="{188539F1-4E4B-EC7F-2F34-7A972B48A9AE}"/>
              </a:ext>
            </a:extLst>
          </p:cNvPr>
          <p:cNvSpPr/>
          <p:nvPr/>
        </p:nvSpPr>
        <p:spPr>
          <a:xfrm>
            <a:off x="3162858" y="2971411"/>
            <a:ext cx="119225" cy="1318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25" name="Rectangle 24">
            <a:extLst>
              <a:ext uri="{FF2B5EF4-FFF2-40B4-BE49-F238E27FC236}">
                <a16:creationId xmlns:a16="http://schemas.microsoft.com/office/drawing/2014/main" id="{5DEE829C-0F51-EEFC-FAE6-C721A235EC74}"/>
              </a:ext>
            </a:extLst>
          </p:cNvPr>
          <p:cNvSpPr/>
          <p:nvPr/>
        </p:nvSpPr>
        <p:spPr>
          <a:xfrm>
            <a:off x="3162858" y="3316271"/>
            <a:ext cx="119225" cy="1318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26" name="Rectangle 25">
            <a:extLst>
              <a:ext uri="{FF2B5EF4-FFF2-40B4-BE49-F238E27FC236}">
                <a16:creationId xmlns:a16="http://schemas.microsoft.com/office/drawing/2014/main" id="{C819DD64-0DB3-9D40-E422-DBCA53BE25C9}"/>
              </a:ext>
            </a:extLst>
          </p:cNvPr>
          <p:cNvSpPr/>
          <p:nvPr/>
        </p:nvSpPr>
        <p:spPr>
          <a:xfrm>
            <a:off x="3162858" y="3600747"/>
            <a:ext cx="119225" cy="131892"/>
          </a:xfrm>
          <a:prstGeom prst="rect">
            <a:avLst/>
          </a:prstGeom>
          <a:solidFill>
            <a:srgbClr val="948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27" name="Rectangle 26">
            <a:extLst>
              <a:ext uri="{FF2B5EF4-FFF2-40B4-BE49-F238E27FC236}">
                <a16:creationId xmlns:a16="http://schemas.microsoft.com/office/drawing/2014/main" id="{3A8F0198-C522-DF84-92F5-60A9685442FF}"/>
              </a:ext>
            </a:extLst>
          </p:cNvPr>
          <p:cNvSpPr/>
          <p:nvPr/>
        </p:nvSpPr>
        <p:spPr>
          <a:xfrm>
            <a:off x="3162858" y="3885223"/>
            <a:ext cx="119225" cy="1318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28" name="Rectangle 27">
            <a:extLst>
              <a:ext uri="{FF2B5EF4-FFF2-40B4-BE49-F238E27FC236}">
                <a16:creationId xmlns:a16="http://schemas.microsoft.com/office/drawing/2014/main" id="{8DE9DC0C-8B30-53B9-FB28-44FC13E95EBD}"/>
              </a:ext>
            </a:extLst>
          </p:cNvPr>
          <p:cNvSpPr/>
          <p:nvPr/>
        </p:nvSpPr>
        <p:spPr>
          <a:xfrm>
            <a:off x="3162858" y="4162997"/>
            <a:ext cx="119225" cy="13189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29" name="ZoneTexte 28">
            <a:extLst>
              <a:ext uri="{FF2B5EF4-FFF2-40B4-BE49-F238E27FC236}">
                <a16:creationId xmlns:a16="http://schemas.microsoft.com/office/drawing/2014/main" id="{1BD04B8A-BC83-C506-7EC8-A8DABC3D3406}"/>
              </a:ext>
            </a:extLst>
          </p:cNvPr>
          <p:cNvSpPr txBox="1"/>
          <p:nvPr/>
        </p:nvSpPr>
        <p:spPr>
          <a:xfrm>
            <a:off x="3127868" y="2271701"/>
            <a:ext cx="1869871" cy="307777"/>
          </a:xfrm>
          <a:prstGeom prst="rect">
            <a:avLst/>
          </a:prstGeom>
          <a:noFill/>
          <a:ln>
            <a:solidFill>
              <a:srgbClr val="00B0F0"/>
            </a:solidFill>
          </a:ln>
        </p:spPr>
        <p:txBody>
          <a:bodyPr wrap="none" rtlCol="0">
            <a:spAutoFit/>
          </a:bodyPr>
          <a:lstStyle/>
          <a:p>
            <a:r>
              <a:rPr lang="fr-FR" sz="1400" b="1" cap="small" dirty="0">
                <a:solidFill>
                  <a:srgbClr val="009DE0"/>
                </a:solidFill>
                <a:latin typeface="Helvetica Neue UltraLight"/>
              </a:rPr>
              <a:t>Total augmentation</a:t>
            </a:r>
          </a:p>
        </p:txBody>
      </p:sp>
      <p:sp>
        <p:nvSpPr>
          <p:cNvPr id="30" name="ZoneTexte 29">
            <a:extLst>
              <a:ext uri="{FF2B5EF4-FFF2-40B4-BE49-F238E27FC236}">
                <a16:creationId xmlns:a16="http://schemas.microsoft.com/office/drawing/2014/main" id="{0FA5C986-F0FA-E0BA-BC89-7C8687F23C45}"/>
              </a:ext>
            </a:extLst>
          </p:cNvPr>
          <p:cNvSpPr txBox="1"/>
          <p:nvPr/>
        </p:nvSpPr>
        <p:spPr>
          <a:xfrm>
            <a:off x="3144636" y="4612959"/>
            <a:ext cx="1577227" cy="307777"/>
          </a:xfrm>
          <a:prstGeom prst="rect">
            <a:avLst/>
          </a:prstGeom>
          <a:noFill/>
          <a:ln>
            <a:solidFill>
              <a:schemeClr val="accent4">
                <a:lumMod val="50000"/>
              </a:schemeClr>
            </a:solidFill>
          </a:ln>
        </p:spPr>
        <p:txBody>
          <a:bodyPr wrap="none" rtlCol="0">
            <a:spAutoFit/>
          </a:bodyPr>
          <a:lstStyle/>
          <a:p>
            <a:r>
              <a:rPr lang="fr-FR" sz="1400" b="1" cap="small" dirty="0">
                <a:solidFill>
                  <a:schemeClr val="accent4">
                    <a:lumMod val="50000"/>
                  </a:schemeClr>
                </a:solidFill>
                <a:latin typeface="Helvetica Neue UltraLight"/>
              </a:rPr>
              <a:t>Total diminution</a:t>
            </a:r>
          </a:p>
        </p:txBody>
      </p:sp>
      <p:sp>
        <p:nvSpPr>
          <p:cNvPr id="31" name="ZoneTexte 30">
            <a:extLst>
              <a:ext uri="{FF2B5EF4-FFF2-40B4-BE49-F238E27FC236}">
                <a16:creationId xmlns:a16="http://schemas.microsoft.com/office/drawing/2014/main" id="{94463AB3-401E-47D4-4D07-B387AC4C2750}"/>
              </a:ext>
            </a:extLst>
          </p:cNvPr>
          <p:cNvSpPr txBox="1"/>
          <p:nvPr/>
        </p:nvSpPr>
        <p:spPr>
          <a:xfrm>
            <a:off x="3282083" y="2881661"/>
            <a:ext cx="1636730" cy="307777"/>
          </a:xfrm>
          <a:prstGeom prst="rect">
            <a:avLst/>
          </a:prstGeom>
          <a:noFill/>
          <a:ln>
            <a:noFill/>
          </a:ln>
        </p:spPr>
        <p:txBody>
          <a:bodyPr wrap="none" rtlCol="0">
            <a:spAutoFit/>
          </a:bodyPr>
          <a:lstStyle/>
          <a:p>
            <a:r>
              <a:rPr lang="fr-FR" sz="1400" dirty="0">
                <a:solidFill>
                  <a:schemeClr val="bg1">
                    <a:lumMod val="50000"/>
                  </a:schemeClr>
                </a:solidFill>
              </a:rPr>
              <a:t>Forte augmentation</a:t>
            </a:r>
          </a:p>
        </p:txBody>
      </p:sp>
      <p:sp>
        <p:nvSpPr>
          <p:cNvPr id="32" name="ZoneTexte 31">
            <a:extLst>
              <a:ext uri="{FF2B5EF4-FFF2-40B4-BE49-F238E27FC236}">
                <a16:creationId xmlns:a16="http://schemas.microsoft.com/office/drawing/2014/main" id="{52BEFAF0-C65B-FA7D-DDAD-7060DFBFD267}"/>
              </a:ext>
            </a:extLst>
          </p:cNvPr>
          <p:cNvSpPr txBox="1"/>
          <p:nvPr/>
        </p:nvSpPr>
        <p:spPr>
          <a:xfrm>
            <a:off x="3271490" y="3223917"/>
            <a:ext cx="1739835" cy="307777"/>
          </a:xfrm>
          <a:prstGeom prst="rect">
            <a:avLst/>
          </a:prstGeom>
          <a:noFill/>
          <a:ln>
            <a:noFill/>
          </a:ln>
        </p:spPr>
        <p:txBody>
          <a:bodyPr wrap="none" rtlCol="0">
            <a:spAutoFit/>
          </a:bodyPr>
          <a:lstStyle/>
          <a:p>
            <a:r>
              <a:rPr lang="fr-FR" sz="1400" dirty="0">
                <a:solidFill>
                  <a:schemeClr val="bg1">
                    <a:lumMod val="50000"/>
                  </a:schemeClr>
                </a:solidFill>
              </a:rPr>
              <a:t>Légère augmentation</a:t>
            </a:r>
          </a:p>
        </p:txBody>
      </p:sp>
      <p:sp>
        <p:nvSpPr>
          <p:cNvPr id="33" name="ZoneTexte 32">
            <a:extLst>
              <a:ext uri="{FF2B5EF4-FFF2-40B4-BE49-F238E27FC236}">
                <a16:creationId xmlns:a16="http://schemas.microsoft.com/office/drawing/2014/main" id="{07973981-B393-64B5-1FD9-CE516275C920}"/>
              </a:ext>
            </a:extLst>
          </p:cNvPr>
          <p:cNvSpPr txBox="1"/>
          <p:nvPr/>
        </p:nvSpPr>
        <p:spPr>
          <a:xfrm>
            <a:off x="3277243" y="3514336"/>
            <a:ext cx="677814" cy="307777"/>
          </a:xfrm>
          <a:prstGeom prst="rect">
            <a:avLst/>
          </a:prstGeom>
          <a:noFill/>
          <a:ln>
            <a:noFill/>
          </a:ln>
        </p:spPr>
        <p:txBody>
          <a:bodyPr wrap="none" rtlCol="0">
            <a:spAutoFit/>
          </a:bodyPr>
          <a:lstStyle/>
          <a:p>
            <a:r>
              <a:rPr lang="fr-FR" sz="1400" dirty="0">
                <a:solidFill>
                  <a:schemeClr val="bg1">
                    <a:lumMod val="50000"/>
                  </a:schemeClr>
                </a:solidFill>
              </a:rPr>
              <a:t>Stable </a:t>
            </a:r>
          </a:p>
        </p:txBody>
      </p:sp>
      <p:sp>
        <p:nvSpPr>
          <p:cNvPr id="34" name="ZoneTexte 33">
            <a:extLst>
              <a:ext uri="{FF2B5EF4-FFF2-40B4-BE49-F238E27FC236}">
                <a16:creationId xmlns:a16="http://schemas.microsoft.com/office/drawing/2014/main" id="{8BD29772-25EF-6DC2-41CA-63662BC8D041}"/>
              </a:ext>
            </a:extLst>
          </p:cNvPr>
          <p:cNvSpPr txBox="1"/>
          <p:nvPr/>
        </p:nvSpPr>
        <p:spPr>
          <a:xfrm>
            <a:off x="3282083" y="3791084"/>
            <a:ext cx="1514517" cy="307777"/>
          </a:xfrm>
          <a:prstGeom prst="rect">
            <a:avLst/>
          </a:prstGeom>
          <a:noFill/>
          <a:ln>
            <a:noFill/>
          </a:ln>
        </p:spPr>
        <p:txBody>
          <a:bodyPr wrap="none" rtlCol="0">
            <a:spAutoFit/>
          </a:bodyPr>
          <a:lstStyle/>
          <a:p>
            <a:r>
              <a:rPr lang="fr-FR" sz="1400" dirty="0">
                <a:solidFill>
                  <a:schemeClr val="bg1">
                    <a:lumMod val="50000"/>
                  </a:schemeClr>
                </a:solidFill>
              </a:rPr>
              <a:t>Légère diminution</a:t>
            </a:r>
          </a:p>
        </p:txBody>
      </p:sp>
      <p:sp>
        <p:nvSpPr>
          <p:cNvPr id="35" name="ZoneTexte 34">
            <a:extLst>
              <a:ext uri="{FF2B5EF4-FFF2-40B4-BE49-F238E27FC236}">
                <a16:creationId xmlns:a16="http://schemas.microsoft.com/office/drawing/2014/main" id="{2C6A6B84-7564-9EE1-5180-83CF27AFDE6F}"/>
              </a:ext>
            </a:extLst>
          </p:cNvPr>
          <p:cNvSpPr txBox="1"/>
          <p:nvPr/>
        </p:nvSpPr>
        <p:spPr>
          <a:xfrm>
            <a:off x="3279210" y="4081504"/>
            <a:ext cx="1451488" cy="307777"/>
          </a:xfrm>
          <a:prstGeom prst="rect">
            <a:avLst/>
          </a:prstGeom>
          <a:noFill/>
          <a:ln>
            <a:noFill/>
          </a:ln>
        </p:spPr>
        <p:txBody>
          <a:bodyPr wrap="none" rtlCol="0">
            <a:spAutoFit/>
          </a:bodyPr>
          <a:lstStyle/>
          <a:p>
            <a:r>
              <a:rPr lang="fr-FR" sz="1400" dirty="0">
                <a:solidFill>
                  <a:schemeClr val="bg1">
                    <a:lumMod val="50000"/>
                  </a:schemeClr>
                </a:solidFill>
              </a:rPr>
              <a:t>Forte diminution</a:t>
            </a:r>
          </a:p>
        </p:txBody>
      </p:sp>
      <p:sp>
        <p:nvSpPr>
          <p:cNvPr id="36" name="Rectangle 35">
            <a:extLst>
              <a:ext uri="{FF2B5EF4-FFF2-40B4-BE49-F238E27FC236}">
                <a16:creationId xmlns:a16="http://schemas.microsoft.com/office/drawing/2014/main" id="{13F0CBF2-A88A-37D3-D633-F33AA612A747}"/>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C3B5438D-6C72-CBBC-E006-6A844B46371E}"/>
              </a:ext>
            </a:extLst>
          </p:cNvPr>
          <p:cNvSpPr txBox="1"/>
          <p:nvPr/>
        </p:nvSpPr>
        <p:spPr>
          <a:xfrm>
            <a:off x="-17649" y="6528770"/>
            <a:ext cx="3950898" cy="338554"/>
          </a:xfrm>
          <a:prstGeom prst="rect">
            <a:avLst/>
          </a:prstGeom>
          <a:noFill/>
        </p:spPr>
        <p:txBody>
          <a:bodyPr wrap="square">
            <a:spAutoFit/>
          </a:bodyPr>
          <a:lstStyle/>
          <a:p>
            <a:r>
              <a:rPr lang="fr-FR" sz="800" i="1" dirty="0">
                <a:solidFill>
                  <a:srgbClr val="948B86"/>
                </a:solidFill>
                <a:latin typeface="Helvetica Neue UltraLight"/>
              </a:rPr>
              <a:t>Q6 En 2022, ce budget est-il… ?</a:t>
            </a:r>
          </a:p>
          <a:p>
            <a:r>
              <a:rPr lang="fr-FR" sz="800" i="1" dirty="0">
                <a:solidFill>
                  <a:srgbClr val="948B86"/>
                </a:solidFill>
                <a:latin typeface="Helvetica Neue UltraLight"/>
              </a:rPr>
              <a:t>Base = Annonceurs – hors 12% NSP - 189 répondants</a:t>
            </a:r>
          </a:p>
        </p:txBody>
      </p:sp>
      <p:sp>
        <p:nvSpPr>
          <p:cNvPr id="9" name="Rectangle à coins arrondis 5">
            <a:extLst>
              <a:ext uri="{FF2B5EF4-FFF2-40B4-BE49-F238E27FC236}">
                <a16:creationId xmlns:a16="http://schemas.microsoft.com/office/drawing/2014/main" id="{D25ACF9D-1FA7-16AB-0B48-52E03980442D}"/>
              </a:ext>
            </a:extLst>
          </p:cNvPr>
          <p:cNvSpPr/>
          <p:nvPr/>
        </p:nvSpPr>
        <p:spPr>
          <a:xfrm>
            <a:off x="3077375" y="5332451"/>
            <a:ext cx="1457385" cy="510778"/>
          </a:xfrm>
          <a:prstGeom prst="roundRect">
            <a:avLst/>
          </a:prstGeom>
          <a:solidFill>
            <a:schemeClr val="bg1">
              <a:lumMod val="65000"/>
            </a:schemeClr>
          </a:solidFill>
          <a:ln>
            <a:noFill/>
          </a:ln>
        </p:spPr>
        <p:txBody>
          <a:bodyPr wrap="square" rtlCol="0" anchor="ctr">
            <a:spAutoFit/>
          </a:bodyPr>
          <a:lstStyle/>
          <a:p>
            <a:pPr algn="ctr"/>
            <a:r>
              <a:rPr lang="fr-FR" sz="1200" dirty="0">
                <a:solidFill>
                  <a:schemeClr val="bg1"/>
                </a:solidFill>
                <a:latin typeface="Helvetica Neue UltraLight"/>
              </a:rPr>
              <a:t>12</a:t>
            </a:r>
            <a:r>
              <a:rPr lang="fr-FR" sz="1200" i="0" dirty="0">
                <a:solidFill>
                  <a:schemeClr val="bg1"/>
                </a:solidFill>
                <a:latin typeface="Helvetica Neue UltraLight"/>
              </a:rPr>
              <a:t>% </a:t>
            </a:r>
          </a:p>
          <a:p>
            <a:pPr algn="ctr"/>
            <a:r>
              <a:rPr lang="fr-FR" sz="1200" i="0" dirty="0">
                <a:solidFill>
                  <a:schemeClr val="bg1"/>
                </a:solidFill>
                <a:latin typeface="Helvetica Neue UltraLight"/>
              </a:rPr>
              <a:t>Ne savent pas</a:t>
            </a:r>
          </a:p>
        </p:txBody>
      </p:sp>
      <p:sp>
        <p:nvSpPr>
          <p:cNvPr id="3" name="Titre 5">
            <a:extLst>
              <a:ext uri="{FF2B5EF4-FFF2-40B4-BE49-F238E27FC236}">
                <a16:creationId xmlns:a16="http://schemas.microsoft.com/office/drawing/2014/main" id="{D31551F2-3F1F-6305-8656-E896565D7DAE}"/>
              </a:ext>
            </a:extLst>
          </p:cNvPr>
          <p:cNvSpPr txBox="1">
            <a:spLocks/>
          </p:cNvSpPr>
          <p:nvPr/>
        </p:nvSpPr>
        <p:spPr>
          <a:xfrm>
            <a:off x="6758665" y="5048756"/>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(31%)</a:t>
            </a:r>
          </a:p>
        </p:txBody>
      </p:sp>
      <p:sp>
        <p:nvSpPr>
          <p:cNvPr id="4" name="ZoneTexte 3">
            <a:extLst>
              <a:ext uri="{FF2B5EF4-FFF2-40B4-BE49-F238E27FC236}">
                <a16:creationId xmlns:a16="http://schemas.microsoft.com/office/drawing/2014/main" id="{C70A027A-A984-869D-7C59-07BB7EDC6C7B}"/>
              </a:ext>
            </a:extLst>
          </p:cNvPr>
          <p:cNvSpPr txBox="1"/>
          <p:nvPr/>
        </p:nvSpPr>
        <p:spPr>
          <a:xfrm>
            <a:off x="6510471" y="494985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10" name="Groupe 9">
            <a:extLst>
              <a:ext uri="{FF2B5EF4-FFF2-40B4-BE49-F238E27FC236}">
                <a16:creationId xmlns:a16="http://schemas.microsoft.com/office/drawing/2014/main" id="{247688E9-CFF9-6F72-9EF9-72A9CCCFAA36}"/>
              </a:ext>
            </a:extLst>
          </p:cNvPr>
          <p:cNvGrpSpPr/>
          <p:nvPr/>
        </p:nvGrpSpPr>
        <p:grpSpPr>
          <a:xfrm>
            <a:off x="516855" y="1939011"/>
            <a:ext cx="1224450" cy="743634"/>
            <a:chOff x="5502045" y="691168"/>
            <a:chExt cx="1224450" cy="743634"/>
          </a:xfrm>
        </p:grpSpPr>
        <p:sp>
          <p:nvSpPr>
            <p:cNvPr id="11" name="ZoneTexte 10">
              <a:extLst>
                <a:ext uri="{FF2B5EF4-FFF2-40B4-BE49-F238E27FC236}">
                  <a16:creationId xmlns:a16="http://schemas.microsoft.com/office/drawing/2014/main" id="{9EA4A16A-9E31-CE5C-71BD-002965364669}"/>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2" name="Image 11">
              <a:extLst>
                <a:ext uri="{FF2B5EF4-FFF2-40B4-BE49-F238E27FC236}">
                  <a16:creationId xmlns:a16="http://schemas.microsoft.com/office/drawing/2014/main" id="{1517A3F5-1B32-5063-A367-955E0E0B656A}"/>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Tree>
    <p:extLst>
      <p:ext uri="{BB962C8B-B14F-4D97-AF65-F5344CB8AC3E}">
        <p14:creationId xmlns:p14="http://schemas.microsoft.com/office/powerpoint/2010/main" val="1770132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71268" y="137547"/>
            <a:ext cx="9859992" cy="646331"/>
          </a:xfrm>
        </p:spPr>
        <p:txBody>
          <a:bodyPr/>
          <a:lstStyle/>
          <a:p>
            <a:r>
              <a:rPr lang="fr-FR" i="1" dirty="0"/>
              <a:t>La mesure de l’efficacité </a:t>
            </a:r>
            <a:r>
              <a:rPr lang="fr-FR" dirty="0"/>
              <a:t>de actions de </a:t>
            </a:r>
            <a:r>
              <a:rPr lang="fr-FR" i="1" dirty="0"/>
              <a:t>communication est une pratique très courante, et les statistiques online sont la 1</a:t>
            </a:r>
            <a:r>
              <a:rPr lang="fr-FR" i="1" baseline="30000" dirty="0"/>
              <a:t>ère</a:t>
            </a:r>
            <a:r>
              <a:rPr lang="fr-FR" i="1" dirty="0"/>
              <a:t> mesure pour en juger.</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0" y="1133893"/>
            <a:ext cx="6485021"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Mesure de l’efficacité de la politique de communication</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7" name="Rectangle 6">
            <a:extLst>
              <a:ext uri="{FF2B5EF4-FFF2-40B4-BE49-F238E27FC236}">
                <a16:creationId xmlns:a16="http://schemas.microsoft.com/office/drawing/2014/main" id="{5227E394-615F-1707-8B9A-99E8736B9AA1}"/>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1" name="ZoneTexte 20">
            <a:extLst>
              <a:ext uri="{FF2B5EF4-FFF2-40B4-BE49-F238E27FC236}">
                <a16:creationId xmlns:a16="http://schemas.microsoft.com/office/drawing/2014/main" id="{9F61664C-921B-A6B7-4382-C0C22F988478}"/>
              </a:ext>
            </a:extLst>
          </p:cNvPr>
          <p:cNvSpPr txBox="1"/>
          <p:nvPr/>
        </p:nvSpPr>
        <p:spPr>
          <a:xfrm>
            <a:off x="0" y="6481858"/>
            <a:ext cx="7082266" cy="338554"/>
          </a:xfrm>
          <a:prstGeom prst="rect">
            <a:avLst/>
          </a:prstGeom>
          <a:noFill/>
        </p:spPr>
        <p:txBody>
          <a:bodyPr wrap="square">
            <a:spAutoFit/>
          </a:bodyPr>
          <a:lstStyle/>
          <a:p>
            <a:r>
              <a:rPr lang="fr-FR" sz="800" i="1" dirty="0">
                <a:solidFill>
                  <a:srgbClr val="948B86"/>
                </a:solidFill>
                <a:latin typeface="Helvetica Neue UltraLight"/>
              </a:rPr>
              <a:t>Q14 Quels sont les moyens que vous employez habituellement pour juger les résultats ou l’efficacité d’une politique de communication ?</a:t>
            </a:r>
          </a:p>
          <a:p>
            <a:r>
              <a:rPr lang="fr-FR" sz="800" i="1" dirty="0">
                <a:solidFill>
                  <a:srgbClr val="948B86"/>
                </a:solidFill>
                <a:latin typeface="Helvetica Neue UltraLight"/>
              </a:rPr>
              <a:t>Base = Annonceurs – Plusieurs réponses possibles – 205 répondants</a:t>
            </a:r>
          </a:p>
        </p:txBody>
      </p:sp>
      <p:grpSp>
        <p:nvGrpSpPr>
          <p:cNvPr id="28" name="Groupe 27">
            <a:extLst>
              <a:ext uri="{FF2B5EF4-FFF2-40B4-BE49-F238E27FC236}">
                <a16:creationId xmlns:a16="http://schemas.microsoft.com/office/drawing/2014/main" id="{7BCCABDF-149B-A408-B625-9DC37558CF07}"/>
              </a:ext>
            </a:extLst>
          </p:cNvPr>
          <p:cNvGrpSpPr/>
          <p:nvPr/>
        </p:nvGrpSpPr>
        <p:grpSpPr>
          <a:xfrm>
            <a:off x="932742" y="1548585"/>
            <a:ext cx="10326515" cy="4861130"/>
            <a:chOff x="932742" y="1548585"/>
            <a:chExt cx="10326515" cy="4861130"/>
          </a:xfrm>
        </p:grpSpPr>
        <p:grpSp>
          <p:nvGrpSpPr>
            <p:cNvPr id="25" name="Groupe 24">
              <a:extLst>
                <a:ext uri="{FF2B5EF4-FFF2-40B4-BE49-F238E27FC236}">
                  <a16:creationId xmlns:a16="http://schemas.microsoft.com/office/drawing/2014/main" id="{0CC31B42-364B-2C5A-3822-093C9152990F}"/>
                </a:ext>
              </a:extLst>
            </p:cNvPr>
            <p:cNvGrpSpPr/>
            <p:nvPr/>
          </p:nvGrpSpPr>
          <p:grpSpPr>
            <a:xfrm>
              <a:off x="932742" y="1548585"/>
              <a:ext cx="10326515" cy="4861130"/>
              <a:chOff x="932742" y="1548585"/>
              <a:chExt cx="10326515" cy="4861130"/>
            </a:xfrm>
          </p:grpSpPr>
          <p:graphicFrame>
            <p:nvGraphicFramePr>
              <p:cNvPr id="5" name="Graphique 4">
                <a:extLst>
                  <a:ext uri="{FF2B5EF4-FFF2-40B4-BE49-F238E27FC236}">
                    <a16:creationId xmlns:a16="http://schemas.microsoft.com/office/drawing/2014/main" id="{237932C8-615A-EF4C-2EEC-B1AC2C277263}"/>
                  </a:ext>
                </a:extLst>
              </p:cNvPr>
              <p:cNvGraphicFramePr/>
              <p:nvPr>
                <p:extLst>
                  <p:ext uri="{D42A27DB-BD31-4B8C-83A1-F6EECF244321}">
                    <p14:modId xmlns:p14="http://schemas.microsoft.com/office/powerpoint/2010/main" val="2359565344"/>
                  </p:ext>
                </p:extLst>
              </p:nvPr>
            </p:nvGraphicFramePr>
            <p:xfrm>
              <a:off x="932742" y="1548585"/>
              <a:ext cx="10326515" cy="4770409"/>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2D7F4636-76EB-BB7D-31FC-785C48607D4E}"/>
                  </a:ext>
                </a:extLst>
              </p:cNvPr>
              <p:cNvSpPr txBox="1"/>
              <p:nvPr/>
            </p:nvSpPr>
            <p:spPr>
              <a:xfrm>
                <a:off x="2814476" y="1867085"/>
                <a:ext cx="3074859" cy="246221"/>
              </a:xfrm>
              <a:prstGeom prst="rect">
                <a:avLst/>
              </a:prstGeom>
              <a:noFill/>
            </p:spPr>
            <p:txBody>
              <a:bodyPr wrap="square">
                <a:spAutoFit/>
              </a:bodyPr>
              <a:lstStyle/>
              <a:p>
                <a:pPr algn="r"/>
                <a:r>
                  <a:rPr lang="fr-FR" sz="1000" i="1" dirty="0">
                    <a:solidFill>
                      <a:schemeClr val="bg1">
                        <a:lumMod val="50000"/>
                      </a:schemeClr>
                    </a:solidFill>
                    <a:latin typeface="Helvetica Neue UltraLight"/>
                  </a:rPr>
                  <a:t>(Google Analytics, nbre de " J'aime " collectés)</a:t>
                </a:r>
              </a:p>
            </p:txBody>
          </p:sp>
          <p:sp>
            <p:nvSpPr>
              <p:cNvPr id="15" name="ZoneTexte 14">
                <a:extLst>
                  <a:ext uri="{FF2B5EF4-FFF2-40B4-BE49-F238E27FC236}">
                    <a16:creationId xmlns:a16="http://schemas.microsoft.com/office/drawing/2014/main" id="{55D5A246-4D14-C5CC-1865-DAF50311B9E6}"/>
                  </a:ext>
                </a:extLst>
              </p:cNvPr>
              <p:cNvSpPr txBox="1"/>
              <p:nvPr/>
            </p:nvSpPr>
            <p:spPr>
              <a:xfrm>
                <a:off x="2292120" y="4900962"/>
                <a:ext cx="3597215" cy="246221"/>
              </a:xfrm>
              <a:prstGeom prst="rect">
                <a:avLst/>
              </a:prstGeom>
              <a:noFill/>
            </p:spPr>
            <p:txBody>
              <a:bodyPr wrap="square">
                <a:spAutoFit/>
              </a:bodyPr>
              <a:lstStyle>
                <a:defPPr>
                  <a:defRPr lang="fr-FR"/>
                </a:defPPr>
                <a:lvl1pPr algn="r">
                  <a:defRPr sz="1200" i="1"/>
                </a:lvl1pPr>
              </a:lstStyle>
              <a:p>
                <a:r>
                  <a:rPr lang="fr-FR" sz="1000" dirty="0">
                    <a:solidFill>
                      <a:schemeClr val="bg1">
                        <a:lumMod val="50000"/>
                      </a:schemeClr>
                    </a:solidFill>
                    <a:latin typeface="Helvetica Neue UltraLight"/>
                  </a:rPr>
                  <a:t>(gérée par la fonction communication ou la DRH)</a:t>
                </a:r>
              </a:p>
            </p:txBody>
          </p:sp>
          <p:sp>
            <p:nvSpPr>
              <p:cNvPr id="14" name="ZoneTexte 13">
                <a:extLst>
                  <a:ext uri="{FF2B5EF4-FFF2-40B4-BE49-F238E27FC236}">
                    <a16:creationId xmlns:a16="http://schemas.microsoft.com/office/drawing/2014/main" id="{30104B2F-5CDB-1036-DF19-723F3B7D0F1E}"/>
                  </a:ext>
                </a:extLst>
              </p:cNvPr>
              <p:cNvSpPr txBox="1"/>
              <p:nvPr/>
            </p:nvSpPr>
            <p:spPr>
              <a:xfrm>
                <a:off x="3379207" y="6163494"/>
                <a:ext cx="2883989" cy="246221"/>
              </a:xfrm>
              <a:prstGeom prst="rect">
                <a:avLst/>
              </a:prstGeom>
              <a:noFill/>
            </p:spPr>
            <p:txBody>
              <a:bodyPr wrap="square">
                <a:spAutoFit/>
              </a:bodyPr>
              <a:lstStyle/>
              <a:p>
                <a:r>
                  <a:rPr lang="fr-FR" sz="1000" i="1" dirty="0">
                    <a:solidFill>
                      <a:schemeClr val="bg1">
                        <a:lumMod val="50000"/>
                      </a:schemeClr>
                    </a:solidFill>
                    <a:latin typeface="Helvetica Neue UltraLight"/>
                  </a:rPr>
                  <a:t>(ne mesure pas les résultats de nos actions)</a:t>
                </a:r>
              </a:p>
            </p:txBody>
          </p:sp>
          <p:sp>
            <p:nvSpPr>
              <p:cNvPr id="24" name="ZoneTexte 23">
                <a:extLst>
                  <a:ext uri="{FF2B5EF4-FFF2-40B4-BE49-F238E27FC236}">
                    <a16:creationId xmlns:a16="http://schemas.microsoft.com/office/drawing/2014/main" id="{682AE40F-0C1F-EF99-D86E-3CAEA19CBD5C}"/>
                  </a:ext>
                </a:extLst>
              </p:cNvPr>
              <p:cNvSpPr txBox="1"/>
              <p:nvPr/>
            </p:nvSpPr>
            <p:spPr>
              <a:xfrm>
                <a:off x="4059663" y="2766638"/>
                <a:ext cx="2203533" cy="246221"/>
              </a:xfrm>
              <a:prstGeom prst="rect">
                <a:avLst/>
              </a:prstGeom>
              <a:noFill/>
            </p:spPr>
            <p:txBody>
              <a:bodyPr wrap="square">
                <a:spAutoFit/>
              </a:bodyPr>
              <a:lstStyle/>
              <a:p>
                <a:r>
                  <a:rPr lang="fr-FR" sz="1000" i="1" dirty="0">
                    <a:solidFill>
                      <a:schemeClr val="bg1">
                        <a:lumMod val="50000"/>
                      </a:schemeClr>
                    </a:solidFill>
                    <a:latin typeface="Helvetica Neue UltraLight"/>
                  </a:rPr>
                  <a:t>(Evolution du chiffre d’affaires)</a:t>
                </a:r>
              </a:p>
            </p:txBody>
          </p:sp>
        </p:grpSp>
        <p:sp>
          <p:nvSpPr>
            <p:cNvPr id="27" name="ZoneTexte 26">
              <a:extLst>
                <a:ext uri="{FF2B5EF4-FFF2-40B4-BE49-F238E27FC236}">
                  <a16:creationId xmlns:a16="http://schemas.microsoft.com/office/drawing/2014/main" id="{831F774A-89C5-FB59-CE3E-BBB17986566E}"/>
                </a:ext>
              </a:extLst>
            </p:cNvPr>
            <p:cNvSpPr txBox="1"/>
            <p:nvPr/>
          </p:nvSpPr>
          <p:spPr>
            <a:xfrm>
              <a:off x="4634153" y="3187672"/>
              <a:ext cx="1461846" cy="246221"/>
            </a:xfrm>
            <a:prstGeom prst="rect">
              <a:avLst/>
            </a:prstGeom>
            <a:noFill/>
          </p:spPr>
          <p:txBody>
            <a:bodyPr wrap="square">
              <a:spAutoFit/>
            </a:bodyPr>
            <a:lstStyle/>
            <a:p>
              <a:r>
                <a:rPr lang="fr-FR" sz="1000" i="1" dirty="0">
                  <a:solidFill>
                    <a:schemeClr val="bg1">
                      <a:lumMod val="50000"/>
                    </a:schemeClr>
                  </a:solidFill>
                  <a:latin typeface="Helvetica Neue UltraLight"/>
                </a:rPr>
                <a:t>(presse, TV, radio)</a:t>
              </a:r>
            </a:p>
          </p:txBody>
        </p:sp>
      </p:grpSp>
      <p:sp>
        <p:nvSpPr>
          <p:cNvPr id="6" name="Titre 5">
            <a:extLst>
              <a:ext uri="{FF2B5EF4-FFF2-40B4-BE49-F238E27FC236}">
                <a16:creationId xmlns:a16="http://schemas.microsoft.com/office/drawing/2014/main" id="{48DC8545-ED17-BCD1-782F-D2B9D7CA3094}"/>
              </a:ext>
            </a:extLst>
          </p:cNvPr>
          <p:cNvSpPr txBox="1">
            <a:spLocks/>
          </p:cNvSpPr>
          <p:nvPr/>
        </p:nvSpPr>
        <p:spPr>
          <a:xfrm>
            <a:off x="8841465" y="2665071"/>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250 salariés  (55%)</a:t>
            </a:r>
          </a:p>
        </p:txBody>
      </p:sp>
      <p:sp>
        <p:nvSpPr>
          <p:cNvPr id="9" name="ZoneTexte 8">
            <a:extLst>
              <a:ext uri="{FF2B5EF4-FFF2-40B4-BE49-F238E27FC236}">
                <a16:creationId xmlns:a16="http://schemas.microsoft.com/office/drawing/2014/main" id="{09EB4D95-A8B3-21CB-0B91-5E6EB1155143}"/>
              </a:ext>
            </a:extLst>
          </p:cNvPr>
          <p:cNvSpPr txBox="1"/>
          <p:nvPr/>
        </p:nvSpPr>
        <p:spPr>
          <a:xfrm>
            <a:off x="8593271" y="256617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0" name="Titre 5">
            <a:extLst>
              <a:ext uri="{FF2B5EF4-FFF2-40B4-BE49-F238E27FC236}">
                <a16:creationId xmlns:a16="http://schemas.microsoft.com/office/drawing/2014/main" id="{80AD2474-4266-C660-964D-CF0D1E1FE724}"/>
              </a:ext>
            </a:extLst>
          </p:cNvPr>
          <p:cNvSpPr txBox="1">
            <a:spLocks/>
          </p:cNvSpPr>
          <p:nvPr/>
        </p:nvSpPr>
        <p:spPr>
          <a:xfrm>
            <a:off x="9898417" y="2652922"/>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Gironde (57%)</a:t>
            </a:r>
          </a:p>
        </p:txBody>
      </p:sp>
      <p:sp>
        <p:nvSpPr>
          <p:cNvPr id="11" name="Titre 5">
            <a:extLst>
              <a:ext uri="{FF2B5EF4-FFF2-40B4-BE49-F238E27FC236}">
                <a16:creationId xmlns:a16="http://schemas.microsoft.com/office/drawing/2014/main" id="{8B6FF97A-82DE-03F3-54C0-20B8FBD4E5EF}"/>
              </a:ext>
            </a:extLst>
          </p:cNvPr>
          <p:cNvSpPr txBox="1">
            <a:spLocks/>
          </p:cNvSpPr>
          <p:nvPr/>
        </p:nvSpPr>
        <p:spPr>
          <a:xfrm>
            <a:off x="8860349" y="3050062"/>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(61%)</a:t>
            </a:r>
          </a:p>
        </p:txBody>
      </p:sp>
      <p:sp>
        <p:nvSpPr>
          <p:cNvPr id="12" name="ZoneTexte 11">
            <a:extLst>
              <a:ext uri="{FF2B5EF4-FFF2-40B4-BE49-F238E27FC236}">
                <a16:creationId xmlns:a16="http://schemas.microsoft.com/office/drawing/2014/main" id="{B5D829C2-630A-B316-7134-F9430B83258F}"/>
              </a:ext>
            </a:extLst>
          </p:cNvPr>
          <p:cNvSpPr txBox="1"/>
          <p:nvPr/>
        </p:nvSpPr>
        <p:spPr>
          <a:xfrm>
            <a:off x="8581956" y="295906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3" name="Titre 5">
            <a:extLst>
              <a:ext uri="{FF2B5EF4-FFF2-40B4-BE49-F238E27FC236}">
                <a16:creationId xmlns:a16="http://schemas.microsoft.com/office/drawing/2014/main" id="{F983F9DA-7CF4-EDCE-EF65-DFB14AA37615}"/>
              </a:ext>
            </a:extLst>
          </p:cNvPr>
          <p:cNvSpPr txBox="1">
            <a:spLocks/>
          </p:cNvSpPr>
          <p:nvPr/>
        </p:nvSpPr>
        <p:spPr>
          <a:xfrm>
            <a:off x="7547487" y="3888032"/>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(33%)</a:t>
            </a:r>
          </a:p>
        </p:txBody>
      </p:sp>
      <p:sp>
        <p:nvSpPr>
          <p:cNvPr id="16" name="ZoneTexte 15">
            <a:extLst>
              <a:ext uri="{FF2B5EF4-FFF2-40B4-BE49-F238E27FC236}">
                <a16:creationId xmlns:a16="http://schemas.microsoft.com/office/drawing/2014/main" id="{24773372-4BBC-BFD2-65B8-2EB333EC493B}"/>
              </a:ext>
            </a:extLst>
          </p:cNvPr>
          <p:cNvSpPr txBox="1"/>
          <p:nvPr/>
        </p:nvSpPr>
        <p:spPr>
          <a:xfrm>
            <a:off x="7269094" y="379703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7" name="Titre 5">
            <a:extLst>
              <a:ext uri="{FF2B5EF4-FFF2-40B4-BE49-F238E27FC236}">
                <a16:creationId xmlns:a16="http://schemas.microsoft.com/office/drawing/2014/main" id="{F0FE09D2-5329-2189-CBBB-6F000D2A9206}"/>
              </a:ext>
            </a:extLst>
          </p:cNvPr>
          <p:cNvSpPr txBox="1">
            <a:spLocks/>
          </p:cNvSpPr>
          <p:nvPr/>
        </p:nvSpPr>
        <p:spPr>
          <a:xfrm>
            <a:off x="7398882" y="4328151"/>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(27%)</a:t>
            </a:r>
          </a:p>
        </p:txBody>
      </p:sp>
      <p:sp>
        <p:nvSpPr>
          <p:cNvPr id="22" name="ZoneTexte 21">
            <a:extLst>
              <a:ext uri="{FF2B5EF4-FFF2-40B4-BE49-F238E27FC236}">
                <a16:creationId xmlns:a16="http://schemas.microsoft.com/office/drawing/2014/main" id="{F2F4A1C3-C571-7497-9944-D7874226EECB}"/>
              </a:ext>
            </a:extLst>
          </p:cNvPr>
          <p:cNvSpPr txBox="1"/>
          <p:nvPr/>
        </p:nvSpPr>
        <p:spPr>
          <a:xfrm>
            <a:off x="7120489" y="423715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3" name="Titre 5">
            <a:extLst>
              <a:ext uri="{FF2B5EF4-FFF2-40B4-BE49-F238E27FC236}">
                <a16:creationId xmlns:a16="http://schemas.microsoft.com/office/drawing/2014/main" id="{6D70CE7B-CE7F-B01B-F9D8-F768D041EB9D}"/>
              </a:ext>
            </a:extLst>
          </p:cNvPr>
          <p:cNvSpPr txBox="1">
            <a:spLocks/>
          </p:cNvSpPr>
          <p:nvPr/>
        </p:nvSpPr>
        <p:spPr>
          <a:xfrm>
            <a:off x="7305514" y="5180031"/>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(20%)</a:t>
            </a:r>
          </a:p>
        </p:txBody>
      </p:sp>
      <p:sp>
        <p:nvSpPr>
          <p:cNvPr id="26" name="ZoneTexte 25">
            <a:extLst>
              <a:ext uri="{FF2B5EF4-FFF2-40B4-BE49-F238E27FC236}">
                <a16:creationId xmlns:a16="http://schemas.microsoft.com/office/drawing/2014/main" id="{88F585FB-60EE-EAA6-5503-7FA4C2820059}"/>
              </a:ext>
            </a:extLst>
          </p:cNvPr>
          <p:cNvSpPr txBox="1"/>
          <p:nvPr/>
        </p:nvSpPr>
        <p:spPr>
          <a:xfrm>
            <a:off x="7027121" y="508903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32" name="Groupe 31">
            <a:extLst>
              <a:ext uri="{FF2B5EF4-FFF2-40B4-BE49-F238E27FC236}">
                <a16:creationId xmlns:a16="http://schemas.microsoft.com/office/drawing/2014/main" id="{19265F40-A95C-0A33-2434-F60BDA4B8A3E}"/>
              </a:ext>
            </a:extLst>
          </p:cNvPr>
          <p:cNvGrpSpPr/>
          <p:nvPr/>
        </p:nvGrpSpPr>
        <p:grpSpPr>
          <a:xfrm>
            <a:off x="6890172" y="895200"/>
            <a:ext cx="1224450" cy="743634"/>
            <a:chOff x="5502045" y="691168"/>
            <a:chExt cx="1224450" cy="743634"/>
          </a:xfrm>
        </p:grpSpPr>
        <p:sp>
          <p:nvSpPr>
            <p:cNvPr id="33" name="ZoneTexte 32">
              <a:extLst>
                <a:ext uri="{FF2B5EF4-FFF2-40B4-BE49-F238E27FC236}">
                  <a16:creationId xmlns:a16="http://schemas.microsoft.com/office/drawing/2014/main" id="{5A46498E-6889-28C6-5394-4F75FA16ABB2}"/>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34" name="Image 33">
              <a:extLst>
                <a:ext uri="{FF2B5EF4-FFF2-40B4-BE49-F238E27FC236}">
                  <a16:creationId xmlns:a16="http://schemas.microsoft.com/office/drawing/2014/main" id="{F75C65B9-196D-E170-E9B6-D69EF10885E0}"/>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
        <p:nvSpPr>
          <p:cNvPr id="2" name="Rectangle : coins arrondis 1">
            <a:extLst>
              <a:ext uri="{FF2B5EF4-FFF2-40B4-BE49-F238E27FC236}">
                <a16:creationId xmlns:a16="http://schemas.microsoft.com/office/drawing/2014/main" id="{0626BB23-BF8B-5389-A6AB-7F1004B44D2B}"/>
              </a:ext>
            </a:extLst>
          </p:cNvPr>
          <p:cNvSpPr/>
          <p:nvPr/>
        </p:nvSpPr>
        <p:spPr>
          <a:xfrm>
            <a:off x="2292120" y="1607607"/>
            <a:ext cx="8083751" cy="465199"/>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7710CC68-9B8B-6E8B-31E4-DAA533C7D2C5}"/>
              </a:ext>
            </a:extLst>
          </p:cNvPr>
          <p:cNvSpPr/>
          <p:nvPr/>
        </p:nvSpPr>
        <p:spPr>
          <a:xfrm>
            <a:off x="0" y="2185448"/>
            <a:ext cx="2599981" cy="1656000"/>
          </a:xfrm>
          <a:prstGeom prst="rect">
            <a:avLst/>
          </a:prstGeom>
          <a:solidFill>
            <a:srgbClr val="00B0F0"/>
          </a:solidFill>
        </p:spPr>
        <p:txBody>
          <a:bodyPr wrap="square">
            <a:spAutoFit/>
          </a:bodyPr>
          <a:lstStyle/>
          <a:p>
            <a:pPr algn="ctr"/>
            <a:r>
              <a:rPr lang="fr-FR" sz="3200" b="1" i="1" dirty="0">
                <a:solidFill>
                  <a:schemeClr val="bg1"/>
                </a:solidFill>
                <a:latin typeface="Helvetica Neue UltraLight"/>
              </a:rPr>
              <a:t>95% </a:t>
            </a:r>
            <a:r>
              <a:rPr lang="fr-FR" sz="2000" b="1" i="1" dirty="0">
                <a:solidFill>
                  <a:schemeClr val="bg1"/>
                </a:solidFill>
                <a:latin typeface="Helvetica Neue UltraLight"/>
              </a:rPr>
              <a:t>mesurent l’efficacité de leurs actions de communication</a:t>
            </a:r>
          </a:p>
        </p:txBody>
      </p:sp>
      <p:sp>
        <p:nvSpPr>
          <p:cNvPr id="8" name="Rectangle 7">
            <a:extLst>
              <a:ext uri="{FF2B5EF4-FFF2-40B4-BE49-F238E27FC236}">
                <a16:creationId xmlns:a16="http://schemas.microsoft.com/office/drawing/2014/main" id="{9679DBBA-68BF-AF7D-975A-554B3875A3EC}"/>
              </a:ext>
            </a:extLst>
          </p:cNvPr>
          <p:cNvSpPr/>
          <p:nvPr/>
        </p:nvSpPr>
        <p:spPr>
          <a:xfrm>
            <a:off x="8746518" y="4135491"/>
            <a:ext cx="1407810" cy="738664"/>
          </a:xfrm>
          <a:prstGeom prst="rect">
            <a:avLst/>
          </a:prstGeom>
          <a:solidFill>
            <a:srgbClr val="00B0F0"/>
          </a:solidFill>
        </p:spPr>
        <p:txBody>
          <a:bodyPr wrap="square">
            <a:spAutoFit/>
          </a:bodyPr>
          <a:lstStyle/>
          <a:p>
            <a:pPr algn="ctr"/>
            <a:r>
              <a:rPr lang="fr-FR" b="1" i="1" dirty="0">
                <a:solidFill>
                  <a:schemeClr val="bg1"/>
                </a:solidFill>
                <a:latin typeface="Helvetica Neue UltraLight"/>
              </a:rPr>
              <a:t>38% </a:t>
            </a:r>
            <a:r>
              <a:rPr lang="fr-FR" sz="1200" b="1" i="1" dirty="0">
                <a:solidFill>
                  <a:schemeClr val="bg1"/>
                </a:solidFill>
                <a:latin typeface="Helvetica Neue UltraLight"/>
              </a:rPr>
              <a:t>conduisent des études</a:t>
            </a:r>
          </a:p>
        </p:txBody>
      </p:sp>
      <p:sp>
        <p:nvSpPr>
          <p:cNvPr id="29" name="Parenthèse fermante 28">
            <a:extLst>
              <a:ext uri="{FF2B5EF4-FFF2-40B4-BE49-F238E27FC236}">
                <a16:creationId xmlns:a16="http://schemas.microsoft.com/office/drawing/2014/main" id="{B2D7F376-995F-22C7-E7C4-9213D19E2276}"/>
              </a:ext>
            </a:extLst>
          </p:cNvPr>
          <p:cNvSpPr/>
          <p:nvPr/>
        </p:nvSpPr>
        <p:spPr>
          <a:xfrm>
            <a:off x="8568264" y="3797038"/>
            <a:ext cx="178253" cy="1586126"/>
          </a:xfrm>
          <a:prstGeom prst="rightBracket">
            <a:avLst/>
          </a:prstGeom>
          <a:ln>
            <a:solidFill>
              <a:srgbClr val="009DE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Titre 5">
            <a:extLst>
              <a:ext uri="{FF2B5EF4-FFF2-40B4-BE49-F238E27FC236}">
                <a16:creationId xmlns:a16="http://schemas.microsoft.com/office/drawing/2014/main" id="{5D297BD5-72DF-884F-4150-75DCD069C552}"/>
              </a:ext>
            </a:extLst>
          </p:cNvPr>
          <p:cNvSpPr txBox="1">
            <a:spLocks/>
          </p:cNvSpPr>
          <p:nvPr/>
        </p:nvSpPr>
        <p:spPr>
          <a:xfrm>
            <a:off x="10266859" y="421493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(59%)</a:t>
            </a:r>
          </a:p>
        </p:txBody>
      </p:sp>
      <p:sp>
        <p:nvSpPr>
          <p:cNvPr id="31" name="ZoneTexte 30">
            <a:extLst>
              <a:ext uri="{FF2B5EF4-FFF2-40B4-BE49-F238E27FC236}">
                <a16:creationId xmlns:a16="http://schemas.microsoft.com/office/drawing/2014/main" id="{5B363257-0026-CDC3-8898-9CEFD1B53FF3}"/>
              </a:ext>
            </a:extLst>
          </p:cNvPr>
          <p:cNvSpPr txBox="1"/>
          <p:nvPr/>
        </p:nvSpPr>
        <p:spPr>
          <a:xfrm>
            <a:off x="10029619" y="4232456"/>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5" name="Titre 5">
            <a:extLst>
              <a:ext uri="{FF2B5EF4-FFF2-40B4-BE49-F238E27FC236}">
                <a16:creationId xmlns:a16="http://schemas.microsoft.com/office/drawing/2014/main" id="{355DC4FD-EB31-25AD-77AC-F528DB55F08C}"/>
              </a:ext>
            </a:extLst>
          </p:cNvPr>
          <p:cNvSpPr txBox="1">
            <a:spLocks/>
          </p:cNvSpPr>
          <p:nvPr/>
        </p:nvSpPr>
        <p:spPr>
          <a:xfrm>
            <a:off x="10299278" y="4377583"/>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Hors Gironde (46%)</a:t>
            </a:r>
          </a:p>
        </p:txBody>
      </p:sp>
      <p:sp>
        <p:nvSpPr>
          <p:cNvPr id="36" name="ZoneTexte 35">
            <a:extLst>
              <a:ext uri="{FF2B5EF4-FFF2-40B4-BE49-F238E27FC236}">
                <a16:creationId xmlns:a16="http://schemas.microsoft.com/office/drawing/2014/main" id="{ED2F3F8F-71DE-DC3B-CE98-273538477EF1}"/>
              </a:ext>
            </a:extLst>
          </p:cNvPr>
          <p:cNvSpPr txBox="1"/>
          <p:nvPr/>
        </p:nvSpPr>
        <p:spPr>
          <a:xfrm>
            <a:off x="6071778" y="1745504"/>
            <a:ext cx="1636787" cy="230832"/>
          </a:xfrm>
          <a:prstGeom prst="rect">
            <a:avLst/>
          </a:prstGeom>
          <a:noFill/>
        </p:spPr>
        <p:txBody>
          <a:bodyPr wrap="square" rtlCol="0">
            <a:spAutoFit/>
          </a:bodyPr>
          <a:lstStyle/>
          <a:p>
            <a:r>
              <a:rPr lang="fr-FR" sz="900" dirty="0">
                <a:solidFill>
                  <a:schemeClr val="bg1"/>
                </a:solidFill>
                <a:latin typeface="Helvetica Neue UltraLight"/>
              </a:rPr>
              <a:t>71% 2015  ;  83% 2019</a:t>
            </a:r>
          </a:p>
        </p:txBody>
      </p:sp>
      <p:sp>
        <p:nvSpPr>
          <p:cNvPr id="37" name="ZoneTexte 36">
            <a:extLst>
              <a:ext uri="{FF2B5EF4-FFF2-40B4-BE49-F238E27FC236}">
                <a16:creationId xmlns:a16="http://schemas.microsoft.com/office/drawing/2014/main" id="{AE970045-8E10-9AF5-BF45-44A1D3157CAC}"/>
              </a:ext>
            </a:extLst>
          </p:cNvPr>
          <p:cNvSpPr txBox="1"/>
          <p:nvPr/>
        </p:nvSpPr>
        <p:spPr>
          <a:xfrm>
            <a:off x="560665" y="3610616"/>
            <a:ext cx="1636787" cy="230832"/>
          </a:xfrm>
          <a:prstGeom prst="rect">
            <a:avLst/>
          </a:prstGeom>
          <a:noFill/>
        </p:spPr>
        <p:txBody>
          <a:bodyPr wrap="square" rtlCol="0">
            <a:spAutoFit/>
          </a:bodyPr>
          <a:lstStyle/>
          <a:p>
            <a:r>
              <a:rPr lang="fr-FR" sz="900" dirty="0">
                <a:solidFill>
                  <a:schemeClr val="bg1"/>
                </a:solidFill>
                <a:latin typeface="Helvetica Neue UltraLight"/>
              </a:rPr>
              <a:t>87% 2015  ;  93% 2019</a:t>
            </a:r>
          </a:p>
        </p:txBody>
      </p:sp>
      <p:sp>
        <p:nvSpPr>
          <p:cNvPr id="38" name="ZoneTexte 37">
            <a:extLst>
              <a:ext uri="{FF2B5EF4-FFF2-40B4-BE49-F238E27FC236}">
                <a16:creationId xmlns:a16="http://schemas.microsoft.com/office/drawing/2014/main" id="{87BE9C52-0B3D-85F3-3B0B-1E0AD9D2B848}"/>
              </a:ext>
            </a:extLst>
          </p:cNvPr>
          <p:cNvSpPr txBox="1"/>
          <p:nvPr/>
        </p:nvSpPr>
        <p:spPr>
          <a:xfrm>
            <a:off x="6071778" y="2173507"/>
            <a:ext cx="1636787" cy="230832"/>
          </a:xfrm>
          <a:prstGeom prst="rect">
            <a:avLst/>
          </a:prstGeom>
          <a:noFill/>
        </p:spPr>
        <p:txBody>
          <a:bodyPr wrap="square" rtlCol="0">
            <a:spAutoFit/>
          </a:bodyPr>
          <a:lstStyle/>
          <a:p>
            <a:r>
              <a:rPr lang="fr-FR" sz="900" dirty="0">
                <a:solidFill>
                  <a:schemeClr val="bg1"/>
                </a:solidFill>
                <a:latin typeface="Helvetica Neue UltraLight"/>
              </a:rPr>
              <a:t>45% 2015  ;  48% 2019</a:t>
            </a:r>
          </a:p>
        </p:txBody>
      </p:sp>
      <p:sp>
        <p:nvSpPr>
          <p:cNvPr id="39" name="ZoneTexte 38">
            <a:extLst>
              <a:ext uri="{FF2B5EF4-FFF2-40B4-BE49-F238E27FC236}">
                <a16:creationId xmlns:a16="http://schemas.microsoft.com/office/drawing/2014/main" id="{53D7C1BB-3434-0FCE-1939-0F8E61C2410A}"/>
              </a:ext>
            </a:extLst>
          </p:cNvPr>
          <p:cNvSpPr txBox="1"/>
          <p:nvPr/>
        </p:nvSpPr>
        <p:spPr>
          <a:xfrm>
            <a:off x="6071778" y="2599447"/>
            <a:ext cx="1636787" cy="230832"/>
          </a:xfrm>
          <a:prstGeom prst="rect">
            <a:avLst/>
          </a:prstGeom>
          <a:noFill/>
        </p:spPr>
        <p:txBody>
          <a:bodyPr wrap="square" rtlCol="0">
            <a:spAutoFit/>
          </a:bodyPr>
          <a:lstStyle/>
          <a:p>
            <a:r>
              <a:rPr lang="fr-FR" sz="900" dirty="0">
                <a:solidFill>
                  <a:schemeClr val="bg1"/>
                </a:solidFill>
                <a:latin typeface="Helvetica Neue UltraLight"/>
              </a:rPr>
              <a:t>43% 2015  ;  44% 2019</a:t>
            </a:r>
          </a:p>
        </p:txBody>
      </p:sp>
      <p:sp>
        <p:nvSpPr>
          <p:cNvPr id="40" name="ZoneTexte 39">
            <a:extLst>
              <a:ext uri="{FF2B5EF4-FFF2-40B4-BE49-F238E27FC236}">
                <a16:creationId xmlns:a16="http://schemas.microsoft.com/office/drawing/2014/main" id="{D33B8B17-2CC5-1D0F-00B1-34E9D0B92499}"/>
              </a:ext>
            </a:extLst>
          </p:cNvPr>
          <p:cNvSpPr txBox="1"/>
          <p:nvPr/>
        </p:nvSpPr>
        <p:spPr>
          <a:xfrm>
            <a:off x="6071778" y="2993765"/>
            <a:ext cx="1636787" cy="230832"/>
          </a:xfrm>
          <a:prstGeom prst="rect">
            <a:avLst/>
          </a:prstGeom>
          <a:noFill/>
        </p:spPr>
        <p:txBody>
          <a:bodyPr wrap="square" rtlCol="0">
            <a:spAutoFit/>
          </a:bodyPr>
          <a:lstStyle/>
          <a:p>
            <a:r>
              <a:rPr lang="fr-FR" sz="900" dirty="0">
                <a:solidFill>
                  <a:schemeClr val="bg1"/>
                </a:solidFill>
                <a:latin typeface="Helvetica Neue UltraLight"/>
              </a:rPr>
              <a:t>42% 2015  ;  48% 2019</a:t>
            </a:r>
          </a:p>
        </p:txBody>
      </p:sp>
      <p:sp>
        <p:nvSpPr>
          <p:cNvPr id="41" name="ZoneTexte 40">
            <a:extLst>
              <a:ext uri="{FF2B5EF4-FFF2-40B4-BE49-F238E27FC236}">
                <a16:creationId xmlns:a16="http://schemas.microsoft.com/office/drawing/2014/main" id="{90AF7ABC-AF74-8331-8501-BF6987BB3E94}"/>
              </a:ext>
            </a:extLst>
          </p:cNvPr>
          <p:cNvSpPr txBox="1"/>
          <p:nvPr/>
        </p:nvSpPr>
        <p:spPr>
          <a:xfrm>
            <a:off x="6071778" y="3435359"/>
            <a:ext cx="1636787" cy="230832"/>
          </a:xfrm>
          <a:prstGeom prst="rect">
            <a:avLst/>
          </a:prstGeom>
          <a:noFill/>
        </p:spPr>
        <p:txBody>
          <a:bodyPr wrap="square" rtlCol="0">
            <a:spAutoFit/>
          </a:bodyPr>
          <a:lstStyle/>
          <a:p>
            <a:r>
              <a:rPr lang="fr-FR" sz="900" dirty="0">
                <a:solidFill>
                  <a:schemeClr val="bg1"/>
                </a:solidFill>
                <a:latin typeface="Helvetica Neue UltraLight"/>
              </a:rPr>
              <a:t>21% 2015  ;  29% 2019</a:t>
            </a:r>
          </a:p>
        </p:txBody>
      </p:sp>
      <p:sp>
        <p:nvSpPr>
          <p:cNvPr id="42" name="ZoneTexte 41">
            <a:extLst>
              <a:ext uri="{FF2B5EF4-FFF2-40B4-BE49-F238E27FC236}">
                <a16:creationId xmlns:a16="http://schemas.microsoft.com/office/drawing/2014/main" id="{51E75DDD-D2AC-D57C-342B-03E06D2EB204}"/>
              </a:ext>
            </a:extLst>
          </p:cNvPr>
          <p:cNvSpPr txBox="1"/>
          <p:nvPr/>
        </p:nvSpPr>
        <p:spPr>
          <a:xfrm>
            <a:off x="6071778" y="3863410"/>
            <a:ext cx="787488" cy="230832"/>
          </a:xfrm>
          <a:prstGeom prst="rect">
            <a:avLst/>
          </a:prstGeom>
          <a:noFill/>
        </p:spPr>
        <p:txBody>
          <a:bodyPr wrap="square" rtlCol="0">
            <a:spAutoFit/>
          </a:bodyPr>
          <a:lstStyle/>
          <a:p>
            <a:r>
              <a:rPr lang="fr-FR" sz="900" dirty="0">
                <a:solidFill>
                  <a:schemeClr val="bg1"/>
                </a:solidFill>
                <a:latin typeface="Helvetica Neue UltraLight"/>
              </a:rPr>
              <a:t>15% 2019</a:t>
            </a:r>
          </a:p>
        </p:txBody>
      </p:sp>
      <p:sp>
        <p:nvSpPr>
          <p:cNvPr id="43" name="ZoneTexte 42">
            <a:extLst>
              <a:ext uri="{FF2B5EF4-FFF2-40B4-BE49-F238E27FC236}">
                <a16:creationId xmlns:a16="http://schemas.microsoft.com/office/drawing/2014/main" id="{10B8C1DA-A6BB-C432-AFE8-F45D9162393F}"/>
              </a:ext>
            </a:extLst>
          </p:cNvPr>
          <p:cNvSpPr txBox="1"/>
          <p:nvPr/>
        </p:nvSpPr>
        <p:spPr>
          <a:xfrm>
            <a:off x="6055524" y="4302655"/>
            <a:ext cx="787488" cy="230832"/>
          </a:xfrm>
          <a:prstGeom prst="rect">
            <a:avLst/>
          </a:prstGeom>
          <a:noFill/>
        </p:spPr>
        <p:txBody>
          <a:bodyPr wrap="square" rtlCol="0">
            <a:spAutoFit/>
          </a:bodyPr>
          <a:lstStyle/>
          <a:p>
            <a:r>
              <a:rPr lang="fr-FR" sz="900" dirty="0">
                <a:solidFill>
                  <a:schemeClr val="bg1"/>
                </a:solidFill>
                <a:latin typeface="Helvetica Neue UltraLight"/>
              </a:rPr>
              <a:t>12% 2019</a:t>
            </a:r>
          </a:p>
        </p:txBody>
      </p:sp>
      <p:sp>
        <p:nvSpPr>
          <p:cNvPr id="44" name="ZoneTexte 43">
            <a:extLst>
              <a:ext uri="{FF2B5EF4-FFF2-40B4-BE49-F238E27FC236}">
                <a16:creationId xmlns:a16="http://schemas.microsoft.com/office/drawing/2014/main" id="{71F81BBE-C1D7-DB85-0464-F05E9B914FCB}"/>
              </a:ext>
            </a:extLst>
          </p:cNvPr>
          <p:cNvSpPr txBox="1"/>
          <p:nvPr/>
        </p:nvSpPr>
        <p:spPr>
          <a:xfrm>
            <a:off x="6027859" y="5137105"/>
            <a:ext cx="787488" cy="230832"/>
          </a:xfrm>
          <a:prstGeom prst="rect">
            <a:avLst/>
          </a:prstGeom>
          <a:noFill/>
        </p:spPr>
        <p:txBody>
          <a:bodyPr wrap="square" rtlCol="0">
            <a:spAutoFit/>
          </a:bodyPr>
          <a:lstStyle/>
          <a:p>
            <a:r>
              <a:rPr lang="fr-FR" sz="900" dirty="0">
                <a:solidFill>
                  <a:schemeClr val="bg1"/>
                </a:solidFill>
                <a:latin typeface="Helvetica Neue UltraLight"/>
              </a:rPr>
              <a:t>12% 2019</a:t>
            </a:r>
          </a:p>
        </p:txBody>
      </p:sp>
      <p:sp>
        <p:nvSpPr>
          <p:cNvPr id="45" name="ZoneTexte 44">
            <a:extLst>
              <a:ext uri="{FF2B5EF4-FFF2-40B4-BE49-F238E27FC236}">
                <a16:creationId xmlns:a16="http://schemas.microsoft.com/office/drawing/2014/main" id="{2E75625F-3D87-1D7A-6EAA-6A1A43DADE6A}"/>
              </a:ext>
            </a:extLst>
          </p:cNvPr>
          <p:cNvSpPr txBox="1"/>
          <p:nvPr/>
        </p:nvSpPr>
        <p:spPr>
          <a:xfrm>
            <a:off x="6023672" y="4709425"/>
            <a:ext cx="787488" cy="230832"/>
          </a:xfrm>
          <a:prstGeom prst="rect">
            <a:avLst/>
          </a:prstGeom>
          <a:noFill/>
        </p:spPr>
        <p:txBody>
          <a:bodyPr wrap="square" rtlCol="0">
            <a:spAutoFit/>
          </a:bodyPr>
          <a:lstStyle/>
          <a:p>
            <a:r>
              <a:rPr lang="fr-FR" sz="900" dirty="0">
                <a:solidFill>
                  <a:schemeClr val="bg1"/>
                </a:solidFill>
                <a:latin typeface="Helvetica Neue UltraLight"/>
              </a:rPr>
              <a:t>14% 2019</a:t>
            </a:r>
          </a:p>
        </p:txBody>
      </p:sp>
    </p:spTree>
    <p:extLst>
      <p:ext uri="{BB962C8B-B14F-4D97-AF65-F5344CB8AC3E}">
        <p14:creationId xmlns:p14="http://schemas.microsoft.com/office/powerpoint/2010/main" val="3597369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texte, tableau noir, tableau blanc&#10;&#10;Description générée automatiquement">
            <a:extLst>
              <a:ext uri="{FF2B5EF4-FFF2-40B4-BE49-F238E27FC236}">
                <a16:creationId xmlns:a16="http://schemas.microsoft.com/office/drawing/2014/main" id="{FD7FEAB1-F3F5-8DE0-6128-2039414240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Image 5" descr="Une image contenant terrain&#10;&#10;Description générée automatiquement">
            <a:extLst>
              <a:ext uri="{FF2B5EF4-FFF2-40B4-BE49-F238E27FC236}">
                <a16:creationId xmlns:a16="http://schemas.microsoft.com/office/drawing/2014/main" id="{2923EB19-E763-A459-8CDB-923BC85FCE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Image 6">
            <a:extLst>
              <a:ext uri="{FF2B5EF4-FFF2-40B4-BE49-F238E27FC236}">
                <a16:creationId xmlns:a16="http://schemas.microsoft.com/office/drawing/2014/main" id="{BD4B6740-9998-9486-A16F-29E7FFA34A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7" name="ZoneTexte 6">
            <a:extLst>
              <a:ext uri="{FF2B5EF4-FFF2-40B4-BE49-F238E27FC236}">
                <a16:creationId xmlns:a16="http://schemas.microsoft.com/office/drawing/2014/main" id="{C67DBE98-6ABF-364A-6092-8D6C2D5DA08D}"/>
              </a:ext>
            </a:extLst>
          </p:cNvPr>
          <p:cNvSpPr txBox="1"/>
          <p:nvPr/>
        </p:nvSpPr>
        <p:spPr>
          <a:xfrm>
            <a:off x="448548" y="2835602"/>
            <a:ext cx="5020056" cy="124165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fr-FR" sz="4000" dirty="0">
                <a:latin typeface="Helvetica Neue UltraLight"/>
                <a:ea typeface="+mj-ea"/>
                <a:cs typeface="+mj-cs"/>
              </a:rPr>
              <a:t>Externalisation de la communication</a:t>
            </a:r>
          </a:p>
        </p:txBody>
      </p:sp>
    </p:spTree>
    <p:extLst>
      <p:ext uri="{BB962C8B-B14F-4D97-AF65-F5344CB8AC3E}">
        <p14:creationId xmlns:p14="http://schemas.microsoft.com/office/powerpoint/2010/main" val="3965055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746908" y="130506"/>
            <a:ext cx="7292911" cy="646331"/>
          </a:xfrm>
        </p:spPr>
        <p:txBody>
          <a:bodyPr/>
          <a:lstStyle/>
          <a:p>
            <a:r>
              <a:rPr lang="fr-FR" i="1" dirty="0"/>
              <a:t>Le recours aux prestataires est courant che</a:t>
            </a:r>
            <a:r>
              <a:rPr lang="fr-FR" dirty="0"/>
              <a:t>z les annonceurs, un peu plus auprès d’agences que d’indépendants.</a:t>
            </a:r>
            <a:endParaRPr lang="fr-FR" i="1" dirty="0"/>
          </a:p>
        </p:txBody>
      </p:sp>
      <p:sp>
        <p:nvSpPr>
          <p:cNvPr id="19" name="ZoneTexte 18">
            <a:extLst>
              <a:ext uri="{FF2B5EF4-FFF2-40B4-BE49-F238E27FC236}">
                <a16:creationId xmlns:a16="http://schemas.microsoft.com/office/drawing/2014/main" id="{474E8733-2205-B5B1-315A-208EF339DAC3}"/>
              </a:ext>
            </a:extLst>
          </p:cNvPr>
          <p:cNvSpPr txBox="1"/>
          <p:nvPr/>
        </p:nvSpPr>
        <p:spPr>
          <a:xfrm>
            <a:off x="0" y="1375247"/>
            <a:ext cx="4042612"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Recours aux prestataires</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graphicFrame>
        <p:nvGraphicFramePr>
          <p:cNvPr id="3" name="Graphique 2">
            <a:extLst>
              <a:ext uri="{FF2B5EF4-FFF2-40B4-BE49-F238E27FC236}">
                <a16:creationId xmlns:a16="http://schemas.microsoft.com/office/drawing/2014/main" id="{2CE02C9C-1214-ECD5-11F7-EB8E4933729B}"/>
              </a:ext>
            </a:extLst>
          </p:cNvPr>
          <p:cNvGraphicFramePr/>
          <p:nvPr>
            <p:extLst>
              <p:ext uri="{D42A27DB-BD31-4B8C-83A1-F6EECF244321}">
                <p14:modId xmlns:p14="http://schemas.microsoft.com/office/powerpoint/2010/main" val="3456551365"/>
              </p:ext>
            </p:extLst>
          </p:nvPr>
        </p:nvGraphicFramePr>
        <p:xfrm>
          <a:off x="734275" y="1523682"/>
          <a:ext cx="4398443" cy="4484948"/>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5F9C2267-C1C4-9F92-2822-E7940674F0EB}"/>
              </a:ext>
            </a:extLst>
          </p:cNvPr>
          <p:cNvSpPr txBox="1"/>
          <p:nvPr/>
        </p:nvSpPr>
        <p:spPr>
          <a:xfrm>
            <a:off x="6657891" y="1409537"/>
            <a:ext cx="4214458"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Statut des prestataires engagés</a:t>
            </a:r>
          </a:p>
        </p:txBody>
      </p:sp>
      <p:sp>
        <p:nvSpPr>
          <p:cNvPr id="13" name="Rectangle 12">
            <a:extLst>
              <a:ext uri="{FF2B5EF4-FFF2-40B4-BE49-F238E27FC236}">
                <a16:creationId xmlns:a16="http://schemas.microsoft.com/office/drawing/2014/main" id="{68E13840-DA0D-D1D4-3819-742AC14132D8}"/>
              </a:ext>
            </a:extLst>
          </p:cNvPr>
          <p:cNvSpPr/>
          <p:nvPr/>
        </p:nvSpPr>
        <p:spPr>
          <a:xfrm>
            <a:off x="0" y="1744579"/>
            <a:ext cx="2398143" cy="461665"/>
          </a:xfrm>
          <a:prstGeom prst="rect">
            <a:avLst/>
          </a:prstGeom>
          <a:solidFill>
            <a:srgbClr val="00B0F0"/>
          </a:solidFill>
        </p:spPr>
        <p:txBody>
          <a:bodyPr wrap="square">
            <a:spAutoFit/>
          </a:bodyPr>
          <a:lstStyle/>
          <a:p>
            <a:r>
              <a:rPr lang="fr-FR" sz="2400" b="1" dirty="0">
                <a:solidFill>
                  <a:schemeClr val="bg1"/>
                </a:solidFill>
                <a:latin typeface="Helvetica Neue UltraLight"/>
              </a:rPr>
              <a:t>79</a:t>
            </a:r>
            <a:r>
              <a:rPr lang="fr-FR" sz="2400" b="1" i="0" dirty="0">
                <a:solidFill>
                  <a:schemeClr val="bg1"/>
                </a:solidFill>
                <a:latin typeface="Helvetica Neue UltraLight"/>
              </a:rPr>
              <a:t>% </a:t>
            </a:r>
            <a:r>
              <a:rPr lang="fr-FR" sz="1800" b="1" i="1" dirty="0">
                <a:solidFill>
                  <a:schemeClr val="bg1"/>
                </a:solidFill>
                <a:latin typeface="Helvetica Neue UltraLight"/>
              </a:rPr>
              <a:t>y ont recours </a:t>
            </a:r>
          </a:p>
        </p:txBody>
      </p:sp>
      <p:sp>
        <p:nvSpPr>
          <p:cNvPr id="17" name="Rectangle 16">
            <a:extLst>
              <a:ext uri="{FF2B5EF4-FFF2-40B4-BE49-F238E27FC236}">
                <a16:creationId xmlns:a16="http://schemas.microsoft.com/office/drawing/2014/main" id="{EDECB4C4-B3B3-0349-6E64-6C2E7095C098}"/>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 name="ZoneTexte 1">
            <a:extLst>
              <a:ext uri="{FF2B5EF4-FFF2-40B4-BE49-F238E27FC236}">
                <a16:creationId xmlns:a16="http://schemas.microsoft.com/office/drawing/2014/main" id="{F6DF2995-B05E-5971-C87B-5D7240B7E6B9}"/>
              </a:ext>
            </a:extLst>
          </p:cNvPr>
          <p:cNvSpPr txBox="1"/>
          <p:nvPr/>
        </p:nvSpPr>
        <p:spPr>
          <a:xfrm>
            <a:off x="37466" y="6464347"/>
            <a:ext cx="4926301" cy="338554"/>
          </a:xfrm>
          <a:prstGeom prst="rect">
            <a:avLst/>
          </a:prstGeom>
          <a:noFill/>
        </p:spPr>
        <p:txBody>
          <a:bodyPr wrap="square">
            <a:spAutoFit/>
          </a:bodyPr>
          <a:lstStyle/>
          <a:p>
            <a:r>
              <a:rPr lang="fr-FR" sz="800" i="1" dirty="0">
                <a:solidFill>
                  <a:srgbClr val="948B86"/>
                </a:solidFill>
                <a:latin typeface="Helvetica Neue UltraLight"/>
              </a:rPr>
              <a:t>Q10 Pour mettre en œuvre vos actions de communication, vous arrive-t-il d’avoir recours à des agences ou prestataires externes ? Base = Annonceurs – 214 répondants</a:t>
            </a:r>
          </a:p>
        </p:txBody>
      </p:sp>
      <p:graphicFrame>
        <p:nvGraphicFramePr>
          <p:cNvPr id="25" name="Graphique 24">
            <a:extLst>
              <a:ext uri="{FF2B5EF4-FFF2-40B4-BE49-F238E27FC236}">
                <a16:creationId xmlns:a16="http://schemas.microsoft.com/office/drawing/2014/main" id="{B93BB135-5D8A-B882-9BED-CBC1B1E57456}"/>
              </a:ext>
            </a:extLst>
          </p:cNvPr>
          <p:cNvGraphicFramePr/>
          <p:nvPr>
            <p:extLst>
              <p:ext uri="{D42A27DB-BD31-4B8C-83A1-F6EECF244321}">
                <p14:modId xmlns:p14="http://schemas.microsoft.com/office/powerpoint/2010/main" val="1461422029"/>
              </p:ext>
            </p:extLst>
          </p:nvPr>
        </p:nvGraphicFramePr>
        <p:xfrm>
          <a:off x="6923682" y="1375247"/>
          <a:ext cx="4398443" cy="4484948"/>
        </p:xfrm>
        <a:graphic>
          <a:graphicData uri="http://schemas.openxmlformats.org/drawingml/2006/chart">
            <c:chart xmlns:c="http://schemas.openxmlformats.org/drawingml/2006/chart" xmlns:r="http://schemas.openxmlformats.org/officeDocument/2006/relationships" r:id="rId4"/>
          </a:graphicData>
        </a:graphic>
      </p:graphicFrame>
      <p:sp>
        <p:nvSpPr>
          <p:cNvPr id="5" name="ZoneTexte 4">
            <a:extLst>
              <a:ext uri="{FF2B5EF4-FFF2-40B4-BE49-F238E27FC236}">
                <a16:creationId xmlns:a16="http://schemas.microsoft.com/office/drawing/2014/main" id="{63F14904-2964-C7EA-8C27-1C38BDAFE11E}"/>
              </a:ext>
            </a:extLst>
          </p:cNvPr>
          <p:cNvSpPr txBox="1"/>
          <p:nvPr/>
        </p:nvSpPr>
        <p:spPr>
          <a:xfrm>
            <a:off x="6262657" y="6402791"/>
            <a:ext cx="35543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Q11 Plus précisément, avez-vous plutôt recours à…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Base = Annonceurs ayant recours à des agences ou prestataires externe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 169 répondants</a:t>
            </a:r>
          </a:p>
        </p:txBody>
      </p:sp>
      <p:sp>
        <p:nvSpPr>
          <p:cNvPr id="6" name="Titre 5">
            <a:extLst>
              <a:ext uri="{FF2B5EF4-FFF2-40B4-BE49-F238E27FC236}">
                <a16:creationId xmlns:a16="http://schemas.microsoft.com/office/drawing/2014/main" id="{FA7F95DA-CED2-E21A-7DB5-8E5790FE825B}"/>
              </a:ext>
            </a:extLst>
          </p:cNvPr>
          <p:cNvSpPr txBox="1">
            <a:spLocks/>
          </p:cNvSpPr>
          <p:nvPr/>
        </p:nvSpPr>
        <p:spPr>
          <a:xfrm>
            <a:off x="2560564" y="191077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250 salariés  (91%)</a:t>
            </a:r>
          </a:p>
        </p:txBody>
      </p:sp>
      <p:sp>
        <p:nvSpPr>
          <p:cNvPr id="7" name="ZoneTexte 6">
            <a:extLst>
              <a:ext uri="{FF2B5EF4-FFF2-40B4-BE49-F238E27FC236}">
                <a16:creationId xmlns:a16="http://schemas.microsoft.com/office/drawing/2014/main" id="{CF8E1ED0-4FF9-DC0E-C6F9-31299B38D067}"/>
              </a:ext>
            </a:extLst>
          </p:cNvPr>
          <p:cNvSpPr txBox="1"/>
          <p:nvPr/>
        </p:nvSpPr>
        <p:spPr>
          <a:xfrm>
            <a:off x="2282171" y="181978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8" name="Titre 5">
            <a:extLst>
              <a:ext uri="{FF2B5EF4-FFF2-40B4-BE49-F238E27FC236}">
                <a16:creationId xmlns:a16="http://schemas.microsoft.com/office/drawing/2014/main" id="{3236A8B8-C632-4D49-9DE2-69398C53EEC8}"/>
              </a:ext>
            </a:extLst>
          </p:cNvPr>
          <p:cNvSpPr txBox="1">
            <a:spLocks/>
          </p:cNvSpPr>
          <p:nvPr/>
        </p:nvSpPr>
        <p:spPr>
          <a:xfrm>
            <a:off x="10293938" y="3299363"/>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250 salariés  (17%)</a:t>
            </a:r>
          </a:p>
        </p:txBody>
      </p:sp>
      <p:sp>
        <p:nvSpPr>
          <p:cNvPr id="9" name="ZoneTexte 8">
            <a:extLst>
              <a:ext uri="{FF2B5EF4-FFF2-40B4-BE49-F238E27FC236}">
                <a16:creationId xmlns:a16="http://schemas.microsoft.com/office/drawing/2014/main" id="{B6CB0B2C-4EE8-CF12-282E-4ECBF715DF41}"/>
              </a:ext>
            </a:extLst>
          </p:cNvPr>
          <p:cNvSpPr txBox="1"/>
          <p:nvPr/>
        </p:nvSpPr>
        <p:spPr>
          <a:xfrm>
            <a:off x="10015545" y="320836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pic>
        <p:nvPicPr>
          <p:cNvPr id="10" name="Image 9">
            <a:extLst>
              <a:ext uri="{FF2B5EF4-FFF2-40B4-BE49-F238E27FC236}">
                <a16:creationId xmlns:a16="http://schemas.microsoft.com/office/drawing/2014/main" id="{329B5666-3017-8FA1-3497-3DDD06DF5E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1636" y="1883506"/>
            <a:ext cx="655610" cy="655610"/>
          </a:xfrm>
          <a:prstGeom prst="rect">
            <a:avLst/>
          </a:prstGeom>
        </p:spPr>
      </p:pic>
      <p:grpSp>
        <p:nvGrpSpPr>
          <p:cNvPr id="11" name="Groupe 10">
            <a:extLst>
              <a:ext uri="{FF2B5EF4-FFF2-40B4-BE49-F238E27FC236}">
                <a16:creationId xmlns:a16="http://schemas.microsoft.com/office/drawing/2014/main" id="{5DEDF0FB-3E18-0CEA-F653-E7EEC00BCBC8}"/>
              </a:ext>
            </a:extLst>
          </p:cNvPr>
          <p:cNvGrpSpPr/>
          <p:nvPr/>
        </p:nvGrpSpPr>
        <p:grpSpPr>
          <a:xfrm>
            <a:off x="4776887" y="1151344"/>
            <a:ext cx="1224450" cy="743634"/>
            <a:chOff x="5502045" y="691168"/>
            <a:chExt cx="1224450" cy="743634"/>
          </a:xfrm>
        </p:grpSpPr>
        <p:sp>
          <p:nvSpPr>
            <p:cNvPr id="12" name="ZoneTexte 11">
              <a:extLst>
                <a:ext uri="{FF2B5EF4-FFF2-40B4-BE49-F238E27FC236}">
                  <a16:creationId xmlns:a16="http://schemas.microsoft.com/office/drawing/2014/main" id="{1DABB533-5BE7-2385-ABE2-28F4A29FE85E}"/>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6" name="Image 15">
              <a:extLst>
                <a:ext uri="{FF2B5EF4-FFF2-40B4-BE49-F238E27FC236}">
                  <a16:creationId xmlns:a16="http://schemas.microsoft.com/office/drawing/2014/main" id="{E04C39CF-C52F-9D8A-135F-14F251D68B14}"/>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Tree>
    <p:extLst>
      <p:ext uri="{BB962C8B-B14F-4D97-AF65-F5344CB8AC3E}">
        <p14:creationId xmlns:p14="http://schemas.microsoft.com/office/powerpoint/2010/main" val="2262163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78306" y="137547"/>
            <a:ext cx="9497566" cy="646331"/>
          </a:xfrm>
        </p:spPr>
        <p:txBody>
          <a:bodyPr/>
          <a:lstStyle/>
          <a:p>
            <a:r>
              <a:rPr lang="fr-FR" i="1" dirty="0"/>
              <a:t>La création graphique, la vidéo et le digital sont les principales compétences recherchées par les annonceurs, le plus souvent chez des prestataires locaux.</a:t>
            </a:r>
            <a:endParaRPr lang="fr-FR" sz="2800" i="1" dirty="0"/>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graphicFrame>
        <p:nvGraphicFramePr>
          <p:cNvPr id="5" name="Graphique 4">
            <a:extLst>
              <a:ext uri="{FF2B5EF4-FFF2-40B4-BE49-F238E27FC236}">
                <a16:creationId xmlns:a16="http://schemas.microsoft.com/office/drawing/2014/main" id="{00039E2A-1E61-6AD0-87BA-E33A1E9793C0}"/>
              </a:ext>
            </a:extLst>
          </p:cNvPr>
          <p:cNvGraphicFramePr/>
          <p:nvPr>
            <p:extLst>
              <p:ext uri="{D42A27DB-BD31-4B8C-83A1-F6EECF244321}">
                <p14:modId xmlns:p14="http://schemas.microsoft.com/office/powerpoint/2010/main" val="875166922"/>
              </p:ext>
            </p:extLst>
          </p:nvPr>
        </p:nvGraphicFramePr>
        <p:xfrm>
          <a:off x="2107697" y="1536209"/>
          <a:ext cx="5124219" cy="2630895"/>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3" name="ZoneTexte 2">
            <a:extLst>
              <a:ext uri="{FF2B5EF4-FFF2-40B4-BE49-F238E27FC236}">
                <a16:creationId xmlns:a16="http://schemas.microsoft.com/office/drawing/2014/main" id="{62861838-5D66-C94D-F72F-30D6784C1F4B}"/>
              </a:ext>
            </a:extLst>
          </p:cNvPr>
          <p:cNvSpPr txBox="1"/>
          <p:nvPr/>
        </p:nvSpPr>
        <p:spPr>
          <a:xfrm>
            <a:off x="-3" y="1046557"/>
            <a:ext cx="5773541"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Top 3 des spécialisations des prestataires choisis</a:t>
            </a:r>
          </a:p>
        </p:txBody>
      </p:sp>
      <p:graphicFrame>
        <p:nvGraphicFramePr>
          <p:cNvPr id="6" name="Graphique 5">
            <a:extLst>
              <a:ext uri="{FF2B5EF4-FFF2-40B4-BE49-F238E27FC236}">
                <a16:creationId xmlns:a16="http://schemas.microsoft.com/office/drawing/2014/main" id="{D5027EFD-3787-DE3E-360C-D23713171C01}"/>
              </a:ext>
            </a:extLst>
          </p:cNvPr>
          <p:cNvGraphicFramePr/>
          <p:nvPr>
            <p:extLst>
              <p:ext uri="{D42A27DB-BD31-4B8C-83A1-F6EECF244321}">
                <p14:modId xmlns:p14="http://schemas.microsoft.com/office/powerpoint/2010/main" val="2900665044"/>
              </p:ext>
            </p:extLst>
          </p:nvPr>
        </p:nvGraphicFramePr>
        <p:xfrm>
          <a:off x="2147949" y="4090188"/>
          <a:ext cx="5124219" cy="2630895"/>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a:extLst>
              <a:ext uri="{FF2B5EF4-FFF2-40B4-BE49-F238E27FC236}">
                <a16:creationId xmlns:a16="http://schemas.microsoft.com/office/drawing/2014/main" id="{AD96E43E-7AAA-156E-32F3-5094B56B5B87}"/>
              </a:ext>
            </a:extLst>
          </p:cNvPr>
          <p:cNvSpPr txBox="1"/>
          <p:nvPr/>
        </p:nvSpPr>
        <p:spPr>
          <a:xfrm>
            <a:off x="-17253" y="3827701"/>
            <a:ext cx="2736942"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Autres spécialisations </a:t>
            </a:r>
          </a:p>
        </p:txBody>
      </p:sp>
      <p:sp>
        <p:nvSpPr>
          <p:cNvPr id="12" name="ZoneTexte 11">
            <a:extLst>
              <a:ext uri="{FF2B5EF4-FFF2-40B4-BE49-F238E27FC236}">
                <a16:creationId xmlns:a16="http://schemas.microsoft.com/office/drawing/2014/main" id="{C9D45FF7-29A0-632C-54BE-F7D417E4B3E3}"/>
              </a:ext>
            </a:extLst>
          </p:cNvPr>
          <p:cNvSpPr txBox="1"/>
          <p:nvPr/>
        </p:nvSpPr>
        <p:spPr>
          <a:xfrm>
            <a:off x="1833218" y="1375376"/>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9" name="Titre 5">
            <a:extLst>
              <a:ext uri="{FF2B5EF4-FFF2-40B4-BE49-F238E27FC236}">
                <a16:creationId xmlns:a16="http://schemas.microsoft.com/office/drawing/2014/main" id="{A6D45058-F546-7521-46CF-F85DB7E24C7C}"/>
              </a:ext>
            </a:extLst>
          </p:cNvPr>
          <p:cNvSpPr txBox="1">
            <a:spLocks/>
          </p:cNvSpPr>
          <p:nvPr/>
        </p:nvSpPr>
        <p:spPr>
          <a:xfrm>
            <a:off x="2107697" y="1441486"/>
            <a:ext cx="3463495" cy="203133"/>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tous ces outils sont plus utilisés dans les entreprises ≥ 250 salariés </a:t>
            </a:r>
          </a:p>
        </p:txBody>
      </p:sp>
      <p:sp>
        <p:nvSpPr>
          <p:cNvPr id="24" name="ZoneTexte 23">
            <a:extLst>
              <a:ext uri="{FF2B5EF4-FFF2-40B4-BE49-F238E27FC236}">
                <a16:creationId xmlns:a16="http://schemas.microsoft.com/office/drawing/2014/main" id="{7F08EC01-661A-63FF-E606-984C2D747C3A}"/>
              </a:ext>
            </a:extLst>
          </p:cNvPr>
          <p:cNvSpPr txBox="1"/>
          <p:nvPr/>
        </p:nvSpPr>
        <p:spPr>
          <a:xfrm>
            <a:off x="5651679" y="187183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5" name="ZoneTexte 24">
            <a:extLst>
              <a:ext uri="{FF2B5EF4-FFF2-40B4-BE49-F238E27FC236}">
                <a16:creationId xmlns:a16="http://schemas.microsoft.com/office/drawing/2014/main" id="{66195072-F2ED-3A1E-D0EC-DED371006E5D}"/>
              </a:ext>
            </a:extLst>
          </p:cNvPr>
          <p:cNvSpPr txBox="1"/>
          <p:nvPr/>
        </p:nvSpPr>
        <p:spPr>
          <a:xfrm>
            <a:off x="5651678" y="257003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7" name="ZoneTexte 26">
            <a:extLst>
              <a:ext uri="{FF2B5EF4-FFF2-40B4-BE49-F238E27FC236}">
                <a16:creationId xmlns:a16="http://schemas.microsoft.com/office/drawing/2014/main" id="{85F2947C-832A-C609-F79E-8789D18E8B0E}"/>
              </a:ext>
            </a:extLst>
          </p:cNvPr>
          <p:cNvSpPr txBox="1"/>
          <p:nvPr/>
        </p:nvSpPr>
        <p:spPr>
          <a:xfrm>
            <a:off x="5651677" y="3278126"/>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8" name="ZoneTexte 27">
            <a:extLst>
              <a:ext uri="{FF2B5EF4-FFF2-40B4-BE49-F238E27FC236}">
                <a16:creationId xmlns:a16="http://schemas.microsoft.com/office/drawing/2014/main" id="{28E6C22D-EBDD-3BF0-CBE2-0796353B2FEB}"/>
              </a:ext>
            </a:extLst>
          </p:cNvPr>
          <p:cNvSpPr txBox="1"/>
          <p:nvPr/>
        </p:nvSpPr>
        <p:spPr>
          <a:xfrm>
            <a:off x="5319998" y="416591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9" name="ZoneTexte 28">
            <a:extLst>
              <a:ext uri="{FF2B5EF4-FFF2-40B4-BE49-F238E27FC236}">
                <a16:creationId xmlns:a16="http://schemas.microsoft.com/office/drawing/2014/main" id="{B270AFC7-4E70-40FF-5C17-4D9563225BC5}"/>
              </a:ext>
            </a:extLst>
          </p:cNvPr>
          <p:cNvSpPr txBox="1"/>
          <p:nvPr/>
        </p:nvSpPr>
        <p:spPr>
          <a:xfrm>
            <a:off x="5319998" y="445232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0" name="ZoneTexte 29">
            <a:extLst>
              <a:ext uri="{FF2B5EF4-FFF2-40B4-BE49-F238E27FC236}">
                <a16:creationId xmlns:a16="http://schemas.microsoft.com/office/drawing/2014/main" id="{113FFBF2-02F4-BF17-93DA-09AAD323E926}"/>
              </a:ext>
            </a:extLst>
          </p:cNvPr>
          <p:cNvSpPr txBox="1"/>
          <p:nvPr/>
        </p:nvSpPr>
        <p:spPr>
          <a:xfrm>
            <a:off x="5319998" y="465512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1" name="ZoneTexte 30">
            <a:extLst>
              <a:ext uri="{FF2B5EF4-FFF2-40B4-BE49-F238E27FC236}">
                <a16:creationId xmlns:a16="http://schemas.microsoft.com/office/drawing/2014/main" id="{736CAD21-E602-714C-CAB6-AD42AAA01636}"/>
              </a:ext>
            </a:extLst>
          </p:cNvPr>
          <p:cNvSpPr txBox="1"/>
          <p:nvPr/>
        </p:nvSpPr>
        <p:spPr>
          <a:xfrm>
            <a:off x="5319998" y="496305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2" name="ZoneTexte 31">
            <a:extLst>
              <a:ext uri="{FF2B5EF4-FFF2-40B4-BE49-F238E27FC236}">
                <a16:creationId xmlns:a16="http://schemas.microsoft.com/office/drawing/2014/main" id="{2F73329E-C431-EEA3-A749-08A1EB6F8F87}"/>
              </a:ext>
            </a:extLst>
          </p:cNvPr>
          <p:cNvSpPr txBox="1"/>
          <p:nvPr/>
        </p:nvSpPr>
        <p:spPr>
          <a:xfrm>
            <a:off x="5319998" y="523186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3" name="ZoneTexte 32">
            <a:extLst>
              <a:ext uri="{FF2B5EF4-FFF2-40B4-BE49-F238E27FC236}">
                <a16:creationId xmlns:a16="http://schemas.microsoft.com/office/drawing/2014/main" id="{7D8666B8-2C4E-423C-DC6F-82F78F9C154A}"/>
              </a:ext>
            </a:extLst>
          </p:cNvPr>
          <p:cNvSpPr txBox="1"/>
          <p:nvPr/>
        </p:nvSpPr>
        <p:spPr>
          <a:xfrm>
            <a:off x="5319998" y="550467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4" name="ZoneTexte 33">
            <a:extLst>
              <a:ext uri="{FF2B5EF4-FFF2-40B4-BE49-F238E27FC236}">
                <a16:creationId xmlns:a16="http://schemas.microsoft.com/office/drawing/2014/main" id="{6DDF7076-C6A8-A721-3BCB-7D526F93B511}"/>
              </a:ext>
            </a:extLst>
          </p:cNvPr>
          <p:cNvSpPr txBox="1"/>
          <p:nvPr/>
        </p:nvSpPr>
        <p:spPr>
          <a:xfrm>
            <a:off x="5319998" y="579453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5" name="ZoneTexte 34">
            <a:extLst>
              <a:ext uri="{FF2B5EF4-FFF2-40B4-BE49-F238E27FC236}">
                <a16:creationId xmlns:a16="http://schemas.microsoft.com/office/drawing/2014/main" id="{B58091C4-20DD-F79A-CF8B-6EFB1A842B79}"/>
              </a:ext>
            </a:extLst>
          </p:cNvPr>
          <p:cNvSpPr txBox="1"/>
          <p:nvPr/>
        </p:nvSpPr>
        <p:spPr>
          <a:xfrm>
            <a:off x="5319998" y="606479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aphicFrame>
        <p:nvGraphicFramePr>
          <p:cNvPr id="4" name="Graphique 3">
            <a:extLst>
              <a:ext uri="{FF2B5EF4-FFF2-40B4-BE49-F238E27FC236}">
                <a16:creationId xmlns:a16="http://schemas.microsoft.com/office/drawing/2014/main" id="{62ACA9DB-75DA-16EE-2CBF-7D91BBA983D3}"/>
              </a:ext>
            </a:extLst>
          </p:cNvPr>
          <p:cNvGraphicFramePr/>
          <p:nvPr>
            <p:extLst>
              <p:ext uri="{D42A27DB-BD31-4B8C-83A1-F6EECF244321}">
                <p14:modId xmlns:p14="http://schemas.microsoft.com/office/powerpoint/2010/main" val="4213604433"/>
              </p:ext>
            </p:extLst>
          </p:nvPr>
        </p:nvGraphicFramePr>
        <p:xfrm>
          <a:off x="6403580" y="1159924"/>
          <a:ext cx="3138080" cy="27257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phique 8">
            <a:extLst>
              <a:ext uri="{FF2B5EF4-FFF2-40B4-BE49-F238E27FC236}">
                <a16:creationId xmlns:a16="http://schemas.microsoft.com/office/drawing/2014/main" id="{1769C040-A5FB-3A72-5111-3FD7809DAE16}"/>
              </a:ext>
            </a:extLst>
          </p:cNvPr>
          <p:cNvGraphicFramePr/>
          <p:nvPr>
            <p:extLst>
              <p:ext uri="{D42A27DB-BD31-4B8C-83A1-F6EECF244321}">
                <p14:modId xmlns:p14="http://schemas.microsoft.com/office/powerpoint/2010/main" val="1220057300"/>
              </p:ext>
            </p:extLst>
          </p:nvPr>
        </p:nvGraphicFramePr>
        <p:xfrm>
          <a:off x="6432800" y="3687582"/>
          <a:ext cx="3138080" cy="2725724"/>
        </p:xfrm>
        <a:graphic>
          <a:graphicData uri="http://schemas.openxmlformats.org/drawingml/2006/chart">
            <c:chart xmlns:c="http://schemas.openxmlformats.org/drawingml/2006/chart" xmlns:r="http://schemas.openxmlformats.org/officeDocument/2006/relationships" r:id="rId6"/>
          </a:graphicData>
        </a:graphic>
      </p:graphicFrame>
      <p:sp>
        <p:nvSpPr>
          <p:cNvPr id="13" name="ZoneTexte 12">
            <a:extLst>
              <a:ext uri="{FF2B5EF4-FFF2-40B4-BE49-F238E27FC236}">
                <a16:creationId xmlns:a16="http://schemas.microsoft.com/office/drawing/2014/main" id="{8B403DD1-5F84-A2A4-A441-B987DF9E6D5D}"/>
              </a:ext>
            </a:extLst>
          </p:cNvPr>
          <p:cNvSpPr txBox="1"/>
          <p:nvPr/>
        </p:nvSpPr>
        <p:spPr>
          <a:xfrm>
            <a:off x="1833218" y="4484646"/>
            <a:ext cx="1770096" cy="215444"/>
          </a:xfrm>
          <a:prstGeom prst="rect">
            <a:avLst/>
          </a:prstGeom>
          <a:noFill/>
        </p:spPr>
        <p:txBody>
          <a:bodyPr wrap="square">
            <a:spAutoFit/>
          </a:bodyPr>
          <a:lstStyle/>
          <a:p>
            <a:r>
              <a:rPr lang="fr-FR" sz="800" i="1" dirty="0">
                <a:solidFill>
                  <a:srgbClr val="948B86"/>
                </a:solidFill>
                <a:latin typeface="Helvetica Neue UltraLight"/>
              </a:rPr>
              <a:t>Citations &gt; 10%</a:t>
            </a:r>
            <a:endParaRPr lang="fr-FR" sz="600" i="1" dirty="0">
              <a:solidFill>
                <a:srgbClr val="948B86"/>
              </a:solidFill>
              <a:latin typeface="Helvetica Neue UltraLight"/>
            </a:endParaRPr>
          </a:p>
        </p:txBody>
      </p:sp>
      <p:grpSp>
        <p:nvGrpSpPr>
          <p:cNvPr id="14" name="Groupe 13">
            <a:extLst>
              <a:ext uri="{FF2B5EF4-FFF2-40B4-BE49-F238E27FC236}">
                <a16:creationId xmlns:a16="http://schemas.microsoft.com/office/drawing/2014/main" id="{2158A33F-B66A-E3FA-FF94-64BC66BD7D7A}"/>
              </a:ext>
            </a:extLst>
          </p:cNvPr>
          <p:cNvGrpSpPr/>
          <p:nvPr/>
        </p:nvGrpSpPr>
        <p:grpSpPr>
          <a:xfrm>
            <a:off x="96048" y="1543052"/>
            <a:ext cx="1224450" cy="743634"/>
            <a:chOff x="5502045" y="691168"/>
            <a:chExt cx="1224450" cy="743634"/>
          </a:xfrm>
        </p:grpSpPr>
        <p:sp>
          <p:nvSpPr>
            <p:cNvPr id="15" name="ZoneTexte 14">
              <a:extLst>
                <a:ext uri="{FF2B5EF4-FFF2-40B4-BE49-F238E27FC236}">
                  <a16:creationId xmlns:a16="http://schemas.microsoft.com/office/drawing/2014/main" id="{4E1E3760-BB27-6A1B-29D5-BC58EBC1024A}"/>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6" name="Image 15">
              <a:extLst>
                <a:ext uri="{FF2B5EF4-FFF2-40B4-BE49-F238E27FC236}">
                  <a16:creationId xmlns:a16="http://schemas.microsoft.com/office/drawing/2014/main" id="{B42FA6F1-3E3C-B181-99F7-741D22431547}"/>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
        <p:nvSpPr>
          <p:cNvPr id="2" name="ZoneTexte 1">
            <a:extLst>
              <a:ext uri="{FF2B5EF4-FFF2-40B4-BE49-F238E27FC236}">
                <a16:creationId xmlns:a16="http://schemas.microsoft.com/office/drawing/2014/main" id="{B422ADE1-9A85-4163-EBE8-ED59BB26B839}"/>
              </a:ext>
            </a:extLst>
          </p:cNvPr>
          <p:cNvSpPr txBox="1"/>
          <p:nvPr/>
        </p:nvSpPr>
        <p:spPr>
          <a:xfrm>
            <a:off x="-50847" y="6551176"/>
            <a:ext cx="4235570" cy="338554"/>
          </a:xfrm>
          <a:prstGeom prst="rect">
            <a:avLst/>
          </a:prstGeom>
          <a:noFill/>
        </p:spPr>
        <p:txBody>
          <a:bodyPr wrap="square">
            <a:spAutoFit/>
          </a:bodyPr>
          <a:lstStyle/>
          <a:p>
            <a:r>
              <a:rPr lang="fr-FR" sz="800" i="1" dirty="0">
                <a:solidFill>
                  <a:srgbClr val="948B86"/>
                </a:solidFill>
                <a:latin typeface="Helvetica Neue UltraLight"/>
              </a:rPr>
              <a:t>Q12A Pouvez-vous dire à quel type de prestataires vous faites appel dans ce domaine ?</a:t>
            </a:r>
          </a:p>
          <a:p>
            <a:r>
              <a:rPr lang="fr-FR" sz="800" i="1" dirty="0">
                <a:solidFill>
                  <a:srgbClr val="948B86"/>
                </a:solidFill>
                <a:latin typeface="Helvetica Neue UltraLight"/>
              </a:rPr>
              <a:t>Base = annonceurs = 214 répondants </a:t>
            </a:r>
          </a:p>
        </p:txBody>
      </p:sp>
      <p:sp>
        <p:nvSpPr>
          <p:cNvPr id="8" name="ZoneTexte 7">
            <a:extLst>
              <a:ext uri="{FF2B5EF4-FFF2-40B4-BE49-F238E27FC236}">
                <a16:creationId xmlns:a16="http://schemas.microsoft.com/office/drawing/2014/main" id="{3E56CDCA-A23A-A5F3-FB4D-8195C09B640C}"/>
              </a:ext>
            </a:extLst>
          </p:cNvPr>
          <p:cNvSpPr txBox="1"/>
          <p:nvPr/>
        </p:nvSpPr>
        <p:spPr>
          <a:xfrm>
            <a:off x="6349925" y="6396335"/>
            <a:ext cx="3522552" cy="461665"/>
          </a:xfrm>
          <a:prstGeom prst="rect">
            <a:avLst/>
          </a:prstGeom>
          <a:noFill/>
        </p:spPr>
        <p:txBody>
          <a:bodyPr wrap="square">
            <a:spAutoFit/>
          </a:bodyPr>
          <a:lstStyle/>
          <a:p>
            <a:r>
              <a:rPr lang="fr-FR" sz="800" i="1" dirty="0">
                <a:solidFill>
                  <a:srgbClr val="948B86"/>
                </a:solidFill>
                <a:latin typeface="Helvetica Neue UltraLight"/>
              </a:rPr>
              <a:t>Q12B Et s’ils sont situés dans votre région ou hors de votre région ?</a:t>
            </a:r>
          </a:p>
          <a:p>
            <a:r>
              <a:rPr lang="fr-FR" sz="800" i="1" dirty="0">
                <a:solidFill>
                  <a:srgbClr val="948B86"/>
                </a:solidFill>
                <a:latin typeface="Helvetica Neue UltraLight"/>
              </a:rPr>
              <a:t>Base = annonceurs </a:t>
            </a:r>
            <a:r>
              <a:rPr kumimoji="0" lang="fr-FR" sz="800" i="1" u="none" strike="noStrike" kern="1200" cap="none" spc="0" normalizeH="0" baseline="0" noProof="0" dirty="0">
                <a:ln>
                  <a:noFill/>
                </a:ln>
                <a:solidFill>
                  <a:srgbClr val="948B86"/>
                </a:solidFill>
                <a:effectLst/>
                <a:uLnTx/>
                <a:uFillTx/>
                <a:latin typeface="Helvetica Neue UltraLight"/>
              </a:rPr>
              <a:t>ayant recours à des agences ou prestataires externe</a:t>
            </a:r>
          </a:p>
          <a:p>
            <a:r>
              <a:rPr lang="fr-FR" sz="800" i="1" dirty="0">
                <a:solidFill>
                  <a:srgbClr val="948B86"/>
                </a:solidFill>
                <a:latin typeface="Helvetica Neue UltraLight"/>
              </a:rPr>
              <a:t>– Plusieurs réponses possibles – 18 à 118 répondants</a:t>
            </a:r>
          </a:p>
        </p:txBody>
      </p:sp>
    </p:spTree>
    <p:extLst>
      <p:ext uri="{BB962C8B-B14F-4D97-AF65-F5344CB8AC3E}">
        <p14:creationId xmlns:p14="http://schemas.microsoft.com/office/powerpoint/2010/main" val="1851440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557982" y="49472"/>
            <a:ext cx="10388058" cy="646331"/>
          </a:xfrm>
        </p:spPr>
        <p:txBody>
          <a:bodyPr/>
          <a:lstStyle/>
          <a:p>
            <a:r>
              <a:rPr lang="fr-FR" i="1" dirty="0"/>
              <a:t>La créativité, la réactivité et le prix sont les 3 principau</a:t>
            </a:r>
            <a:r>
              <a:rPr lang="fr-FR" dirty="0"/>
              <a:t>x critères de choix d’un prestataire, dont l</a:t>
            </a:r>
            <a:r>
              <a:rPr lang="fr-FR" i="1" dirty="0"/>
              <a:t>a notoriété importe peu.</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4" name="ZoneTexte 3">
            <a:extLst>
              <a:ext uri="{FF2B5EF4-FFF2-40B4-BE49-F238E27FC236}">
                <a16:creationId xmlns:a16="http://schemas.microsoft.com/office/drawing/2014/main" id="{5F9C2267-C1C4-9F92-2822-E7940674F0EB}"/>
              </a:ext>
            </a:extLst>
          </p:cNvPr>
          <p:cNvSpPr txBox="1"/>
          <p:nvPr/>
        </p:nvSpPr>
        <p:spPr>
          <a:xfrm>
            <a:off x="-5675" y="1185638"/>
            <a:ext cx="4614686"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Critères de choix des prestataires</a:t>
            </a:r>
          </a:p>
        </p:txBody>
      </p:sp>
      <p:graphicFrame>
        <p:nvGraphicFramePr>
          <p:cNvPr id="17" name="Graphique 16">
            <a:extLst>
              <a:ext uri="{FF2B5EF4-FFF2-40B4-BE49-F238E27FC236}">
                <a16:creationId xmlns:a16="http://schemas.microsoft.com/office/drawing/2014/main" id="{202751AC-264B-5FDC-7653-0678FCC06007}"/>
              </a:ext>
            </a:extLst>
          </p:cNvPr>
          <p:cNvGraphicFramePr/>
          <p:nvPr>
            <p:extLst>
              <p:ext uri="{D42A27DB-BD31-4B8C-83A1-F6EECF244321}">
                <p14:modId xmlns:p14="http://schemas.microsoft.com/office/powerpoint/2010/main" val="107855517"/>
              </p:ext>
            </p:extLst>
          </p:nvPr>
        </p:nvGraphicFramePr>
        <p:xfrm>
          <a:off x="359025" y="1947117"/>
          <a:ext cx="9932287" cy="4487718"/>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22" name="ZoneTexte 21">
            <a:extLst>
              <a:ext uri="{FF2B5EF4-FFF2-40B4-BE49-F238E27FC236}">
                <a16:creationId xmlns:a16="http://schemas.microsoft.com/office/drawing/2014/main" id="{DFF2ED74-3E9C-F4A3-657A-4AD8EE950FE5}"/>
              </a:ext>
            </a:extLst>
          </p:cNvPr>
          <p:cNvSpPr txBox="1"/>
          <p:nvPr/>
        </p:nvSpPr>
        <p:spPr>
          <a:xfrm>
            <a:off x="589215" y="1662268"/>
            <a:ext cx="1507004" cy="523220"/>
          </a:xfrm>
          <a:prstGeom prst="rect">
            <a:avLst/>
          </a:prstGeom>
          <a:noFill/>
        </p:spPr>
        <p:txBody>
          <a:bodyPr wrap="square" rtlCol="0">
            <a:spAutoFit/>
          </a:bodyPr>
          <a:lstStyle/>
          <a:p>
            <a:r>
              <a:rPr lang="fr-FR" sz="1400" b="1" i="1" dirty="0"/>
              <a:t>% très important &gt; 70 %</a:t>
            </a:r>
          </a:p>
        </p:txBody>
      </p:sp>
      <p:sp>
        <p:nvSpPr>
          <p:cNvPr id="23" name="Étoile à 5 branches 2">
            <a:extLst>
              <a:ext uri="{FF2B5EF4-FFF2-40B4-BE49-F238E27FC236}">
                <a16:creationId xmlns:a16="http://schemas.microsoft.com/office/drawing/2014/main" id="{FFEDFCE9-6448-BA2D-E030-7EC57AAB2842}"/>
              </a:ext>
            </a:extLst>
          </p:cNvPr>
          <p:cNvSpPr/>
          <p:nvPr/>
        </p:nvSpPr>
        <p:spPr>
          <a:xfrm>
            <a:off x="403215" y="1749549"/>
            <a:ext cx="198780" cy="211561"/>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id="{DBBA4FF3-712A-4B6A-0183-3D735E66D74F}"/>
              </a:ext>
            </a:extLst>
          </p:cNvPr>
          <p:cNvCxnSpPr>
            <a:cxnSpLocks/>
          </p:cNvCxnSpPr>
          <p:nvPr/>
        </p:nvCxnSpPr>
        <p:spPr>
          <a:xfrm>
            <a:off x="318858" y="1662268"/>
            <a:ext cx="0" cy="523220"/>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B422ADE1-9A85-4163-EBE8-ED59BB26B839}"/>
              </a:ext>
            </a:extLst>
          </p:cNvPr>
          <p:cNvSpPr txBox="1"/>
          <p:nvPr/>
        </p:nvSpPr>
        <p:spPr>
          <a:xfrm>
            <a:off x="0" y="6383764"/>
            <a:ext cx="69897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Q13 Pour chacun des critères suivants, diriez-vous qu’il est très, assez, peu ou pas du tout important dans votre choix d’une agence ou d’un prestataire pour mener vos actions de communication…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Base = annonceurs ayant recours à des agences ou prestataires externe </a:t>
            </a:r>
            <a:r>
              <a:rPr lang="fr-FR" sz="800" i="1" dirty="0">
                <a:solidFill>
                  <a:srgbClr val="948B86"/>
                </a:solidFill>
                <a:latin typeface="Helvetica Neue UltraLight"/>
              </a:rPr>
              <a:t>– Plusieurs réponses possibles </a:t>
            </a:r>
            <a:r>
              <a:rPr kumimoji="0" lang="fr-FR" sz="800" i="1" u="none" strike="noStrike" kern="1200" cap="none" spc="0" normalizeH="0" baseline="0" noProof="0" dirty="0">
                <a:ln>
                  <a:noFill/>
                </a:ln>
                <a:solidFill>
                  <a:srgbClr val="948B86"/>
                </a:solidFill>
                <a:effectLst/>
                <a:uLnTx/>
                <a:uFillTx/>
                <a:latin typeface="Helvetica Neue UltraLight"/>
              </a:rPr>
              <a:t>– 165 répondants</a:t>
            </a:r>
          </a:p>
        </p:txBody>
      </p:sp>
      <p:sp>
        <p:nvSpPr>
          <p:cNvPr id="9" name="ZoneTexte 8">
            <a:extLst>
              <a:ext uri="{FF2B5EF4-FFF2-40B4-BE49-F238E27FC236}">
                <a16:creationId xmlns:a16="http://schemas.microsoft.com/office/drawing/2014/main" id="{34878CEE-E8C6-C44F-5BBE-07E1430EFB71}"/>
              </a:ext>
            </a:extLst>
          </p:cNvPr>
          <p:cNvSpPr txBox="1"/>
          <p:nvPr/>
        </p:nvSpPr>
        <p:spPr>
          <a:xfrm>
            <a:off x="6052655" y="1290707"/>
            <a:ext cx="2370699" cy="276999"/>
          </a:xfrm>
          <a:prstGeom prst="rect">
            <a:avLst/>
          </a:prstGeom>
          <a:noFill/>
        </p:spPr>
        <p:txBody>
          <a:bodyPr wrap="square">
            <a:spAutoFit/>
          </a:bodyPr>
          <a:lstStyle/>
          <a:p>
            <a:r>
              <a:rPr lang="fr-FR" sz="1200" i="1" cap="small" dirty="0">
                <a:solidFill>
                  <a:schemeClr val="bg1">
                    <a:lumMod val="50000"/>
                  </a:schemeClr>
                </a:solidFill>
                <a:latin typeface="Helvetica Neue UltraLight"/>
              </a:rPr>
              <a:t> </a:t>
            </a:r>
            <a:r>
              <a:rPr lang="fr-FR" sz="1200" i="1" dirty="0">
                <a:solidFill>
                  <a:schemeClr val="bg1">
                    <a:lumMod val="50000"/>
                  </a:schemeClr>
                </a:solidFill>
                <a:latin typeface="Helvetica Neue UltraLight"/>
              </a:rPr>
              <a:t>(% total important)</a:t>
            </a:r>
          </a:p>
        </p:txBody>
      </p:sp>
      <p:sp>
        <p:nvSpPr>
          <p:cNvPr id="15" name="Étoile à 5 branches 2">
            <a:extLst>
              <a:ext uri="{FF2B5EF4-FFF2-40B4-BE49-F238E27FC236}">
                <a16:creationId xmlns:a16="http://schemas.microsoft.com/office/drawing/2014/main" id="{393C6527-2A22-D3AF-E662-21F3C60F2712}"/>
              </a:ext>
            </a:extLst>
          </p:cNvPr>
          <p:cNvSpPr/>
          <p:nvPr/>
        </p:nvSpPr>
        <p:spPr>
          <a:xfrm>
            <a:off x="3395478" y="2726568"/>
            <a:ext cx="198780" cy="211561"/>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toile à 5 branches 2">
            <a:extLst>
              <a:ext uri="{FF2B5EF4-FFF2-40B4-BE49-F238E27FC236}">
                <a16:creationId xmlns:a16="http://schemas.microsoft.com/office/drawing/2014/main" id="{D8FB01B3-182C-B5E1-D7CE-69598F858FF4}"/>
              </a:ext>
            </a:extLst>
          </p:cNvPr>
          <p:cNvSpPr/>
          <p:nvPr/>
        </p:nvSpPr>
        <p:spPr>
          <a:xfrm>
            <a:off x="3433662" y="2294093"/>
            <a:ext cx="198780" cy="211561"/>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5">
            <a:extLst>
              <a:ext uri="{FF2B5EF4-FFF2-40B4-BE49-F238E27FC236}">
                <a16:creationId xmlns:a16="http://schemas.microsoft.com/office/drawing/2014/main" id="{F1C9789F-203A-CAF7-3B70-4562E65DA0FD}"/>
              </a:ext>
            </a:extLst>
          </p:cNvPr>
          <p:cNvSpPr txBox="1">
            <a:spLocks/>
          </p:cNvSpPr>
          <p:nvPr/>
        </p:nvSpPr>
        <p:spPr>
          <a:xfrm>
            <a:off x="9937623" y="272656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250 salariés  (100%)</a:t>
            </a:r>
          </a:p>
        </p:txBody>
      </p:sp>
      <p:sp>
        <p:nvSpPr>
          <p:cNvPr id="19" name="ZoneTexte 18">
            <a:extLst>
              <a:ext uri="{FF2B5EF4-FFF2-40B4-BE49-F238E27FC236}">
                <a16:creationId xmlns:a16="http://schemas.microsoft.com/office/drawing/2014/main" id="{F70E0B78-9443-FE8E-53A0-5AC3C02E1867}"/>
              </a:ext>
            </a:extLst>
          </p:cNvPr>
          <p:cNvSpPr txBox="1"/>
          <p:nvPr/>
        </p:nvSpPr>
        <p:spPr>
          <a:xfrm>
            <a:off x="9659230" y="263557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4" name="Titre 5">
            <a:extLst>
              <a:ext uri="{FF2B5EF4-FFF2-40B4-BE49-F238E27FC236}">
                <a16:creationId xmlns:a16="http://schemas.microsoft.com/office/drawing/2014/main" id="{4A11F55C-25A1-267A-E770-32DFCC9CA315}"/>
              </a:ext>
            </a:extLst>
          </p:cNvPr>
          <p:cNvSpPr txBox="1">
            <a:spLocks/>
          </p:cNvSpPr>
          <p:nvPr/>
        </p:nvSpPr>
        <p:spPr>
          <a:xfrm>
            <a:off x="9343968" y="3599099"/>
            <a:ext cx="2684131" cy="203133"/>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250 salariés  (31% très important vs 25% total)</a:t>
            </a:r>
          </a:p>
        </p:txBody>
      </p:sp>
      <p:sp>
        <p:nvSpPr>
          <p:cNvPr id="25" name="ZoneTexte 24">
            <a:extLst>
              <a:ext uri="{FF2B5EF4-FFF2-40B4-BE49-F238E27FC236}">
                <a16:creationId xmlns:a16="http://schemas.microsoft.com/office/drawing/2014/main" id="{82FF14BA-5F43-9A02-30FC-9518AFEB1DC8}"/>
              </a:ext>
            </a:extLst>
          </p:cNvPr>
          <p:cNvSpPr txBox="1"/>
          <p:nvPr/>
        </p:nvSpPr>
        <p:spPr>
          <a:xfrm>
            <a:off x="9065576" y="350810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7" name="Titre 5">
            <a:extLst>
              <a:ext uri="{FF2B5EF4-FFF2-40B4-BE49-F238E27FC236}">
                <a16:creationId xmlns:a16="http://schemas.microsoft.com/office/drawing/2014/main" id="{F5DD4FA8-BC51-0CD2-D727-C1AB61FF95AA}"/>
              </a:ext>
            </a:extLst>
          </p:cNvPr>
          <p:cNvSpPr txBox="1">
            <a:spLocks/>
          </p:cNvSpPr>
          <p:nvPr/>
        </p:nvSpPr>
        <p:spPr>
          <a:xfrm>
            <a:off x="9273382" y="4000080"/>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Gironde (89%)</a:t>
            </a:r>
          </a:p>
        </p:txBody>
      </p:sp>
      <p:sp>
        <p:nvSpPr>
          <p:cNvPr id="28" name="ZoneTexte 27">
            <a:extLst>
              <a:ext uri="{FF2B5EF4-FFF2-40B4-BE49-F238E27FC236}">
                <a16:creationId xmlns:a16="http://schemas.microsoft.com/office/drawing/2014/main" id="{79652132-EF7C-38C5-78F6-8A0A345B07D8}"/>
              </a:ext>
            </a:extLst>
          </p:cNvPr>
          <p:cNvSpPr txBox="1"/>
          <p:nvPr/>
        </p:nvSpPr>
        <p:spPr>
          <a:xfrm>
            <a:off x="8994989" y="3909086"/>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pic>
        <p:nvPicPr>
          <p:cNvPr id="3" name="Image 2">
            <a:extLst>
              <a:ext uri="{FF2B5EF4-FFF2-40B4-BE49-F238E27FC236}">
                <a16:creationId xmlns:a16="http://schemas.microsoft.com/office/drawing/2014/main" id="{72FE1845-28D7-E428-0968-12F4946BE2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8258" y="4817611"/>
            <a:ext cx="245023" cy="245023"/>
          </a:xfrm>
          <a:prstGeom prst="rect">
            <a:avLst/>
          </a:prstGeom>
        </p:spPr>
      </p:pic>
      <p:grpSp>
        <p:nvGrpSpPr>
          <p:cNvPr id="5" name="Groupe 4">
            <a:extLst>
              <a:ext uri="{FF2B5EF4-FFF2-40B4-BE49-F238E27FC236}">
                <a16:creationId xmlns:a16="http://schemas.microsoft.com/office/drawing/2014/main" id="{9B4AD528-C33D-31F2-1A1B-7E378E9BD45D}"/>
              </a:ext>
            </a:extLst>
          </p:cNvPr>
          <p:cNvGrpSpPr/>
          <p:nvPr/>
        </p:nvGrpSpPr>
        <p:grpSpPr>
          <a:xfrm>
            <a:off x="4718608" y="962572"/>
            <a:ext cx="1224450" cy="743634"/>
            <a:chOff x="5502045" y="691168"/>
            <a:chExt cx="1224450" cy="743634"/>
          </a:xfrm>
        </p:grpSpPr>
        <p:sp>
          <p:nvSpPr>
            <p:cNvPr id="6" name="ZoneTexte 5">
              <a:extLst>
                <a:ext uri="{FF2B5EF4-FFF2-40B4-BE49-F238E27FC236}">
                  <a16:creationId xmlns:a16="http://schemas.microsoft.com/office/drawing/2014/main" id="{163093A0-DCDF-3335-DF83-BFC91B0B76A2}"/>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7" name="Image 6">
              <a:extLst>
                <a:ext uri="{FF2B5EF4-FFF2-40B4-BE49-F238E27FC236}">
                  <a16:creationId xmlns:a16="http://schemas.microsoft.com/office/drawing/2014/main" id="{A0106984-46B3-23B2-CA78-ABD9606C8597}"/>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pic>
        <p:nvPicPr>
          <p:cNvPr id="8" name="Picture 113">
            <a:extLst>
              <a:ext uri="{FF2B5EF4-FFF2-40B4-BE49-F238E27FC236}">
                <a16:creationId xmlns:a16="http://schemas.microsoft.com/office/drawing/2014/main" id="{CBC57AE2-12CF-9E41-0493-47E5A6816A75}"/>
              </a:ext>
            </a:extLst>
          </p:cNvPr>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l="31908" t="36606" r="36186" b="36995"/>
          <a:stretch>
            <a:fillRect/>
          </a:stretch>
        </p:blipFill>
        <p:spPr bwMode="auto">
          <a:xfrm rot="5798375">
            <a:off x="4654304" y="5624006"/>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 coins arrondis 10">
            <a:extLst>
              <a:ext uri="{FF2B5EF4-FFF2-40B4-BE49-F238E27FC236}">
                <a16:creationId xmlns:a16="http://schemas.microsoft.com/office/drawing/2014/main" id="{C7149AE9-E5CF-5E29-8D26-EFDEF62E6422}"/>
              </a:ext>
            </a:extLst>
          </p:cNvPr>
          <p:cNvSpPr/>
          <p:nvPr/>
        </p:nvSpPr>
        <p:spPr>
          <a:xfrm>
            <a:off x="3114136" y="2202341"/>
            <a:ext cx="8264113" cy="1269778"/>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337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intérieur&#10;&#10;Description générée automatiquement">
            <a:extLst>
              <a:ext uri="{FF2B5EF4-FFF2-40B4-BE49-F238E27FC236}">
                <a16:creationId xmlns:a16="http://schemas.microsoft.com/office/drawing/2014/main" id="{2C970B20-64D2-C9FD-6D8C-8E49BC7C4D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Image 4">
            <a:extLst>
              <a:ext uri="{FF2B5EF4-FFF2-40B4-BE49-F238E27FC236}">
                <a16:creationId xmlns:a16="http://schemas.microsoft.com/office/drawing/2014/main" id="{68E66AD0-EEA3-3519-E1E1-D080EB83F4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5" name="Image 5" descr="Une image contenant texte, intérieur, personne, équipement électronique&#10;&#10;Description générée automatiquement">
            <a:extLst>
              <a:ext uri="{FF2B5EF4-FFF2-40B4-BE49-F238E27FC236}">
                <a16:creationId xmlns:a16="http://schemas.microsoft.com/office/drawing/2014/main" id="{40C45A17-6811-2A5A-A8AD-AD5F24C6C8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8" name="ZoneTexte 7">
            <a:extLst>
              <a:ext uri="{FF2B5EF4-FFF2-40B4-BE49-F238E27FC236}">
                <a16:creationId xmlns:a16="http://schemas.microsoft.com/office/drawing/2014/main" id="{7033FECF-3724-2942-9574-45522F44CE89}"/>
              </a:ext>
            </a:extLst>
          </p:cNvPr>
          <p:cNvSpPr txBox="1"/>
          <p:nvPr/>
        </p:nvSpPr>
        <p:spPr>
          <a:xfrm>
            <a:off x="545029" y="2767985"/>
            <a:ext cx="3429000" cy="126716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fr-FR" sz="4000" dirty="0">
                <a:latin typeface="Helvetica Neue UltraLight"/>
                <a:ea typeface="+mj-ea"/>
                <a:cs typeface="+mj-cs"/>
              </a:rPr>
              <a:t>L'offre des prestataires</a:t>
            </a:r>
          </a:p>
        </p:txBody>
      </p:sp>
      <p:pic>
        <p:nvPicPr>
          <p:cNvPr id="6" name="Image 6">
            <a:extLst>
              <a:ext uri="{FF2B5EF4-FFF2-40B4-BE49-F238E27FC236}">
                <a16:creationId xmlns:a16="http://schemas.microsoft.com/office/drawing/2014/main" id="{865AD4A6-5FDF-AA4E-FBD3-2F00E38D42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1088765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23027" y="207247"/>
            <a:ext cx="9169878" cy="369332"/>
          </a:xfrm>
        </p:spPr>
        <p:txBody>
          <a:bodyPr/>
          <a:lstStyle/>
          <a:p>
            <a:r>
              <a:rPr lang="fr-FR" dirty="0"/>
              <a:t>Dans plus d’1 cas sur 2,</a:t>
            </a:r>
            <a:r>
              <a:rPr lang="fr-FR" i="1" dirty="0"/>
              <a:t> le client de l’agence prestataire est située en région.</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0" y="1375247"/>
            <a:ext cx="4844952"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Localisation géographique des clients</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4" name="ZoneTexte 3">
            <a:extLst>
              <a:ext uri="{FF2B5EF4-FFF2-40B4-BE49-F238E27FC236}">
                <a16:creationId xmlns:a16="http://schemas.microsoft.com/office/drawing/2014/main" id="{2530C576-E173-2AC6-F3D2-485A440CC0CE}"/>
              </a:ext>
            </a:extLst>
          </p:cNvPr>
          <p:cNvSpPr txBox="1"/>
          <p:nvPr/>
        </p:nvSpPr>
        <p:spPr>
          <a:xfrm>
            <a:off x="0" y="6519446"/>
            <a:ext cx="4844952" cy="338554"/>
          </a:xfrm>
          <a:prstGeom prst="rect">
            <a:avLst/>
          </a:prstGeom>
          <a:noFill/>
        </p:spPr>
        <p:txBody>
          <a:bodyPr wrap="square">
            <a:spAutoFit/>
          </a:bodyPr>
          <a:lstStyle/>
          <a:p>
            <a:r>
              <a:rPr lang="fr-FR" sz="800" i="1" dirty="0">
                <a:solidFill>
                  <a:srgbClr val="948B86"/>
                </a:solidFill>
                <a:latin typeface="Helvetica Neue UltraLight"/>
              </a:rPr>
              <a:t>Q15 Vous diriez plutôt que vos clients sont localisés…</a:t>
            </a:r>
            <a:r>
              <a:rPr kumimoji="0" lang="fr-FR" sz="800" i="1" u="none" strike="noStrike" kern="1200" cap="none" spc="0" normalizeH="0" baseline="0" noProof="0" dirty="0">
                <a:ln>
                  <a:noFill/>
                </a:ln>
                <a:solidFill>
                  <a:srgbClr val="948B86"/>
                </a:solidFill>
                <a:effectLst/>
                <a:uLnTx/>
                <a:uFillTx/>
                <a:latin typeface="Helvetica Neue UltraLight"/>
              </a:rPr>
              <a:t> ? </a:t>
            </a:r>
          </a:p>
          <a:p>
            <a:r>
              <a:rPr kumimoji="0" lang="fr-FR" sz="800" i="1" u="none" strike="noStrike" kern="1200" cap="none" spc="0" normalizeH="0" baseline="0" noProof="0" dirty="0">
                <a:ln>
                  <a:noFill/>
                </a:ln>
                <a:solidFill>
                  <a:srgbClr val="948B86"/>
                </a:solidFill>
                <a:effectLst/>
                <a:uLnTx/>
                <a:uFillTx/>
                <a:latin typeface="Helvetica Neue UltraLight"/>
              </a:rPr>
              <a:t>Base = Prestataires </a:t>
            </a:r>
            <a:r>
              <a:rPr lang="fr-FR" sz="800" i="1" dirty="0">
                <a:solidFill>
                  <a:srgbClr val="948B86"/>
                </a:solidFill>
                <a:latin typeface="Helvetica Neue UltraLight"/>
              </a:rPr>
              <a:t>– Une seule réponse possible </a:t>
            </a:r>
            <a:r>
              <a:rPr kumimoji="0" lang="fr-FR" sz="800" i="1" u="none" strike="noStrike" kern="1200" cap="none" spc="0" normalizeH="0" baseline="0" noProof="0" dirty="0">
                <a:ln>
                  <a:noFill/>
                </a:ln>
                <a:solidFill>
                  <a:srgbClr val="948B86"/>
                </a:solidFill>
                <a:effectLst/>
                <a:uLnTx/>
                <a:uFillTx/>
                <a:latin typeface="Helvetica Neue UltraLight"/>
              </a:rPr>
              <a:t>– 155 répondants</a:t>
            </a:r>
          </a:p>
        </p:txBody>
      </p:sp>
      <p:grpSp>
        <p:nvGrpSpPr>
          <p:cNvPr id="10" name="Groupe 9">
            <a:extLst>
              <a:ext uri="{FF2B5EF4-FFF2-40B4-BE49-F238E27FC236}">
                <a16:creationId xmlns:a16="http://schemas.microsoft.com/office/drawing/2014/main" id="{8B0367CE-9F2C-2325-6F0C-9CCA024D26BD}"/>
              </a:ext>
            </a:extLst>
          </p:cNvPr>
          <p:cNvGrpSpPr/>
          <p:nvPr/>
        </p:nvGrpSpPr>
        <p:grpSpPr>
          <a:xfrm>
            <a:off x="2137432" y="1810484"/>
            <a:ext cx="6853458" cy="4526825"/>
            <a:chOff x="2137432" y="1810484"/>
            <a:chExt cx="6853458" cy="4526825"/>
          </a:xfrm>
        </p:grpSpPr>
        <p:graphicFrame>
          <p:nvGraphicFramePr>
            <p:cNvPr id="9" name="Graphique 8">
              <a:extLst>
                <a:ext uri="{FF2B5EF4-FFF2-40B4-BE49-F238E27FC236}">
                  <a16:creationId xmlns:a16="http://schemas.microsoft.com/office/drawing/2014/main" id="{C9FD32B9-D755-83B5-6F15-E92C9E6D8CD6}"/>
                </a:ext>
              </a:extLst>
            </p:cNvPr>
            <p:cNvGraphicFramePr/>
            <p:nvPr>
              <p:extLst>
                <p:ext uri="{D42A27DB-BD31-4B8C-83A1-F6EECF244321}">
                  <p14:modId xmlns:p14="http://schemas.microsoft.com/office/powerpoint/2010/main" val="3513025517"/>
                </p:ext>
              </p:extLst>
            </p:nvPr>
          </p:nvGraphicFramePr>
          <p:xfrm>
            <a:off x="2524617" y="1810484"/>
            <a:ext cx="6466273" cy="452682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A738DB8F-E4CD-D20D-ADF2-6672E276A59E}"/>
                </a:ext>
              </a:extLst>
            </p:cNvPr>
            <p:cNvSpPr/>
            <p:nvPr/>
          </p:nvSpPr>
          <p:spPr>
            <a:xfrm>
              <a:off x="6181696" y="2083100"/>
              <a:ext cx="1940321" cy="523220"/>
            </a:xfrm>
            <a:prstGeom prst="rect">
              <a:avLst/>
            </a:prstGeom>
          </p:spPr>
          <p:txBody>
            <a:bodyPr wrap="square">
              <a:spAutoFit/>
            </a:bodyPr>
            <a:lstStyle/>
            <a:p>
              <a:pPr algn="ctr"/>
              <a:r>
                <a:rPr lang="fr-FR" sz="1400" i="1" dirty="0">
                  <a:solidFill>
                    <a:schemeClr val="accent5">
                      <a:lumMod val="75000"/>
                    </a:schemeClr>
                  </a:solidFill>
                  <a:latin typeface="Helvetica Neue UltraLight"/>
                </a:rPr>
                <a:t>Exclusivement en Nouvelle - Aquitaine</a:t>
              </a:r>
            </a:p>
          </p:txBody>
        </p:sp>
        <p:sp>
          <p:nvSpPr>
            <p:cNvPr id="14" name="Rectangle 13">
              <a:extLst>
                <a:ext uri="{FF2B5EF4-FFF2-40B4-BE49-F238E27FC236}">
                  <a16:creationId xmlns:a16="http://schemas.microsoft.com/office/drawing/2014/main" id="{5A8A19DB-250E-DB39-A58B-2CD39B008828}"/>
                </a:ext>
              </a:extLst>
            </p:cNvPr>
            <p:cNvSpPr/>
            <p:nvPr/>
          </p:nvSpPr>
          <p:spPr>
            <a:xfrm>
              <a:off x="6962311" y="4516556"/>
              <a:ext cx="1940320" cy="523220"/>
            </a:xfrm>
            <a:prstGeom prst="rect">
              <a:avLst/>
            </a:prstGeom>
          </p:spPr>
          <p:txBody>
            <a:bodyPr wrap="square">
              <a:spAutoFit/>
            </a:bodyPr>
            <a:lstStyle/>
            <a:p>
              <a:pPr algn="ctr"/>
              <a:r>
                <a:rPr lang="fr-FR" sz="1400" i="1" dirty="0">
                  <a:solidFill>
                    <a:srgbClr val="00B0F0"/>
                  </a:solidFill>
                  <a:latin typeface="Helvetica Neue UltraLight"/>
                </a:rPr>
                <a:t>Majoritairement en Nouvelle - Aquitaine</a:t>
              </a:r>
            </a:p>
          </p:txBody>
        </p:sp>
        <p:sp>
          <p:nvSpPr>
            <p:cNvPr id="15" name="Rectangle 14">
              <a:extLst>
                <a:ext uri="{FF2B5EF4-FFF2-40B4-BE49-F238E27FC236}">
                  <a16:creationId xmlns:a16="http://schemas.microsoft.com/office/drawing/2014/main" id="{428BA797-429A-4727-3E4B-9BD01A4DC09C}"/>
                </a:ext>
              </a:extLst>
            </p:cNvPr>
            <p:cNvSpPr/>
            <p:nvPr/>
          </p:nvSpPr>
          <p:spPr>
            <a:xfrm>
              <a:off x="2477230" y="4402570"/>
              <a:ext cx="2051046" cy="523220"/>
            </a:xfrm>
            <a:prstGeom prst="rect">
              <a:avLst/>
            </a:prstGeom>
          </p:spPr>
          <p:txBody>
            <a:bodyPr wrap="square">
              <a:spAutoFit/>
            </a:bodyPr>
            <a:lstStyle/>
            <a:p>
              <a:pPr algn="ctr"/>
              <a:r>
                <a:rPr lang="fr-FR" sz="1400" i="1" dirty="0">
                  <a:latin typeface="Helvetica Neue UltraLight"/>
                </a:rPr>
                <a:t>Majoritairement hors Nouvelle - Aquitaine</a:t>
              </a:r>
            </a:p>
          </p:txBody>
        </p:sp>
        <p:sp>
          <p:nvSpPr>
            <p:cNvPr id="16" name="Rectangle 15">
              <a:extLst>
                <a:ext uri="{FF2B5EF4-FFF2-40B4-BE49-F238E27FC236}">
                  <a16:creationId xmlns:a16="http://schemas.microsoft.com/office/drawing/2014/main" id="{E90CF906-5B1F-377D-267E-7CBB71157903}"/>
                </a:ext>
              </a:extLst>
            </p:cNvPr>
            <p:cNvSpPr/>
            <p:nvPr/>
          </p:nvSpPr>
          <p:spPr>
            <a:xfrm>
              <a:off x="2137432" y="2339853"/>
              <a:ext cx="2820804" cy="523220"/>
            </a:xfrm>
            <a:prstGeom prst="rect">
              <a:avLst/>
            </a:prstGeom>
          </p:spPr>
          <p:txBody>
            <a:bodyPr wrap="square">
              <a:spAutoFit/>
            </a:bodyPr>
            <a:lstStyle/>
            <a:p>
              <a:pPr algn="ctr"/>
              <a:r>
                <a:rPr lang="fr-FR" sz="1400" i="1" dirty="0">
                  <a:solidFill>
                    <a:schemeClr val="bg1">
                      <a:lumMod val="50000"/>
                    </a:schemeClr>
                  </a:solidFill>
                  <a:latin typeface="Helvetica Neue UltraLight"/>
                </a:rPr>
                <a:t>Autant en Nouvelle - Aquitaine que hors Nouvelle - Aquitaine</a:t>
              </a:r>
            </a:p>
          </p:txBody>
        </p:sp>
        <p:sp>
          <p:nvSpPr>
            <p:cNvPr id="17" name="Rectangle 16">
              <a:extLst>
                <a:ext uri="{FF2B5EF4-FFF2-40B4-BE49-F238E27FC236}">
                  <a16:creationId xmlns:a16="http://schemas.microsoft.com/office/drawing/2014/main" id="{2A1AD155-27F9-061F-AE0C-65592DD0E1A6}"/>
                </a:ext>
              </a:extLst>
            </p:cNvPr>
            <p:cNvSpPr/>
            <p:nvPr/>
          </p:nvSpPr>
          <p:spPr>
            <a:xfrm>
              <a:off x="4068475" y="5503072"/>
              <a:ext cx="1940320" cy="523220"/>
            </a:xfrm>
            <a:prstGeom prst="rect">
              <a:avLst/>
            </a:prstGeom>
          </p:spPr>
          <p:txBody>
            <a:bodyPr wrap="square">
              <a:spAutoFit/>
            </a:bodyPr>
            <a:lstStyle/>
            <a:p>
              <a:pPr algn="ctr"/>
              <a:r>
                <a:rPr lang="fr-FR" sz="1400" i="1" dirty="0">
                  <a:solidFill>
                    <a:schemeClr val="tx1">
                      <a:lumMod val="95000"/>
                      <a:lumOff val="5000"/>
                    </a:schemeClr>
                  </a:solidFill>
                  <a:latin typeface="Helvetica Neue UltraLight"/>
                </a:rPr>
                <a:t>Exclusivement hors Nouvelle - Aquitaine</a:t>
              </a:r>
            </a:p>
          </p:txBody>
        </p:sp>
        <p:sp>
          <p:nvSpPr>
            <p:cNvPr id="22" name="Ellipse 21">
              <a:extLst>
                <a:ext uri="{FF2B5EF4-FFF2-40B4-BE49-F238E27FC236}">
                  <a16:creationId xmlns:a16="http://schemas.microsoft.com/office/drawing/2014/main" id="{B2A7EAA8-151F-6032-CDD5-84C93431EA5C}"/>
                </a:ext>
              </a:extLst>
            </p:cNvPr>
            <p:cNvSpPr/>
            <p:nvPr/>
          </p:nvSpPr>
          <p:spPr bwMode="auto">
            <a:xfrm>
              <a:off x="5123441" y="3282546"/>
              <a:ext cx="1434207" cy="1362333"/>
            </a:xfrm>
            <a:prstGeom prst="ellipse">
              <a:avLst/>
            </a:prstGeom>
            <a:solidFill>
              <a:schemeClr val="bg1">
                <a:alpha val="44000"/>
              </a:schemeClr>
            </a:solidFill>
            <a:ln w="12700" cap="flat" cmpd="sng" algn="ctr">
              <a:noFill/>
              <a:prstDash val="solid"/>
              <a:round/>
              <a:headEnd type="none" w="med" len="med"/>
              <a:tailEnd type="none" w="med" len="med"/>
            </a:ln>
            <a:effectLst/>
          </p:spPr>
          <p:txBody>
            <a:bodyPr rtlCol="0" anchor="ctr"/>
            <a:lstStyle/>
            <a:p>
              <a:pPr algn="ctr"/>
              <a:endParaRPr lang="fr-FR" sz="2311">
                <a:solidFill>
                  <a:prstClr val="black"/>
                </a:solidFill>
                <a:latin typeface="Helvetica Neue UltraLight"/>
              </a:endParaRPr>
            </a:p>
          </p:txBody>
        </p:sp>
      </p:grpSp>
      <p:sp>
        <p:nvSpPr>
          <p:cNvPr id="23" name="Rectangle 22">
            <a:extLst>
              <a:ext uri="{FF2B5EF4-FFF2-40B4-BE49-F238E27FC236}">
                <a16:creationId xmlns:a16="http://schemas.microsoft.com/office/drawing/2014/main" id="{3542B5BD-7721-F733-C845-42FB95B62727}"/>
              </a:ext>
            </a:extLst>
          </p:cNvPr>
          <p:cNvSpPr/>
          <p:nvPr/>
        </p:nvSpPr>
        <p:spPr>
          <a:xfrm>
            <a:off x="8844596" y="2714859"/>
            <a:ext cx="2725830" cy="923330"/>
          </a:xfrm>
          <a:prstGeom prst="rect">
            <a:avLst/>
          </a:prstGeom>
          <a:solidFill>
            <a:schemeClr val="accent5">
              <a:lumMod val="50000"/>
            </a:schemeClr>
          </a:solidFill>
          <a:ln>
            <a:noFill/>
          </a:ln>
          <a:effectLst>
            <a:outerShdw blurRad="50800" dist="38100" dir="8100000" algn="tr" rotWithShape="0">
              <a:prstClr val="black">
                <a:alpha val="40000"/>
              </a:prstClr>
            </a:outerShdw>
          </a:effectLst>
        </p:spPr>
        <p:txBody>
          <a:bodyPr wrap="square">
            <a:spAutoFit/>
          </a:bodyPr>
          <a:lstStyle/>
          <a:p>
            <a:pPr algn="ctr"/>
            <a:r>
              <a:rPr lang="fr-FR" b="1" cap="small" dirty="0">
                <a:solidFill>
                  <a:schemeClr val="bg1"/>
                </a:solidFill>
                <a:latin typeface="Helvetica Neue UltraLight"/>
              </a:rPr>
              <a:t>Total</a:t>
            </a:r>
          </a:p>
          <a:p>
            <a:pPr algn="ctr"/>
            <a:r>
              <a:rPr lang="fr-FR" b="1" cap="small" dirty="0">
                <a:solidFill>
                  <a:schemeClr val="bg1"/>
                </a:solidFill>
                <a:latin typeface="Helvetica Neue UltraLight"/>
              </a:rPr>
              <a:t>Nouvelle Aquitaine</a:t>
            </a:r>
          </a:p>
          <a:p>
            <a:pPr algn="ctr"/>
            <a:r>
              <a:rPr lang="fr-FR" b="1" cap="small" dirty="0">
                <a:solidFill>
                  <a:schemeClr val="bg1"/>
                </a:solidFill>
                <a:latin typeface="Helvetica Neue UltraLight"/>
              </a:rPr>
              <a:t>57%</a:t>
            </a:r>
          </a:p>
        </p:txBody>
      </p:sp>
      <p:sp>
        <p:nvSpPr>
          <p:cNvPr id="24" name="Rectangle 23">
            <a:extLst>
              <a:ext uri="{FF2B5EF4-FFF2-40B4-BE49-F238E27FC236}">
                <a16:creationId xmlns:a16="http://schemas.microsoft.com/office/drawing/2014/main" id="{1C78A473-E1D1-181E-1CB9-C71FA53CE035}"/>
              </a:ext>
            </a:extLst>
          </p:cNvPr>
          <p:cNvSpPr/>
          <p:nvPr/>
        </p:nvSpPr>
        <p:spPr>
          <a:xfrm>
            <a:off x="330996" y="5089079"/>
            <a:ext cx="2695704" cy="1200329"/>
          </a:xfrm>
          <a:prstGeom prst="rect">
            <a:avLst/>
          </a:prstGeom>
          <a:solidFill>
            <a:schemeClr val="tx1">
              <a:lumMod val="50000"/>
              <a:lumOff val="50000"/>
            </a:schemeClr>
          </a:solidFill>
          <a:ln>
            <a:noFill/>
          </a:ln>
          <a:effectLst>
            <a:outerShdw blurRad="50800" dist="38100" dir="8100000" algn="tr" rotWithShape="0">
              <a:prstClr val="black">
                <a:alpha val="40000"/>
              </a:prstClr>
            </a:outerShdw>
          </a:effectLst>
        </p:spPr>
        <p:txBody>
          <a:bodyPr wrap="square">
            <a:spAutoFit/>
          </a:bodyPr>
          <a:lstStyle/>
          <a:p>
            <a:pPr algn="ctr"/>
            <a:r>
              <a:rPr lang="fr-FR" b="1" cap="small" dirty="0">
                <a:solidFill>
                  <a:schemeClr val="bg1"/>
                </a:solidFill>
                <a:latin typeface="Helvetica Neue UltraLight"/>
              </a:rPr>
              <a:t>Total</a:t>
            </a:r>
          </a:p>
          <a:p>
            <a:pPr algn="ctr"/>
            <a:r>
              <a:rPr lang="fr-FR" b="1" u="sng" cap="small" dirty="0">
                <a:solidFill>
                  <a:schemeClr val="bg1"/>
                </a:solidFill>
                <a:latin typeface="Helvetica Neue UltraLight"/>
              </a:rPr>
              <a:t>Hors</a:t>
            </a:r>
            <a:r>
              <a:rPr lang="fr-FR" b="1" cap="small" dirty="0">
                <a:solidFill>
                  <a:schemeClr val="bg1"/>
                </a:solidFill>
                <a:latin typeface="Helvetica Neue UltraLight"/>
              </a:rPr>
              <a:t> </a:t>
            </a:r>
          </a:p>
          <a:p>
            <a:pPr algn="ctr"/>
            <a:r>
              <a:rPr lang="fr-FR" b="1" cap="small" dirty="0">
                <a:solidFill>
                  <a:schemeClr val="bg1"/>
                </a:solidFill>
                <a:latin typeface="Helvetica Neue UltraLight"/>
              </a:rPr>
              <a:t>Nouvelle Aquitaine</a:t>
            </a:r>
          </a:p>
          <a:p>
            <a:pPr algn="ctr"/>
            <a:r>
              <a:rPr lang="fr-FR" b="1" cap="small" dirty="0">
                <a:solidFill>
                  <a:schemeClr val="bg1"/>
                </a:solidFill>
                <a:latin typeface="Helvetica Neue UltraLight"/>
              </a:rPr>
              <a:t>16%</a:t>
            </a:r>
          </a:p>
        </p:txBody>
      </p:sp>
      <p:grpSp>
        <p:nvGrpSpPr>
          <p:cNvPr id="5" name="Groupe 4">
            <a:extLst>
              <a:ext uri="{FF2B5EF4-FFF2-40B4-BE49-F238E27FC236}">
                <a16:creationId xmlns:a16="http://schemas.microsoft.com/office/drawing/2014/main" id="{0957543E-D46A-422A-C8E5-C4895559F2FB}"/>
              </a:ext>
            </a:extLst>
          </p:cNvPr>
          <p:cNvGrpSpPr/>
          <p:nvPr/>
        </p:nvGrpSpPr>
        <p:grpSpPr>
          <a:xfrm>
            <a:off x="203357" y="1768921"/>
            <a:ext cx="1224450" cy="854645"/>
            <a:chOff x="4871550" y="1059917"/>
            <a:chExt cx="1224450" cy="854645"/>
          </a:xfrm>
        </p:grpSpPr>
        <p:sp>
          <p:nvSpPr>
            <p:cNvPr id="7" name="ZoneTexte 6">
              <a:extLst>
                <a:ext uri="{FF2B5EF4-FFF2-40B4-BE49-F238E27FC236}">
                  <a16:creationId xmlns:a16="http://schemas.microsoft.com/office/drawing/2014/main" id="{7D68E7B6-CAD0-518D-7603-E561E0F3F2D1}"/>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8" name="Image 7">
              <a:extLst>
                <a:ext uri="{FF2B5EF4-FFF2-40B4-BE49-F238E27FC236}">
                  <a16:creationId xmlns:a16="http://schemas.microsoft.com/office/drawing/2014/main" id="{F5A16694-D75F-AF27-A2B3-2A89AE6A5A25}"/>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
        <p:nvSpPr>
          <p:cNvPr id="2" name="ZoneTexte 1">
            <a:extLst>
              <a:ext uri="{FF2B5EF4-FFF2-40B4-BE49-F238E27FC236}">
                <a16:creationId xmlns:a16="http://schemas.microsoft.com/office/drawing/2014/main" id="{E8397FBC-9A63-E4F9-BC83-7B71322A85BA}"/>
              </a:ext>
            </a:extLst>
          </p:cNvPr>
          <p:cNvSpPr txBox="1"/>
          <p:nvPr/>
        </p:nvSpPr>
        <p:spPr>
          <a:xfrm>
            <a:off x="6480308" y="4368188"/>
            <a:ext cx="787488" cy="230832"/>
          </a:xfrm>
          <a:prstGeom prst="rect">
            <a:avLst/>
          </a:prstGeom>
          <a:noFill/>
        </p:spPr>
        <p:txBody>
          <a:bodyPr wrap="square" rtlCol="0">
            <a:spAutoFit/>
          </a:bodyPr>
          <a:lstStyle/>
          <a:p>
            <a:r>
              <a:rPr lang="fr-FR" sz="900" dirty="0">
                <a:solidFill>
                  <a:schemeClr val="bg1"/>
                </a:solidFill>
                <a:latin typeface="Helvetica Neue UltraLight"/>
              </a:rPr>
              <a:t>46% 2019</a:t>
            </a:r>
          </a:p>
        </p:txBody>
      </p:sp>
      <p:sp>
        <p:nvSpPr>
          <p:cNvPr id="3" name="ZoneTexte 2">
            <a:extLst>
              <a:ext uri="{FF2B5EF4-FFF2-40B4-BE49-F238E27FC236}">
                <a16:creationId xmlns:a16="http://schemas.microsoft.com/office/drawing/2014/main" id="{353802C5-00B5-5922-0AB3-F93F94C2D855}"/>
              </a:ext>
            </a:extLst>
          </p:cNvPr>
          <p:cNvSpPr txBox="1"/>
          <p:nvPr/>
        </p:nvSpPr>
        <p:spPr>
          <a:xfrm>
            <a:off x="10490350" y="3395980"/>
            <a:ext cx="787488" cy="230832"/>
          </a:xfrm>
          <a:prstGeom prst="rect">
            <a:avLst/>
          </a:prstGeom>
          <a:noFill/>
        </p:spPr>
        <p:txBody>
          <a:bodyPr wrap="square" rtlCol="0">
            <a:spAutoFit/>
          </a:bodyPr>
          <a:lstStyle/>
          <a:p>
            <a:r>
              <a:rPr lang="fr-FR" sz="900" dirty="0">
                <a:solidFill>
                  <a:schemeClr val="bg1"/>
                </a:solidFill>
                <a:latin typeface="Helvetica Neue UltraLight"/>
              </a:rPr>
              <a:t>62% 2019</a:t>
            </a:r>
          </a:p>
        </p:txBody>
      </p:sp>
      <p:sp>
        <p:nvSpPr>
          <p:cNvPr id="6" name="ZoneTexte 5">
            <a:extLst>
              <a:ext uri="{FF2B5EF4-FFF2-40B4-BE49-F238E27FC236}">
                <a16:creationId xmlns:a16="http://schemas.microsoft.com/office/drawing/2014/main" id="{3EA6FE70-ED8A-0329-FC9A-EE98667AE67F}"/>
              </a:ext>
            </a:extLst>
          </p:cNvPr>
          <p:cNvSpPr txBox="1"/>
          <p:nvPr/>
        </p:nvSpPr>
        <p:spPr>
          <a:xfrm>
            <a:off x="4641438" y="4620532"/>
            <a:ext cx="787488" cy="230832"/>
          </a:xfrm>
          <a:prstGeom prst="rect">
            <a:avLst/>
          </a:prstGeom>
          <a:noFill/>
        </p:spPr>
        <p:txBody>
          <a:bodyPr wrap="square" rtlCol="0">
            <a:spAutoFit/>
          </a:bodyPr>
          <a:lstStyle/>
          <a:p>
            <a:r>
              <a:rPr lang="fr-FR" sz="900" dirty="0">
                <a:solidFill>
                  <a:schemeClr val="bg1"/>
                </a:solidFill>
                <a:latin typeface="Helvetica Neue UltraLight"/>
              </a:rPr>
              <a:t>10% 2019</a:t>
            </a:r>
          </a:p>
        </p:txBody>
      </p:sp>
      <p:sp>
        <p:nvSpPr>
          <p:cNvPr id="11" name="ZoneTexte 10">
            <a:extLst>
              <a:ext uri="{FF2B5EF4-FFF2-40B4-BE49-F238E27FC236}">
                <a16:creationId xmlns:a16="http://schemas.microsoft.com/office/drawing/2014/main" id="{B62B450E-9728-FA00-A673-658C5A1D8AEE}"/>
              </a:ext>
            </a:extLst>
          </p:cNvPr>
          <p:cNvSpPr txBox="1"/>
          <p:nvPr/>
        </p:nvSpPr>
        <p:spPr>
          <a:xfrm>
            <a:off x="4564492" y="3318179"/>
            <a:ext cx="787488" cy="230832"/>
          </a:xfrm>
          <a:prstGeom prst="rect">
            <a:avLst/>
          </a:prstGeom>
          <a:noFill/>
        </p:spPr>
        <p:txBody>
          <a:bodyPr wrap="square" rtlCol="0">
            <a:spAutoFit/>
          </a:bodyPr>
          <a:lstStyle/>
          <a:p>
            <a:r>
              <a:rPr lang="fr-FR" sz="900" dirty="0">
                <a:solidFill>
                  <a:schemeClr val="bg1"/>
                </a:solidFill>
                <a:latin typeface="Helvetica Neue UltraLight"/>
              </a:rPr>
              <a:t>25% 2019</a:t>
            </a:r>
          </a:p>
        </p:txBody>
      </p:sp>
      <p:sp>
        <p:nvSpPr>
          <p:cNvPr id="12" name="ZoneTexte 11">
            <a:extLst>
              <a:ext uri="{FF2B5EF4-FFF2-40B4-BE49-F238E27FC236}">
                <a16:creationId xmlns:a16="http://schemas.microsoft.com/office/drawing/2014/main" id="{12E70C7C-0701-4AA5-3EA5-D1E09C8A31C9}"/>
              </a:ext>
            </a:extLst>
          </p:cNvPr>
          <p:cNvSpPr txBox="1"/>
          <p:nvPr/>
        </p:nvSpPr>
        <p:spPr>
          <a:xfrm>
            <a:off x="5817547" y="3052349"/>
            <a:ext cx="787488" cy="230832"/>
          </a:xfrm>
          <a:prstGeom prst="rect">
            <a:avLst/>
          </a:prstGeom>
          <a:noFill/>
        </p:spPr>
        <p:txBody>
          <a:bodyPr wrap="square" rtlCol="0">
            <a:spAutoFit/>
          </a:bodyPr>
          <a:lstStyle/>
          <a:p>
            <a:r>
              <a:rPr lang="fr-FR" sz="900" dirty="0">
                <a:solidFill>
                  <a:schemeClr val="bg1"/>
                </a:solidFill>
                <a:latin typeface="Helvetica Neue UltraLight"/>
              </a:rPr>
              <a:t>16% 2019</a:t>
            </a:r>
          </a:p>
        </p:txBody>
      </p:sp>
      <p:sp>
        <p:nvSpPr>
          <p:cNvPr id="25" name="ZoneTexte 24">
            <a:extLst>
              <a:ext uri="{FF2B5EF4-FFF2-40B4-BE49-F238E27FC236}">
                <a16:creationId xmlns:a16="http://schemas.microsoft.com/office/drawing/2014/main" id="{037CDFC3-169F-BBA4-FEBD-5E9490B39734}"/>
              </a:ext>
            </a:extLst>
          </p:cNvPr>
          <p:cNvSpPr txBox="1"/>
          <p:nvPr/>
        </p:nvSpPr>
        <p:spPr>
          <a:xfrm>
            <a:off x="1937281" y="6015012"/>
            <a:ext cx="787488" cy="230832"/>
          </a:xfrm>
          <a:prstGeom prst="rect">
            <a:avLst/>
          </a:prstGeom>
          <a:noFill/>
        </p:spPr>
        <p:txBody>
          <a:bodyPr wrap="square" rtlCol="0">
            <a:spAutoFit/>
          </a:bodyPr>
          <a:lstStyle/>
          <a:p>
            <a:r>
              <a:rPr lang="fr-FR" sz="900" dirty="0">
                <a:solidFill>
                  <a:schemeClr val="bg1"/>
                </a:solidFill>
                <a:latin typeface="Helvetica Neue UltraLight"/>
              </a:rPr>
              <a:t>13% 2019</a:t>
            </a:r>
          </a:p>
        </p:txBody>
      </p:sp>
    </p:spTree>
    <p:extLst>
      <p:ext uri="{BB962C8B-B14F-4D97-AF65-F5344CB8AC3E}">
        <p14:creationId xmlns:p14="http://schemas.microsoft.com/office/powerpoint/2010/main" val="2214497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26659554-25BA-9341-8968-D99F29FFF870}"/>
              </a:ext>
            </a:extLst>
          </p:cNvPr>
          <p:cNvGraphicFramePr/>
          <p:nvPr>
            <p:extLst>
              <p:ext uri="{D42A27DB-BD31-4B8C-83A1-F6EECF244321}">
                <p14:modId xmlns:p14="http://schemas.microsoft.com/office/powerpoint/2010/main" val="3815778194"/>
              </p:ext>
            </p:extLst>
          </p:nvPr>
        </p:nvGraphicFramePr>
        <p:xfrm>
          <a:off x="793630" y="1744579"/>
          <a:ext cx="9122612" cy="4814522"/>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05774" y="87847"/>
            <a:ext cx="9622693" cy="646331"/>
          </a:xfrm>
        </p:spPr>
        <p:txBody>
          <a:bodyPr/>
          <a:lstStyle/>
          <a:p>
            <a:r>
              <a:rPr lang="fr-FR" i="1" dirty="0"/>
              <a:t>Les actions des prestataires tournent principalement autour de la communication institutionnelle</a:t>
            </a:r>
            <a:r>
              <a:rPr lang="fr-FR" dirty="0"/>
              <a:t>, sur la marque ou le produit …</a:t>
            </a:r>
            <a:endParaRPr lang="fr-FR" sz="2800" i="1" dirty="0"/>
          </a:p>
        </p:txBody>
      </p:sp>
      <p:sp>
        <p:nvSpPr>
          <p:cNvPr id="19" name="ZoneTexte 18">
            <a:extLst>
              <a:ext uri="{FF2B5EF4-FFF2-40B4-BE49-F238E27FC236}">
                <a16:creationId xmlns:a16="http://schemas.microsoft.com/office/drawing/2014/main" id="{474E8733-2205-B5B1-315A-208EF339DAC3}"/>
              </a:ext>
            </a:extLst>
          </p:cNvPr>
          <p:cNvSpPr txBox="1"/>
          <p:nvPr/>
        </p:nvSpPr>
        <p:spPr>
          <a:xfrm>
            <a:off x="0" y="1375247"/>
            <a:ext cx="3099661"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Périmètre d’intervention</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4" name="ZoneTexte 3">
            <a:extLst>
              <a:ext uri="{FF2B5EF4-FFF2-40B4-BE49-F238E27FC236}">
                <a16:creationId xmlns:a16="http://schemas.microsoft.com/office/drawing/2014/main" id="{2530C576-E173-2AC6-F3D2-485A440CC0CE}"/>
              </a:ext>
            </a:extLst>
          </p:cNvPr>
          <p:cNvSpPr txBox="1"/>
          <p:nvPr/>
        </p:nvSpPr>
        <p:spPr>
          <a:xfrm>
            <a:off x="0" y="6550223"/>
            <a:ext cx="4844952" cy="338554"/>
          </a:xfrm>
          <a:prstGeom prst="rect">
            <a:avLst/>
          </a:prstGeom>
          <a:noFill/>
        </p:spPr>
        <p:txBody>
          <a:bodyPr wrap="square">
            <a:spAutoFit/>
          </a:bodyPr>
          <a:lstStyle/>
          <a:p>
            <a:r>
              <a:rPr lang="fr-FR" sz="800" i="1" dirty="0">
                <a:solidFill>
                  <a:srgbClr val="948B86"/>
                </a:solidFill>
                <a:latin typeface="Helvetica Neue UltraLight"/>
              </a:rPr>
              <a:t>Q16 Quels sont vos principaux périmètres d’intervention</a:t>
            </a:r>
            <a:r>
              <a:rPr kumimoji="0" lang="fr-FR" sz="800" i="1" u="none" strike="noStrike" kern="1200" cap="none" spc="0" normalizeH="0" baseline="0" noProof="0" dirty="0">
                <a:ln>
                  <a:noFill/>
                </a:ln>
                <a:solidFill>
                  <a:srgbClr val="948B86"/>
                </a:solidFill>
                <a:effectLst/>
                <a:uLnTx/>
                <a:uFillTx/>
                <a:latin typeface="Helvetica Neue UltraLight"/>
              </a:rPr>
              <a:t> ? </a:t>
            </a:r>
          </a:p>
          <a:p>
            <a:r>
              <a:rPr kumimoji="0" lang="fr-FR" sz="800" b="0" i="1" u="none" strike="noStrike" kern="1200" cap="none" spc="0" normalizeH="0" baseline="0" noProof="0" dirty="0">
                <a:ln>
                  <a:noFill/>
                </a:ln>
                <a:solidFill>
                  <a:srgbClr val="948B86"/>
                </a:solidFill>
                <a:effectLst/>
                <a:uLnTx/>
                <a:uFillTx/>
                <a:latin typeface="Helvetica Neue UltraLight"/>
              </a:rPr>
              <a:t>Base = Prestataires </a:t>
            </a:r>
            <a:r>
              <a:rPr lang="fr-FR" sz="800" i="1" dirty="0">
                <a:solidFill>
                  <a:srgbClr val="948B86"/>
                </a:solidFill>
                <a:latin typeface="Helvetica Neue UltraLight"/>
              </a:rPr>
              <a:t>– Plusieurs réponses possibles </a:t>
            </a:r>
            <a:r>
              <a:rPr kumimoji="0" lang="fr-FR" sz="800" b="0" i="1" u="none" strike="noStrike" kern="1200" cap="none" spc="0" normalizeH="0" baseline="0" noProof="0" dirty="0">
                <a:ln>
                  <a:noFill/>
                </a:ln>
                <a:solidFill>
                  <a:srgbClr val="948B86"/>
                </a:solidFill>
                <a:effectLst/>
                <a:uLnTx/>
                <a:uFillTx/>
                <a:latin typeface="Helvetica Neue UltraLight"/>
              </a:rPr>
              <a:t>– 157 répondants</a:t>
            </a:r>
          </a:p>
        </p:txBody>
      </p:sp>
      <p:sp>
        <p:nvSpPr>
          <p:cNvPr id="12" name="ZoneTexte 11">
            <a:extLst>
              <a:ext uri="{FF2B5EF4-FFF2-40B4-BE49-F238E27FC236}">
                <a16:creationId xmlns:a16="http://schemas.microsoft.com/office/drawing/2014/main" id="{C7470B36-AE60-2887-DD72-5DF84E410A06}"/>
              </a:ext>
            </a:extLst>
          </p:cNvPr>
          <p:cNvSpPr txBox="1"/>
          <p:nvPr/>
        </p:nvSpPr>
        <p:spPr>
          <a:xfrm>
            <a:off x="3099660" y="1421414"/>
            <a:ext cx="1745291" cy="276999"/>
          </a:xfrm>
          <a:prstGeom prst="rect">
            <a:avLst/>
          </a:prstGeom>
          <a:noFill/>
        </p:spPr>
        <p:txBody>
          <a:bodyPr wrap="square" rtlCol="0">
            <a:spAutoFit/>
          </a:bodyPr>
          <a:lstStyle/>
          <a:p>
            <a:r>
              <a:rPr lang="fr-FR" sz="1200" i="0" dirty="0">
                <a:solidFill>
                  <a:schemeClr val="bg1">
                    <a:lumMod val="50000"/>
                  </a:schemeClr>
                </a:solidFill>
                <a:latin typeface="Helvetica Neue UltraLight"/>
              </a:rPr>
              <a:t>Citations  ≥ 5%</a:t>
            </a:r>
          </a:p>
        </p:txBody>
      </p:sp>
      <p:sp>
        <p:nvSpPr>
          <p:cNvPr id="13" name="ZoneTexte 12">
            <a:extLst>
              <a:ext uri="{FF2B5EF4-FFF2-40B4-BE49-F238E27FC236}">
                <a16:creationId xmlns:a16="http://schemas.microsoft.com/office/drawing/2014/main" id="{A900481B-0E7D-A8A1-4B36-682FE158B43B}"/>
              </a:ext>
            </a:extLst>
          </p:cNvPr>
          <p:cNvSpPr txBox="1"/>
          <p:nvPr/>
        </p:nvSpPr>
        <p:spPr>
          <a:xfrm>
            <a:off x="8557072" y="2279389"/>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14" name="Titre 5">
            <a:extLst>
              <a:ext uri="{FF2B5EF4-FFF2-40B4-BE49-F238E27FC236}">
                <a16:creationId xmlns:a16="http://schemas.microsoft.com/office/drawing/2014/main" id="{805491F4-F689-AE28-79D4-B0FF5C59AE4A}"/>
              </a:ext>
            </a:extLst>
          </p:cNvPr>
          <p:cNvSpPr txBox="1">
            <a:spLocks/>
          </p:cNvSpPr>
          <p:nvPr/>
        </p:nvSpPr>
        <p:spPr>
          <a:xfrm>
            <a:off x="8524429" y="2376100"/>
            <a:ext cx="2244384"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FF0000"/>
                </a:solidFill>
              </a:rPr>
              <a:t>Prestataires indépendants (53%)</a:t>
            </a:r>
          </a:p>
        </p:txBody>
      </p:sp>
      <p:sp>
        <p:nvSpPr>
          <p:cNvPr id="15" name="ZoneTexte 14">
            <a:extLst>
              <a:ext uri="{FF2B5EF4-FFF2-40B4-BE49-F238E27FC236}">
                <a16:creationId xmlns:a16="http://schemas.microsoft.com/office/drawing/2014/main" id="{C89A9580-CBAA-9DB7-D3EF-36174786618E}"/>
              </a:ext>
            </a:extLst>
          </p:cNvPr>
          <p:cNvSpPr txBox="1"/>
          <p:nvPr/>
        </p:nvSpPr>
        <p:spPr>
          <a:xfrm>
            <a:off x="8290708" y="2743498"/>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16" name="Titre 5">
            <a:extLst>
              <a:ext uri="{FF2B5EF4-FFF2-40B4-BE49-F238E27FC236}">
                <a16:creationId xmlns:a16="http://schemas.microsoft.com/office/drawing/2014/main" id="{50A95BC7-28DA-BA57-A76F-18EFEDD1CFBA}"/>
              </a:ext>
            </a:extLst>
          </p:cNvPr>
          <p:cNvSpPr txBox="1">
            <a:spLocks/>
          </p:cNvSpPr>
          <p:nvPr/>
        </p:nvSpPr>
        <p:spPr>
          <a:xfrm>
            <a:off x="8524434" y="2838774"/>
            <a:ext cx="1818094"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Prestataires indépendants (51%)</a:t>
            </a:r>
          </a:p>
        </p:txBody>
      </p:sp>
      <p:sp>
        <p:nvSpPr>
          <p:cNvPr id="17" name="ZoneTexte 16">
            <a:extLst>
              <a:ext uri="{FF2B5EF4-FFF2-40B4-BE49-F238E27FC236}">
                <a16:creationId xmlns:a16="http://schemas.microsoft.com/office/drawing/2014/main" id="{AE1A04A7-1BD8-6BD1-C650-20B7E18DEE1D}"/>
              </a:ext>
            </a:extLst>
          </p:cNvPr>
          <p:cNvSpPr txBox="1"/>
          <p:nvPr/>
        </p:nvSpPr>
        <p:spPr>
          <a:xfrm>
            <a:off x="6727037" y="4791666"/>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22" name="Titre 5">
            <a:extLst>
              <a:ext uri="{FF2B5EF4-FFF2-40B4-BE49-F238E27FC236}">
                <a16:creationId xmlns:a16="http://schemas.microsoft.com/office/drawing/2014/main" id="{F9AC64FD-F7D6-D9E6-4842-86DE251C918F}"/>
              </a:ext>
            </a:extLst>
          </p:cNvPr>
          <p:cNvSpPr txBox="1">
            <a:spLocks/>
          </p:cNvSpPr>
          <p:nvPr/>
        </p:nvSpPr>
        <p:spPr>
          <a:xfrm>
            <a:off x="6694394" y="4888377"/>
            <a:ext cx="2244384"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FF0000"/>
                </a:solidFill>
              </a:rPr>
              <a:t>Prestataires indépendants (9%)</a:t>
            </a:r>
          </a:p>
        </p:txBody>
      </p:sp>
      <p:sp>
        <p:nvSpPr>
          <p:cNvPr id="23" name="ZoneTexte 22">
            <a:extLst>
              <a:ext uri="{FF2B5EF4-FFF2-40B4-BE49-F238E27FC236}">
                <a16:creationId xmlns:a16="http://schemas.microsoft.com/office/drawing/2014/main" id="{A224F46F-3726-1E11-EFDD-7F9BF6EE8431}"/>
              </a:ext>
            </a:extLst>
          </p:cNvPr>
          <p:cNvSpPr txBox="1"/>
          <p:nvPr/>
        </p:nvSpPr>
        <p:spPr>
          <a:xfrm>
            <a:off x="7284810" y="3546493"/>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24" name="Titre 5">
            <a:extLst>
              <a:ext uri="{FF2B5EF4-FFF2-40B4-BE49-F238E27FC236}">
                <a16:creationId xmlns:a16="http://schemas.microsoft.com/office/drawing/2014/main" id="{1AE00D7B-A6AF-85D1-F83E-B93EB3B812B0}"/>
              </a:ext>
            </a:extLst>
          </p:cNvPr>
          <p:cNvSpPr txBox="1">
            <a:spLocks/>
          </p:cNvSpPr>
          <p:nvPr/>
        </p:nvSpPr>
        <p:spPr>
          <a:xfrm>
            <a:off x="7569799" y="3625590"/>
            <a:ext cx="1853167"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&lt; 10 salariés (20%)</a:t>
            </a:r>
          </a:p>
        </p:txBody>
      </p:sp>
      <p:sp>
        <p:nvSpPr>
          <p:cNvPr id="25" name="Titre 5">
            <a:extLst>
              <a:ext uri="{FF2B5EF4-FFF2-40B4-BE49-F238E27FC236}">
                <a16:creationId xmlns:a16="http://schemas.microsoft.com/office/drawing/2014/main" id="{403B4B7E-BB27-7193-2CC5-4DC8B3EFB4B7}"/>
              </a:ext>
            </a:extLst>
          </p:cNvPr>
          <p:cNvSpPr txBox="1">
            <a:spLocks/>
          </p:cNvSpPr>
          <p:nvPr/>
        </p:nvSpPr>
        <p:spPr>
          <a:xfrm>
            <a:off x="8865672" y="253097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(82%)</a:t>
            </a:r>
          </a:p>
        </p:txBody>
      </p:sp>
      <p:sp>
        <p:nvSpPr>
          <p:cNvPr id="26" name="ZoneTexte 25">
            <a:extLst>
              <a:ext uri="{FF2B5EF4-FFF2-40B4-BE49-F238E27FC236}">
                <a16:creationId xmlns:a16="http://schemas.microsoft.com/office/drawing/2014/main" id="{A8242AEC-D7D1-B8FA-6BD7-0C3490CB1EDE}"/>
              </a:ext>
            </a:extLst>
          </p:cNvPr>
          <p:cNvSpPr txBox="1"/>
          <p:nvPr/>
        </p:nvSpPr>
        <p:spPr>
          <a:xfrm>
            <a:off x="8569936" y="244727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7" name="Titre 5">
            <a:extLst>
              <a:ext uri="{FF2B5EF4-FFF2-40B4-BE49-F238E27FC236}">
                <a16:creationId xmlns:a16="http://schemas.microsoft.com/office/drawing/2014/main" id="{242BADFE-F23D-3571-EC79-84636BA78CB1}"/>
              </a:ext>
            </a:extLst>
          </p:cNvPr>
          <p:cNvSpPr txBox="1">
            <a:spLocks/>
          </p:cNvSpPr>
          <p:nvPr/>
        </p:nvSpPr>
        <p:spPr>
          <a:xfrm>
            <a:off x="7569799" y="3789855"/>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(58%)</a:t>
            </a:r>
          </a:p>
        </p:txBody>
      </p:sp>
      <p:sp>
        <p:nvSpPr>
          <p:cNvPr id="28" name="ZoneTexte 27">
            <a:extLst>
              <a:ext uri="{FF2B5EF4-FFF2-40B4-BE49-F238E27FC236}">
                <a16:creationId xmlns:a16="http://schemas.microsoft.com/office/drawing/2014/main" id="{0AE20B0E-F09E-5B5E-04A8-F84729812EAC}"/>
              </a:ext>
            </a:extLst>
          </p:cNvPr>
          <p:cNvSpPr txBox="1"/>
          <p:nvPr/>
        </p:nvSpPr>
        <p:spPr>
          <a:xfrm>
            <a:off x="7291406" y="369886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9" name="Titre 5">
            <a:extLst>
              <a:ext uri="{FF2B5EF4-FFF2-40B4-BE49-F238E27FC236}">
                <a16:creationId xmlns:a16="http://schemas.microsoft.com/office/drawing/2014/main" id="{923EC181-00F4-83C4-0A96-D13F0DBDC1B0}"/>
              </a:ext>
            </a:extLst>
          </p:cNvPr>
          <p:cNvSpPr txBox="1">
            <a:spLocks/>
          </p:cNvSpPr>
          <p:nvPr/>
        </p:nvSpPr>
        <p:spPr>
          <a:xfrm>
            <a:off x="7105262" y="454992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(30%)</a:t>
            </a:r>
          </a:p>
        </p:txBody>
      </p:sp>
      <p:sp>
        <p:nvSpPr>
          <p:cNvPr id="30" name="ZoneTexte 29">
            <a:extLst>
              <a:ext uri="{FF2B5EF4-FFF2-40B4-BE49-F238E27FC236}">
                <a16:creationId xmlns:a16="http://schemas.microsoft.com/office/drawing/2014/main" id="{1AC5549B-E710-C55B-30E9-54B5FAE6220E}"/>
              </a:ext>
            </a:extLst>
          </p:cNvPr>
          <p:cNvSpPr txBox="1"/>
          <p:nvPr/>
        </p:nvSpPr>
        <p:spPr>
          <a:xfrm>
            <a:off x="6826869" y="445893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1" name="Titre 5">
            <a:extLst>
              <a:ext uri="{FF2B5EF4-FFF2-40B4-BE49-F238E27FC236}">
                <a16:creationId xmlns:a16="http://schemas.microsoft.com/office/drawing/2014/main" id="{CE82BB7E-5C42-1553-F47E-D18EABC381BA}"/>
              </a:ext>
            </a:extLst>
          </p:cNvPr>
          <p:cNvSpPr txBox="1">
            <a:spLocks/>
          </p:cNvSpPr>
          <p:nvPr/>
        </p:nvSpPr>
        <p:spPr>
          <a:xfrm>
            <a:off x="7015700" y="5059496"/>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(27%)</a:t>
            </a:r>
          </a:p>
        </p:txBody>
      </p:sp>
      <p:sp>
        <p:nvSpPr>
          <p:cNvPr id="32" name="ZoneTexte 31">
            <a:extLst>
              <a:ext uri="{FF2B5EF4-FFF2-40B4-BE49-F238E27FC236}">
                <a16:creationId xmlns:a16="http://schemas.microsoft.com/office/drawing/2014/main" id="{E171C4F8-3FE9-CC82-1505-BC6874CC1700}"/>
              </a:ext>
            </a:extLst>
          </p:cNvPr>
          <p:cNvSpPr txBox="1"/>
          <p:nvPr/>
        </p:nvSpPr>
        <p:spPr>
          <a:xfrm>
            <a:off x="6737307" y="496850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5" name="Groupe 4">
            <a:extLst>
              <a:ext uri="{FF2B5EF4-FFF2-40B4-BE49-F238E27FC236}">
                <a16:creationId xmlns:a16="http://schemas.microsoft.com/office/drawing/2014/main" id="{DF4596A6-291F-3581-EA27-9F0C128E0ED1}"/>
              </a:ext>
            </a:extLst>
          </p:cNvPr>
          <p:cNvGrpSpPr/>
          <p:nvPr/>
        </p:nvGrpSpPr>
        <p:grpSpPr>
          <a:xfrm>
            <a:off x="181405" y="1836922"/>
            <a:ext cx="1224450" cy="854645"/>
            <a:chOff x="4871550" y="1059917"/>
            <a:chExt cx="1224450" cy="854645"/>
          </a:xfrm>
        </p:grpSpPr>
        <p:sp>
          <p:nvSpPr>
            <p:cNvPr id="7" name="ZoneTexte 6">
              <a:extLst>
                <a:ext uri="{FF2B5EF4-FFF2-40B4-BE49-F238E27FC236}">
                  <a16:creationId xmlns:a16="http://schemas.microsoft.com/office/drawing/2014/main" id="{8533C095-3E78-BADB-6BD8-2A37C0A3D15E}"/>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8" name="Image 7">
              <a:extLst>
                <a:ext uri="{FF2B5EF4-FFF2-40B4-BE49-F238E27FC236}">
                  <a16:creationId xmlns:a16="http://schemas.microsoft.com/office/drawing/2014/main" id="{7273A984-1985-05C7-9D3D-571171455AFA}"/>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
        <p:nvSpPr>
          <p:cNvPr id="3" name="Titre 5">
            <a:extLst>
              <a:ext uri="{FF2B5EF4-FFF2-40B4-BE49-F238E27FC236}">
                <a16:creationId xmlns:a16="http://schemas.microsoft.com/office/drawing/2014/main" id="{5EA65530-905C-E2A6-889D-69B1F43B8DB7}"/>
              </a:ext>
            </a:extLst>
          </p:cNvPr>
          <p:cNvSpPr txBox="1">
            <a:spLocks/>
          </p:cNvSpPr>
          <p:nvPr/>
        </p:nvSpPr>
        <p:spPr>
          <a:xfrm>
            <a:off x="9832594" y="2529811"/>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10 salariés  (80%)</a:t>
            </a:r>
          </a:p>
        </p:txBody>
      </p:sp>
      <p:sp>
        <p:nvSpPr>
          <p:cNvPr id="6" name="Titre 5">
            <a:extLst>
              <a:ext uri="{FF2B5EF4-FFF2-40B4-BE49-F238E27FC236}">
                <a16:creationId xmlns:a16="http://schemas.microsoft.com/office/drawing/2014/main" id="{B2825FAA-B24C-FFD9-2690-60BFA152CF7B}"/>
              </a:ext>
            </a:extLst>
          </p:cNvPr>
          <p:cNvSpPr txBox="1">
            <a:spLocks/>
          </p:cNvSpPr>
          <p:nvPr/>
        </p:nvSpPr>
        <p:spPr>
          <a:xfrm>
            <a:off x="7816586" y="3359758"/>
            <a:ext cx="1169572"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Gironde (33%)</a:t>
            </a:r>
          </a:p>
        </p:txBody>
      </p:sp>
      <p:sp>
        <p:nvSpPr>
          <p:cNvPr id="9" name="Titre 5">
            <a:extLst>
              <a:ext uri="{FF2B5EF4-FFF2-40B4-BE49-F238E27FC236}">
                <a16:creationId xmlns:a16="http://schemas.microsoft.com/office/drawing/2014/main" id="{1F302B08-18B1-BFB5-AD38-A4E198A1B78B}"/>
              </a:ext>
            </a:extLst>
          </p:cNvPr>
          <p:cNvSpPr txBox="1">
            <a:spLocks/>
          </p:cNvSpPr>
          <p:nvPr/>
        </p:nvSpPr>
        <p:spPr>
          <a:xfrm>
            <a:off x="7816586" y="3211042"/>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Hors Gironde (52%)</a:t>
            </a:r>
          </a:p>
        </p:txBody>
      </p:sp>
      <p:sp>
        <p:nvSpPr>
          <p:cNvPr id="11" name="ZoneTexte 10">
            <a:extLst>
              <a:ext uri="{FF2B5EF4-FFF2-40B4-BE49-F238E27FC236}">
                <a16:creationId xmlns:a16="http://schemas.microsoft.com/office/drawing/2014/main" id="{F06F126F-4D59-AB36-522A-4280E9309CBD}"/>
              </a:ext>
            </a:extLst>
          </p:cNvPr>
          <p:cNvSpPr txBox="1"/>
          <p:nvPr/>
        </p:nvSpPr>
        <p:spPr>
          <a:xfrm>
            <a:off x="7538193" y="312004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3" name="ZoneTexte 32">
            <a:extLst>
              <a:ext uri="{FF2B5EF4-FFF2-40B4-BE49-F238E27FC236}">
                <a16:creationId xmlns:a16="http://schemas.microsoft.com/office/drawing/2014/main" id="{E1960840-02C2-CF0E-3065-3BC272014ED6}"/>
              </a:ext>
            </a:extLst>
          </p:cNvPr>
          <p:cNvSpPr txBox="1"/>
          <p:nvPr/>
        </p:nvSpPr>
        <p:spPr>
          <a:xfrm>
            <a:off x="7582779" y="3241874"/>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5" name="Légende : encadrée à une bordure 34">
            <a:extLst>
              <a:ext uri="{FF2B5EF4-FFF2-40B4-BE49-F238E27FC236}">
                <a16:creationId xmlns:a16="http://schemas.microsoft.com/office/drawing/2014/main" id="{6DBAC133-E417-B415-B0AC-0F24AFA9D5B3}"/>
              </a:ext>
            </a:extLst>
          </p:cNvPr>
          <p:cNvSpPr/>
          <p:nvPr/>
        </p:nvSpPr>
        <p:spPr>
          <a:xfrm>
            <a:off x="7941737" y="5842337"/>
            <a:ext cx="2586730" cy="707886"/>
          </a:xfrm>
          <a:prstGeom prst="accentBorderCallout1">
            <a:avLst>
              <a:gd name="adj1" fmla="val 18750"/>
              <a:gd name="adj2" fmla="val -8333"/>
              <a:gd name="adj3" fmla="val 65742"/>
              <a:gd name="adj4" fmla="val -58991"/>
            </a:avLst>
          </a:prstGeom>
          <a:solidFill>
            <a:srgbClr val="00B0F0"/>
          </a:solidFill>
          <a:ln>
            <a:solidFill>
              <a:srgbClr val="00B0F0"/>
            </a:solidFill>
          </a:ln>
        </p:spPr>
        <p:txBody>
          <a:bodyPr wrap="square" rtlCol="0" anchor="ctr">
            <a:spAutoFit/>
          </a:bodyPr>
          <a:lstStyle/>
          <a:p>
            <a:r>
              <a:rPr lang="fr-FR" sz="1000" dirty="0">
                <a:solidFill>
                  <a:schemeClr val="bg1"/>
                </a:solidFill>
                <a:latin typeface="Helvetica Neue UltraLight"/>
              </a:rPr>
              <a:t>« Autres » : </a:t>
            </a:r>
          </a:p>
          <a:p>
            <a:pPr fontAlgn="ctr"/>
            <a:r>
              <a:rPr lang="fr-FR" sz="1000" u="none" strike="noStrike" dirty="0">
                <a:solidFill>
                  <a:schemeClr val="bg1"/>
                </a:solidFill>
                <a:effectLst/>
                <a:latin typeface="Helvetica Neue UltraLight"/>
              </a:rPr>
              <a:t>Marketing digital, Communication stratégique, Communication visuelle, graphisme, Communication digitale</a:t>
            </a:r>
            <a:endParaRPr lang="fr-FR" sz="1000" b="0" i="0" u="none" strike="noStrike" dirty="0">
              <a:solidFill>
                <a:schemeClr val="bg1"/>
              </a:solidFill>
              <a:effectLst/>
              <a:latin typeface="Helvetica Neue UltraLight"/>
            </a:endParaRPr>
          </a:p>
        </p:txBody>
      </p:sp>
      <p:sp>
        <p:nvSpPr>
          <p:cNvPr id="36" name="Rectangle : coins arrondis 35">
            <a:extLst>
              <a:ext uri="{FF2B5EF4-FFF2-40B4-BE49-F238E27FC236}">
                <a16:creationId xmlns:a16="http://schemas.microsoft.com/office/drawing/2014/main" id="{B3E22E6F-2CC6-4CC3-5BE8-D7C27E70C448}"/>
              </a:ext>
            </a:extLst>
          </p:cNvPr>
          <p:cNvSpPr/>
          <p:nvPr/>
        </p:nvSpPr>
        <p:spPr>
          <a:xfrm>
            <a:off x="2002179" y="1863670"/>
            <a:ext cx="9332930" cy="1269778"/>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2731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082DDC0A-04B1-1152-13A4-082BF2DEBC2F}"/>
              </a:ext>
            </a:extLst>
          </p:cNvPr>
          <p:cNvGraphicFramePr/>
          <p:nvPr>
            <p:extLst>
              <p:ext uri="{D42A27DB-BD31-4B8C-83A1-F6EECF244321}">
                <p14:modId xmlns:p14="http://schemas.microsoft.com/office/powerpoint/2010/main" val="1404067571"/>
              </p:ext>
            </p:extLst>
          </p:nvPr>
        </p:nvGraphicFramePr>
        <p:xfrm>
          <a:off x="20766" y="1497096"/>
          <a:ext cx="7193526" cy="5078255"/>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2530C576-E173-2AC6-F3D2-485A440CC0CE}"/>
              </a:ext>
            </a:extLst>
          </p:cNvPr>
          <p:cNvSpPr txBox="1"/>
          <p:nvPr/>
        </p:nvSpPr>
        <p:spPr>
          <a:xfrm>
            <a:off x="-8782" y="6559101"/>
            <a:ext cx="4680053" cy="338554"/>
          </a:xfrm>
          <a:prstGeom prst="rect">
            <a:avLst/>
          </a:prstGeom>
          <a:noFill/>
        </p:spPr>
        <p:txBody>
          <a:bodyPr wrap="square">
            <a:spAutoFit/>
          </a:bodyPr>
          <a:lstStyle/>
          <a:p>
            <a:r>
              <a:rPr lang="fr-FR" sz="800" i="1" dirty="0">
                <a:solidFill>
                  <a:srgbClr val="948B86"/>
                </a:solidFill>
                <a:latin typeface="Helvetica Neue UltraLight"/>
              </a:rPr>
              <a:t>Q17A Quels sont les principaux types de prestations que vous proposez à vos clients</a:t>
            </a:r>
            <a:r>
              <a:rPr kumimoji="0" lang="fr-FR" sz="800" i="1" u="none" strike="noStrike" kern="1200" cap="none" spc="0" normalizeH="0" baseline="0" noProof="0" dirty="0">
                <a:ln>
                  <a:noFill/>
                </a:ln>
                <a:solidFill>
                  <a:srgbClr val="948B86"/>
                </a:solidFill>
                <a:effectLst/>
                <a:uLnTx/>
                <a:uFillTx/>
                <a:latin typeface="Helvetica Neue UltraLight"/>
              </a:rPr>
              <a:t> ?  </a:t>
            </a:r>
          </a:p>
          <a:p>
            <a:r>
              <a:rPr kumimoji="0" lang="fr-FR" sz="800" b="0" i="1" u="none" strike="noStrike" kern="1200" cap="none" spc="0" normalizeH="0" baseline="0" noProof="0" dirty="0">
                <a:ln>
                  <a:noFill/>
                </a:ln>
                <a:solidFill>
                  <a:srgbClr val="948B86"/>
                </a:solidFill>
                <a:effectLst/>
                <a:uLnTx/>
                <a:uFillTx/>
                <a:latin typeface="Helvetica Neue UltraLight"/>
              </a:rPr>
              <a:t>Base = Prestataires </a:t>
            </a:r>
            <a:r>
              <a:rPr lang="fr-FR" sz="800" i="1" dirty="0">
                <a:solidFill>
                  <a:srgbClr val="948B86"/>
                </a:solidFill>
                <a:latin typeface="Helvetica Neue UltraLight"/>
              </a:rPr>
              <a:t>– Plusieurs réponses possibles </a:t>
            </a:r>
            <a:r>
              <a:rPr kumimoji="0" lang="fr-FR" sz="800" b="0" i="1" u="none" strike="noStrike" kern="1200" cap="none" spc="0" normalizeH="0" baseline="0" noProof="0" dirty="0">
                <a:ln>
                  <a:noFill/>
                </a:ln>
                <a:solidFill>
                  <a:srgbClr val="948B86"/>
                </a:solidFill>
                <a:effectLst/>
                <a:uLnTx/>
                <a:uFillTx/>
                <a:latin typeface="Helvetica Neue UltraLight"/>
              </a:rPr>
              <a:t>– 158 répondants</a:t>
            </a:r>
          </a:p>
        </p:txBody>
      </p:sp>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00119" y="109809"/>
            <a:ext cx="9721969" cy="757130"/>
          </a:xfrm>
        </p:spPr>
        <p:txBody>
          <a:bodyPr/>
          <a:lstStyle/>
          <a:p>
            <a:r>
              <a:rPr lang="fr-FR" i="1" dirty="0"/>
              <a:t>… avec des prestations variées : le digital, la créatio</a:t>
            </a:r>
            <a:r>
              <a:rPr lang="fr-FR" dirty="0"/>
              <a:t>n graphique et la communication globale sont en tête de liste.</a:t>
            </a:r>
            <a:r>
              <a:rPr lang="fr-FR" sz="2800" i="1" dirty="0"/>
              <a:t> </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119213"/>
            <a:ext cx="3657600"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prestations proposées</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4"/>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9" name="ZoneTexte 8">
            <a:extLst>
              <a:ext uri="{FF2B5EF4-FFF2-40B4-BE49-F238E27FC236}">
                <a16:creationId xmlns:a16="http://schemas.microsoft.com/office/drawing/2014/main" id="{74F04172-74DE-2338-9940-4F89ED255E10}"/>
              </a:ext>
            </a:extLst>
          </p:cNvPr>
          <p:cNvSpPr txBox="1"/>
          <p:nvPr/>
        </p:nvSpPr>
        <p:spPr>
          <a:xfrm>
            <a:off x="9751602" y="1778137"/>
            <a:ext cx="2450628" cy="830997"/>
          </a:xfrm>
          <a:prstGeom prst="rect">
            <a:avLst/>
          </a:prstGeom>
          <a:solidFill>
            <a:srgbClr val="009DE0"/>
          </a:solidFill>
        </p:spPr>
        <p:txBody>
          <a:bodyPr wrap="square" rtlCol="0">
            <a:spAutoFit/>
          </a:bodyPr>
          <a:lstStyle/>
          <a:p>
            <a:pPr algn="l"/>
            <a:r>
              <a:rPr lang="fr-FR" dirty="0">
                <a:solidFill>
                  <a:schemeClr val="bg1"/>
                </a:solidFill>
                <a:latin typeface="Helvetica Neue UltraLight"/>
              </a:rPr>
              <a:t>65</a:t>
            </a:r>
            <a:r>
              <a:rPr lang="fr-FR" i="0" dirty="0">
                <a:solidFill>
                  <a:schemeClr val="bg1"/>
                </a:solidFill>
                <a:latin typeface="Helvetica Neue UltraLight"/>
              </a:rPr>
              <a:t>% </a:t>
            </a:r>
          </a:p>
          <a:p>
            <a:pPr algn="l"/>
            <a:r>
              <a:rPr lang="fr-FR" i="0" dirty="0">
                <a:solidFill>
                  <a:schemeClr val="bg1"/>
                </a:solidFill>
                <a:latin typeface="Helvetica Neue UltraLight"/>
              </a:rPr>
              <a:t>DIGITAL </a:t>
            </a:r>
          </a:p>
          <a:p>
            <a:pPr algn="l"/>
            <a:r>
              <a:rPr lang="fr-FR" sz="1200" i="0" dirty="0">
                <a:solidFill>
                  <a:schemeClr val="bg1"/>
                </a:solidFill>
                <a:latin typeface="Helvetica Neue UltraLight"/>
              </a:rPr>
              <a:t>(marketing + internet/intranet)</a:t>
            </a:r>
          </a:p>
        </p:txBody>
      </p:sp>
      <p:sp>
        <p:nvSpPr>
          <p:cNvPr id="12" name="ZoneTexte 11">
            <a:extLst>
              <a:ext uri="{FF2B5EF4-FFF2-40B4-BE49-F238E27FC236}">
                <a16:creationId xmlns:a16="http://schemas.microsoft.com/office/drawing/2014/main" id="{7F7E0D82-9066-6EFC-16E0-650A71C32A2E}"/>
              </a:ext>
            </a:extLst>
          </p:cNvPr>
          <p:cNvSpPr txBox="1"/>
          <p:nvPr/>
        </p:nvSpPr>
        <p:spPr>
          <a:xfrm>
            <a:off x="9751602" y="3207824"/>
            <a:ext cx="2440398" cy="830997"/>
          </a:xfrm>
          <a:prstGeom prst="rect">
            <a:avLst/>
          </a:prstGeom>
          <a:solidFill>
            <a:srgbClr val="009DE0"/>
          </a:solidFill>
        </p:spPr>
        <p:txBody>
          <a:bodyPr wrap="square" rtlCol="0">
            <a:spAutoFit/>
          </a:bodyPr>
          <a:lstStyle/>
          <a:p>
            <a:pPr algn="l"/>
            <a:r>
              <a:rPr lang="fr-FR" dirty="0">
                <a:solidFill>
                  <a:schemeClr val="bg1"/>
                </a:solidFill>
                <a:latin typeface="Helvetica Neue UltraLight"/>
              </a:rPr>
              <a:t>29</a:t>
            </a:r>
            <a:r>
              <a:rPr lang="fr-FR" i="0" dirty="0">
                <a:solidFill>
                  <a:schemeClr val="bg1"/>
                </a:solidFill>
                <a:latin typeface="Helvetica Neue UltraLight"/>
              </a:rPr>
              <a:t>% </a:t>
            </a:r>
          </a:p>
          <a:p>
            <a:pPr algn="l"/>
            <a:r>
              <a:rPr lang="fr-FR" i="0" dirty="0">
                <a:solidFill>
                  <a:schemeClr val="bg1"/>
                </a:solidFill>
                <a:latin typeface="Helvetica Neue UltraLight"/>
              </a:rPr>
              <a:t>MARKETING </a:t>
            </a:r>
          </a:p>
          <a:p>
            <a:pPr algn="l"/>
            <a:r>
              <a:rPr lang="fr-FR" sz="1200" dirty="0">
                <a:solidFill>
                  <a:schemeClr val="bg1"/>
                </a:solidFill>
                <a:latin typeface="Helvetica Neue UltraLight"/>
              </a:rPr>
              <a:t>(direct, veille, études)</a:t>
            </a:r>
          </a:p>
        </p:txBody>
      </p:sp>
      <p:grpSp>
        <p:nvGrpSpPr>
          <p:cNvPr id="6" name="Groupe 5">
            <a:extLst>
              <a:ext uri="{FF2B5EF4-FFF2-40B4-BE49-F238E27FC236}">
                <a16:creationId xmlns:a16="http://schemas.microsoft.com/office/drawing/2014/main" id="{FF3ACB53-6F91-3717-841C-E004C06758AD}"/>
              </a:ext>
            </a:extLst>
          </p:cNvPr>
          <p:cNvGrpSpPr/>
          <p:nvPr/>
        </p:nvGrpSpPr>
        <p:grpSpPr>
          <a:xfrm>
            <a:off x="4205372" y="710741"/>
            <a:ext cx="1224450" cy="854645"/>
            <a:chOff x="4871550" y="1059917"/>
            <a:chExt cx="1224450" cy="854645"/>
          </a:xfrm>
        </p:grpSpPr>
        <p:sp>
          <p:nvSpPr>
            <p:cNvPr id="7" name="ZoneTexte 6">
              <a:extLst>
                <a:ext uri="{FF2B5EF4-FFF2-40B4-BE49-F238E27FC236}">
                  <a16:creationId xmlns:a16="http://schemas.microsoft.com/office/drawing/2014/main" id="{F67BF5A6-30C8-AF15-EF39-1300087C8282}"/>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8" name="Image 7">
              <a:extLst>
                <a:ext uri="{FF2B5EF4-FFF2-40B4-BE49-F238E27FC236}">
                  <a16:creationId xmlns:a16="http://schemas.microsoft.com/office/drawing/2014/main" id="{2B4176B0-5A12-205E-CA8C-1A362265E8D3}"/>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pic>
        <p:nvPicPr>
          <p:cNvPr id="10" name="Image 9">
            <a:extLst>
              <a:ext uri="{FF2B5EF4-FFF2-40B4-BE49-F238E27FC236}">
                <a16:creationId xmlns:a16="http://schemas.microsoft.com/office/drawing/2014/main" id="{5B69B7C4-CA93-A357-209C-EB883F440050}"/>
              </a:ext>
            </a:extLst>
          </p:cNvPr>
          <p:cNvPicPr>
            <a:picLocks noChangeAspect="1"/>
          </p:cNvPicPr>
          <p:nvPr/>
        </p:nvPicPr>
        <p:blipFill>
          <a:blip r:embed="rId6">
            <a:clrChange>
              <a:clrFrom>
                <a:srgbClr val="FFFFFF"/>
              </a:clrFrom>
              <a:clrTo>
                <a:srgbClr val="FFFFFF">
                  <a:alpha val="0"/>
                </a:srgbClr>
              </a:clrTo>
            </a:clrChange>
            <a:duotone>
              <a:prstClr val="black"/>
              <a:schemeClr val="accent1">
                <a:tint val="45000"/>
                <a:satMod val="400000"/>
              </a:schemeClr>
            </a:duotone>
          </a:blip>
          <a:stretch>
            <a:fillRect/>
          </a:stretch>
        </p:blipFill>
        <p:spPr>
          <a:xfrm>
            <a:off x="8679977" y="1824368"/>
            <a:ext cx="1077218" cy="646331"/>
          </a:xfrm>
          <a:prstGeom prst="rect">
            <a:avLst/>
          </a:prstGeom>
        </p:spPr>
      </p:pic>
      <p:pic>
        <p:nvPicPr>
          <p:cNvPr id="13" name="Image 12">
            <a:extLst>
              <a:ext uri="{FF2B5EF4-FFF2-40B4-BE49-F238E27FC236}">
                <a16:creationId xmlns:a16="http://schemas.microsoft.com/office/drawing/2014/main" id="{BAF325E7-44CC-C902-045F-D397953A6531}"/>
              </a:ext>
            </a:extLst>
          </p:cNvPr>
          <p:cNvPicPr>
            <a:picLocks noChangeAspect="1"/>
          </p:cNvPicPr>
          <p:nvPr/>
        </p:nvPicPr>
        <p:blipFill>
          <a:blip r:embed="rId7">
            <a:duotone>
              <a:schemeClr val="accent1">
                <a:shade val="45000"/>
                <a:satMod val="135000"/>
              </a:schemeClr>
              <a:prstClr val="white"/>
            </a:duotone>
          </a:blip>
          <a:stretch>
            <a:fillRect/>
          </a:stretch>
        </p:blipFill>
        <p:spPr>
          <a:xfrm>
            <a:off x="8953698" y="3420601"/>
            <a:ext cx="529775" cy="529775"/>
          </a:xfrm>
          <a:prstGeom prst="rect">
            <a:avLst/>
          </a:prstGeom>
        </p:spPr>
      </p:pic>
      <p:sp>
        <p:nvSpPr>
          <p:cNvPr id="17" name="Titre 5">
            <a:extLst>
              <a:ext uri="{FF2B5EF4-FFF2-40B4-BE49-F238E27FC236}">
                <a16:creationId xmlns:a16="http://schemas.microsoft.com/office/drawing/2014/main" id="{B1F464C0-320B-679D-843D-B6E2662CD14C}"/>
              </a:ext>
            </a:extLst>
          </p:cNvPr>
          <p:cNvSpPr txBox="1">
            <a:spLocks/>
          </p:cNvSpPr>
          <p:nvPr/>
        </p:nvSpPr>
        <p:spPr>
          <a:xfrm>
            <a:off x="10002538" y="2618594"/>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(91%)</a:t>
            </a:r>
          </a:p>
        </p:txBody>
      </p:sp>
      <p:sp>
        <p:nvSpPr>
          <p:cNvPr id="22" name="ZoneTexte 21">
            <a:extLst>
              <a:ext uri="{FF2B5EF4-FFF2-40B4-BE49-F238E27FC236}">
                <a16:creationId xmlns:a16="http://schemas.microsoft.com/office/drawing/2014/main" id="{14D30BD7-18F1-67D0-D445-FACC1EACF337}"/>
              </a:ext>
            </a:extLst>
          </p:cNvPr>
          <p:cNvSpPr txBox="1"/>
          <p:nvPr/>
        </p:nvSpPr>
        <p:spPr>
          <a:xfrm>
            <a:off x="9724145" y="2527600"/>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3" name="ZoneTexte 22">
            <a:extLst>
              <a:ext uri="{FF2B5EF4-FFF2-40B4-BE49-F238E27FC236}">
                <a16:creationId xmlns:a16="http://schemas.microsoft.com/office/drawing/2014/main" id="{5C8B972A-663C-80E4-0099-FF5A5EA6CB39}"/>
              </a:ext>
            </a:extLst>
          </p:cNvPr>
          <p:cNvSpPr txBox="1"/>
          <p:nvPr/>
        </p:nvSpPr>
        <p:spPr>
          <a:xfrm>
            <a:off x="9746157" y="2677577"/>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24" name="Titre 5">
            <a:extLst>
              <a:ext uri="{FF2B5EF4-FFF2-40B4-BE49-F238E27FC236}">
                <a16:creationId xmlns:a16="http://schemas.microsoft.com/office/drawing/2014/main" id="{84FB3F40-AAFC-32B3-2BB4-F7A75A5A0361}"/>
              </a:ext>
            </a:extLst>
          </p:cNvPr>
          <p:cNvSpPr txBox="1">
            <a:spLocks/>
          </p:cNvSpPr>
          <p:nvPr/>
        </p:nvSpPr>
        <p:spPr>
          <a:xfrm>
            <a:off x="9713514" y="2774288"/>
            <a:ext cx="2244384"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FF0000"/>
                </a:solidFill>
              </a:rPr>
              <a:t>Prestataires indépendants (51%)</a:t>
            </a:r>
          </a:p>
        </p:txBody>
      </p:sp>
      <p:sp>
        <p:nvSpPr>
          <p:cNvPr id="26" name="Rectangle : coins arrondis 25">
            <a:extLst>
              <a:ext uri="{FF2B5EF4-FFF2-40B4-BE49-F238E27FC236}">
                <a16:creationId xmlns:a16="http://schemas.microsoft.com/office/drawing/2014/main" id="{6BCC012F-966B-EBF0-299E-AB02EC6509A6}"/>
              </a:ext>
            </a:extLst>
          </p:cNvPr>
          <p:cNvSpPr/>
          <p:nvPr/>
        </p:nvSpPr>
        <p:spPr>
          <a:xfrm>
            <a:off x="994638" y="1604785"/>
            <a:ext cx="7752547" cy="1269778"/>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2" name="Groupe 61">
            <a:extLst>
              <a:ext uri="{FF2B5EF4-FFF2-40B4-BE49-F238E27FC236}">
                <a16:creationId xmlns:a16="http://schemas.microsoft.com/office/drawing/2014/main" id="{BEB8004C-D885-FCBE-CF0A-4357DB1F2671}"/>
              </a:ext>
            </a:extLst>
          </p:cNvPr>
          <p:cNvGrpSpPr/>
          <p:nvPr/>
        </p:nvGrpSpPr>
        <p:grpSpPr>
          <a:xfrm>
            <a:off x="3504068" y="1482375"/>
            <a:ext cx="7468732" cy="5109183"/>
            <a:chOff x="3504068" y="1482375"/>
            <a:chExt cx="7468732" cy="5109183"/>
          </a:xfrm>
        </p:grpSpPr>
        <p:sp>
          <p:nvSpPr>
            <p:cNvPr id="15" name="ZoneTexte 14">
              <a:extLst>
                <a:ext uri="{FF2B5EF4-FFF2-40B4-BE49-F238E27FC236}">
                  <a16:creationId xmlns:a16="http://schemas.microsoft.com/office/drawing/2014/main" id="{B36840FB-D842-7ED7-202E-26E4D286ADD1}"/>
                </a:ext>
              </a:extLst>
            </p:cNvPr>
            <p:cNvSpPr txBox="1"/>
            <p:nvPr/>
          </p:nvSpPr>
          <p:spPr>
            <a:xfrm>
              <a:off x="6254151" y="5876368"/>
              <a:ext cx="4718649" cy="461665"/>
            </a:xfrm>
            <a:prstGeom prst="rect">
              <a:avLst/>
            </a:prstGeom>
            <a:noFill/>
          </p:spPr>
          <p:txBody>
            <a:bodyPr wrap="square">
              <a:spAutoFit/>
            </a:bodyPr>
            <a:lstStyle>
              <a:defPPr>
                <a:defRPr lang="fr-FR"/>
              </a:defPPr>
              <a:lvl1pPr algn="r">
                <a:defRPr sz="1200" i="1"/>
              </a:lvl1pPr>
            </a:lstStyle>
            <a:p>
              <a:pPr algn="l"/>
              <a:r>
                <a:rPr lang="fr-FR" dirty="0">
                  <a:solidFill>
                    <a:schemeClr val="bg1">
                      <a:lumMod val="50000"/>
                    </a:schemeClr>
                  </a:solidFill>
                </a:rPr>
                <a:t>(1) Newsletter, animation </a:t>
              </a:r>
            </a:p>
            <a:p>
              <a:pPr algn="l"/>
              <a:r>
                <a:rPr lang="fr-FR" dirty="0">
                  <a:solidFill>
                    <a:schemeClr val="bg1">
                      <a:lumMod val="50000"/>
                    </a:schemeClr>
                  </a:solidFill>
                </a:rPr>
                <a:t>des réseaux sociaux - de communautés, campagne d’e-mailing - de sms</a:t>
              </a:r>
            </a:p>
          </p:txBody>
        </p:sp>
        <p:sp>
          <p:nvSpPr>
            <p:cNvPr id="25" name="ZoneTexte 24">
              <a:extLst>
                <a:ext uri="{FF2B5EF4-FFF2-40B4-BE49-F238E27FC236}">
                  <a16:creationId xmlns:a16="http://schemas.microsoft.com/office/drawing/2014/main" id="{54B80CB5-E364-0D37-A10B-FF1CB11A3141}"/>
                </a:ext>
              </a:extLst>
            </p:cNvPr>
            <p:cNvSpPr txBox="1"/>
            <p:nvPr/>
          </p:nvSpPr>
          <p:spPr>
            <a:xfrm>
              <a:off x="6254151" y="6314559"/>
              <a:ext cx="2009954" cy="276999"/>
            </a:xfrm>
            <a:prstGeom prst="rect">
              <a:avLst/>
            </a:prstGeom>
            <a:noFill/>
          </p:spPr>
          <p:txBody>
            <a:bodyPr wrap="square">
              <a:spAutoFit/>
            </a:bodyPr>
            <a:lstStyle>
              <a:defPPr>
                <a:defRPr lang="fr-FR"/>
              </a:defPPr>
              <a:lvl1pPr algn="ctr">
                <a:defRPr sz="1200" i="1">
                  <a:solidFill>
                    <a:schemeClr val="bg1">
                      <a:lumMod val="50000"/>
                    </a:schemeClr>
                  </a:solidFill>
                </a:defRPr>
              </a:lvl1pPr>
            </a:lstStyle>
            <a:p>
              <a:pPr algn="l"/>
              <a:r>
                <a:rPr lang="fr-FR" dirty="0"/>
                <a:t>(2) mailing, télémarketing</a:t>
              </a:r>
            </a:p>
          </p:txBody>
        </p:sp>
        <p:sp>
          <p:nvSpPr>
            <p:cNvPr id="28" name="ZoneTexte 27">
              <a:extLst>
                <a:ext uri="{FF2B5EF4-FFF2-40B4-BE49-F238E27FC236}">
                  <a16:creationId xmlns:a16="http://schemas.microsoft.com/office/drawing/2014/main" id="{9A2EDBD0-7B33-AC9F-2298-39EF98B9AF4F}"/>
                </a:ext>
              </a:extLst>
            </p:cNvPr>
            <p:cNvSpPr txBox="1"/>
            <p:nvPr/>
          </p:nvSpPr>
          <p:spPr>
            <a:xfrm>
              <a:off x="5742680" y="1482375"/>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29" name="Titre 5">
              <a:extLst>
                <a:ext uri="{FF2B5EF4-FFF2-40B4-BE49-F238E27FC236}">
                  <a16:creationId xmlns:a16="http://schemas.microsoft.com/office/drawing/2014/main" id="{D5B2C7FB-6C0B-AB73-3B5E-614760975F39}"/>
                </a:ext>
              </a:extLst>
            </p:cNvPr>
            <p:cNvSpPr txBox="1">
              <a:spLocks/>
            </p:cNvSpPr>
            <p:nvPr/>
          </p:nvSpPr>
          <p:spPr>
            <a:xfrm>
              <a:off x="5710037" y="1579086"/>
              <a:ext cx="2244384"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FF0000"/>
                  </a:solidFill>
                </a:rPr>
                <a:t>Prestataires indépendants (44%)</a:t>
              </a:r>
            </a:p>
          </p:txBody>
        </p:sp>
        <p:sp>
          <p:nvSpPr>
            <p:cNvPr id="30" name="ZoneTexte 29">
              <a:extLst>
                <a:ext uri="{FF2B5EF4-FFF2-40B4-BE49-F238E27FC236}">
                  <a16:creationId xmlns:a16="http://schemas.microsoft.com/office/drawing/2014/main" id="{27454705-C13B-5082-6365-05AB8CBD32B7}"/>
                </a:ext>
              </a:extLst>
            </p:cNvPr>
            <p:cNvSpPr txBox="1"/>
            <p:nvPr/>
          </p:nvSpPr>
          <p:spPr>
            <a:xfrm>
              <a:off x="5543559" y="1825979"/>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3" name="Titre 5">
              <a:extLst>
                <a:ext uri="{FF2B5EF4-FFF2-40B4-BE49-F238E27FC236}">
                  <a16:creationId xmlns:a16="http://schemas.microsoft.com/office/drawing/2014/main" id="{D6FD03F9-0332-07F9-2BFA-F8D15D21BA0C}"/>
                </a:ext>
              </a:extLst>
            </p:cNvPr>
            <p:cNvSpPr txBox="1">
              <a:spLocks/>
            </p:cNvSpPr>
            <p:nvPr/>
          </p:nvSpPr>
          <p:spPr>
            <a:xfrm>
              <a:off x="5877650" y="1949283"/>
              <a:ext cx="2572716"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Prestataires indépendants (40%) / Gironde (43%)</a:t>
              </a:r>
            </a:p>
          </p:txBody>
        </p:sp>
        <p:sp>
          <p:nvSpPr>
            <p:cNvPr id="35" name="Titre 5">
              <a:extLst>
                <a:ext uri="{FF2B5EF4-FFF2-40B4-BE49-F238E27FC236}">
                  <a16:creationId xmlns:a16="http://schemas.microsoft.com/office/drawing/2014/main" id="{3E52CD70-7377-8F8D-FE25-2FC53EA3417B}"/>
                </a:ext>
              </a:extLst>
            </p:cNvPr>
            <p:cNvSpPr txBox="1">
              <a:spLocks/>
            </p:cNvSpPr>
            <p:nvPr/>
          </p:nvSpPr>
          <p:spPr>
            <a:xfrm>
              <a:off x="5486436" y="2655575"/>
              <a:ext cx="2244384"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FF0000"/>
                  </a:solidFill>
                </a:rPr>
                <a:t>Prestataires indépendants (35%)</a:t>
              </a:r>
            </a:p>
          </p:txBody>
        </p:sp>
        <p:sp>
          <p:nvSpPr>
            <p:cNvPr id="36" name="ZoneTexte 35">
              <a:extLst>
                <a:ext uri="{FF2B5EF4-FFF2-40B4-BE49-F238E27FC236}">
                  <a16:creationId xmlns:a16="http://schemas.microsoft.com/office/drawing/2014/main" id="{1AAF31A2-DF34-4F42-6EBB-D3570B32BC3D}"/>
                </a:ext>
              </a:extLst>
            </p:cNvPr>
            <p:cNvSpPr txBox="1"/>
            <p:nvPr/>
          </p:nvSpPr>
          <p:spPr>
            <a:xfrm>
              <a:off x="5603240" y="2544123"/>
              <a:ext cx="184172" cy="369332"/>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7" name="Titre 5">
              <a:extLst>
                <a:ext uri="{FF2B5EF4-FFF2-40B4-BE49-F238E27FC236}">
                  <a16:creationId xmlns:a16="http://schemas.microsoft.com/office/drawing/2014/main" id="{7B533869-3D71-921E-6F79-4BDCFD59E061}"/>
                </a:ext>
              </a:extLst>
            </p:cNvPr>
            <p:cNvSpPr txBox="1">
              <a:spLocks/>
            </p:cNvSpPr>
            <p:nvPr/>
          </p:nvSpPr>
          <p:spPr>
            <a:xfrm>
              <a:off x="5077403" y="2893258"/>
              <a:ext cx="3040819"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pPr algn="ctr"/>
              <a:r>
                <a:rPr lang="fr-FR" sz="800" b="0" i="0" dirty="0">
                  <a:solidFill>
                    <a:srgbClr val="FF0000"/>
                  </a:solidFill>
                </a:rPr>
                <a:t>Prestataires indépendants (24%) / Gironde (29%)</a:t>
              </a:r>
            </a:p>
          </p:txBody>
        </p:sp>
        <p:sp>
          <p:nvSpPr>
            <p:cNvPr id="38" name="ZoneTexte 37">
              <a:extLst>
                <a:ext uri="{FF2B5EF4-FFF2-40B4-BE49-F238E27FC236}">
                  <a16:creationId xmlns:a16="http://schemas.microsoft.com/office/drawing/2014/main" id="{FD2E377A-2375-EDAC-72D0-3B30AEE4E1C0}"/>
                </a:ext>
              </a:extLst>
            </p:cNvPr>
            <p:cNvSpPr txBox="1"/>
            <p:nvPr/>
          </p:nvSpPr>
          <p:spPr>
            <a:xfrm>
              <a:off x="5207510" y="2811310"/>
              <a:ext cx="184172" cy="369332"/>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9" name="ZoneTexte 38">
              <a:extLst>
                <a:ext uri="{FF2B5EF4-FFF2-40B4-BE49-F238E27FC236}">
                  <a16:creationId xmlns:a16="http://schemas.microsoft.com/office/drawing/2014/main" id="{2E1EE0A0-918C-71E4-9CC3-EF7415D8F80C}"/>
                </a:ext>
              </a:extLst>
            </p:cNvPr>
            <p:cNvSpPr txBox="1"/>
            <p:nvPr/>
          </p:nvSpPr>
          <p:spPr>
            <a:xfrm>
              <a:off x="4906363" y="4146462"/>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40" name="Titre 5">
              <a:extLst>
                <a:ext uri="{FF2B5EF4-FFF2-40B4-BE49-F238E27FC236}">
                  <a16:creationId xmlns:a16="http://schemas.microsoft.com/office/drawing/2014/main" id="{DB147758-74A3-939E-9DBB-F0FD8BFD4259}"/>
                </a:ext>
              </a:extLst>
            </p:cNvPr>
            <p:cNvSpPr txBox="1">
              <a:spLocks/>
            </p:cNvSpPr>
            <p:nvPr/>
          </p:nvSpPr>
          <p:spPr>
            <a:xfrm>
              <a:off x="5191352" y="4225559"/>
              <a:ext cx="1853167"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&lt; 10 salariés (16%)</a:t>
              </a:r>
            </a:p>
          </p:txBody>
        </p:sp>
        <p:sp>
          <p:nvSpPr>
            <p:cNvPr id="41" name="Titre 5">
              <a:extLst>
                <a:ext uri="{FF2B5EF4-FFF2-40B4-BE49-F238E27FC236}">
                  <a16:creationId xmlns:a16="http://schemas.microsoft.com/office/drawing/2014/main" id="{76755560-FB75-D4D0-03D0-06447C7D9A01}"/>
                </a:ext>
              </a:extLst>
            </p:cNvPr>
            <p:cNvSpPr txBox="1">
              <a:spLocks/>
            </p:cNvSpPr>
            <p:nvPr/>
          </p:nvSpPr>
          <p:spPr>
            <a:xfrm>
              <a:off x="6021073" y="173810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(76%)</a:t>
              </a:r>
            </a:p>
          </p:txBody>
        </p:sp>
        <p:sp>
          <p:nvSpPr>
            <p:cNvPr id="42" name="ZoneTexte 41">
              <a:extLst>
                <a:ext uri="{FF2B5EF4-FFF2-40B4-BE49-F238E27FC236}">
                  <a16:creationId xmlns:a16="http://schemas.microsoft.com/office/drawing/2014/main" id="{4A06C797-557C-4047-FEC5-90B23209C73D}"/>
                </a:ext>
              </a:extLst>
            </p:cNvPr>
            <p:cNvSpPr txBox="1"/>
            <p:nvPr/>
          </p:nvSpPr>
          <p:spPr>
            <a:xfrm>
              <a:off x="5742680" y="164711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43" name="Titre 5">
              <a:extLst>
                <a:ext uri="{FF2B5EF4-FFF2-40B4-BE49-F238E27FC236}">
                  <a16:creationId xmlns:a16="http://schemas.microsoft.com/office/drawing/2014/main" id="{738D022D-F23F-D0B1-6517-B1BB6F64D983}"/>
                </a:ext>
              </a:extLst>
            </p:cNvPr>
            <p:cNvSpPr txBox="1">
              <a:spLocks/>
            </p:cNvSpPr>
            <p:nvPr/>
          </p:nvSpPr>
          <p:spPr>
            <a:xfrm>
              <a:off x="5811231" y="2079646"/>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(76%)</a:t>
              </a:r>
            </a:p>
          </p:txBody>
        </p:sp>
        <p:sp>
          <p:nvSpPr>
            <p:cNvPr id="44" name="ZoneTexte 43">
              <a:extLst>
                <a:ext uri="{FF2B5EF4-FFF2-40B4-BE49-F238E27FC236}">
                  <a16:creationId xmlns:a16="http://schemas.microsoft.com/office/drawing/2014/main" id="{36F5F2F2-A3E8-68FC-D994-27CBC8CE35B6}"/>
                </a:ext>
              </a:extLst>
            </p:cNvPr>
            <p:cNvSpPr txBox="1"/>
            <p:nvPr/>
          </p:nvSpPr>
          <p:spPr>
            <a:xfrm>
              <a:off x="5532949" y="199812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45" name="Titre 5">
              <a:extLst>
                <a:ext uri="{FF2B5EF4-FFF2-40B4-BE49-F238E27FC236}">
                  <a16:creationId xmlns:a16="http://schemas.microsoft.com/office/drawing/2014/main" id="{AC5764B4-2AFC-C7FA-0636-62F43CFD033D}"/>
                </a:ext>
              </a:extLst>
            </p:cNvPr>
            <p:cNvSpPr txBox="1">
              <a:spLocks/>
            </p:cNvSpPr>
            <p:nvPr/>
          </p:nvSpPr>
          <p:spPr>
            <a:xfrm>
              <a:off x="5817724" y="235988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(73%)</a:t>
              </a:r>
            </a:p>
          </p:txBody>
        </p:sp>
        <p:sp>
          <p:nvSpPr>
            <p:cNvPr id="46" name="ZoneTexte 45">
              <a:extLst>
                <a:ext uri="{FF2B5EF4-FFF2-40B4-BE49-F238E27FC236}">
                  <a16:creationId xmlns:a16="http://schemas.microsoft.com/office/drawing/2014/main" id="{1DDA64E2-BD94-FAFE-6688-D2A98455CCF4}"/>
                </a:ext>
              </a:extLst>
            </p:cNvPr>
            <p:cNvSpPr txBox="1"/>
            <p:nvPr/>
          </p:nvSpPr>
          <p:spPr>
            <a:xfrm>
              <a:off x="5539331" y="226889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47" name="Titre 5">
              <a:extLst>
                <a:ext uri="{FF2B5EF4-FFF2-40B4-BE49-F238E27FC236}">
                  <a16:creationId xmlns:a16="http://schemas.microsoft.com/office/drawing/2014/main" id="{4F7A7179-26A0-3513-0A1F-E0FA8733FCF1}"/>
                </a:ext>
              </a:extLst>
            </p:cNvPr>
            <p:cNvSpPr txBox="1">
              <a:spLocks/>
            </p:cNvSpPr>
            <p:nvPr/>
          </p:nvSpPr>
          <p:spPr>
            <a:xfrm>
              <a:off x="5343901" y="3079075"/>
              <a:ext cx="2138520" cy="203133"/>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(58%) / Hors Gironde (46%)</a:t>
              </a:r>
            </a:p>
          </p:txBody>
        </p:sp>
        <p:sp>
          <p:nvSpPr>
            <p:cNvPr id="48" name="ZoneTexte 47">
              <a:extLst>
                <a:ext uri="{FF2B5EF4-FFF2-40B4-BE49-F238E27FC236}">
                  <a16:creationId xmlns:a16="http://schemas.microsoft.com/office/drawing/2014/main" id="{249AF045-4694-13AE-374A-32C8F65DD165}"/>
                </a:ext>
              </a:extLst>
            </p:cNvPr>
            <p:cNvSpPr txBox="1"/>
            <p:nvPr/>
          </p:nvSpPr>
          <p:spPr>
            <a:xfrm>
              <a:off x="5065508" y="298808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49" name="Titre 5">
              <a:extLst>
                <a:ext uri="{FF2B5EF4-FFF2-40B4-BE49-F238E27FC236}">
                  <a16:creationId xmlns:a16="http://schemas.microsoft.com/office/drawing/2014/main" id="{1B785D5C-DF4C-444E-AAE0-500BD230246E}"/>
                </a:ext>
              </a:extLst>
            </p:cNvPr>
            <p:cNvSpPr txBox="1">
              <a:spLocks/>
            </p:cNvSpPr>
            <p:nvPr/>
          </p:nvSpPr>
          <p:spPr>
            <a:xfrm>
              <a:off x="5209284" y="3928021"/>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(52%)</a:t>
              </a:r>
            </a:p>
          </p:txBody>
        </p:sp>
        <p:sp>
          <p:nvSpPr>
            <p:cNvPr id="50" name="ZoneTexte 49">
              <a:extLst>
                <a:ext uri="{FF2B5EF4-FFF2-40B4-BE49-F238E27FC236}">
                  <a16:creationId xmlns:a16="http://schemas.microsoft.com/office/drawing/2014/main" id="{10318BA7-BEDC-FBC8-A208-1DF20222795E}"/>
                </a:ext>
              </a:extLst>
            </p:cNvPr>
            <p:cNvSpPr txBox="1"/>
            <p:nvPr/>
          </p:nvSpPr>
          <p:spPr>
            <a:xfrm>
              <a:off x="4930891" y="383702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51" name="Titre 5">
              <a:extLst>
                <a:ext uri="{FF2B5EF4-FFF2-40B4-BE49-F238E27FC236}">
                  <a16:creationId xmlns:a16="http://schemas.microsoft.com/office/drawing/2014/main" id="{4CF8F904-6C36-899A-E5DF-14AE712BD917}"/>
                </a:ext>
              </a:extLst>
            </p:cNvPr>
            <p:cNvSpPr txBox="1">
              <a:spLocks/>
            </p:cNvSpPr>
            <p:nvPr/>
          </p:nvSpPr>
          <p:spPr>
            <a:xfrm>
              <a:off x="4875287" y="555261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Gironde (20%)</a:t>
              </a:r>
            </a:p>
          </p:txBody>
        </p:sp>
        <p:sp>
          <p:nvSpPr>
            <p:cNvPr id="52" name="ZoneTexte 51">
              <a:extLst>
                <a:ext uri="{FF2B5EF4-FFF2-40B4-BE49-F238E27FC236}">
                  <a16:creationId xmlns:a16="http://schemas.microsoft.com/office/drawing/2014/main" id="{AAD90B35-6113-F33A-608B-31D5FE555891}"/>
                </a:ext>
              </a:extLst>
            </p:cNvPr>
            <p:cNvSpPr txBox="1"/>
            <p:nvPr/>
          </p:nvSpPr>
          <p:spPr>
            <a:xfrm>
              <a:off x="4596894" y="546162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pic>
          <p:nvPicPr>
            <p:cNvPr id="5" name="Picture 113">
              <a:extLst>
                <a:ext uri="{FF2B5EF4-FFF2-40B4-BE49-F238E27FC236}">
                  <a16:creationId xmlns:a16="http://schemas.microsoft.com/office/drawing/2014/main" id="{C436B117-08CE-D2C5-6AC1-CFE33B70536C}"/>
                </a:ext>
              </a:extLst>
            </p:cNvPr>
            <p:cNvPicPr>
              <a:picLocks noChangeAspect="1" noChangeArrowheads="1"/>
            </p:cNvPicPr>
            <p:nvPr/>
          </p:nvPicPr>
          <p:blipFill>
            <a:blip r:embed="rId8"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3504068" y="4226967"/>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re 5">
              <a:extLst>
                <a:ext uri="{FF2B5EF4-FFF2-40B4-BE49-F238E27FC236}">
                  <a16:creationId xmlns:a16="http://schemas.microsoft.com/office/drawing/2014/main" id="{D26A1FF1-91FF-BB89-238B-926B23F85A22}"/>
                </a:ext>
              </a:extLst>
            </p:cNvPr>
            <p:cNvSpPr txBox="1">
              <a:spLocks/>
            </p:cNvSpPr>
            <p:nvPr/>
          </p:nvSpPr>
          <p:spPr>
            <a:xfrm>
              <a:off x="7565987" y="2632083"/>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(72%)</a:t>
              </a:r>
            </a:p>
          </p:txBody>
        </p:sp>
        <p:sp>
          <p:nvSpPr>
            <p:cNvPr id="16" name="ZoneTexte 15">
              <a:extLst>
                <a:ext uri="{FF2B5EF4-FFF2-40B4-BE49-F238E27FC236}">
                  <a16:creationId xmlns:a16="http://schemas.microsoft.com/office/drawing/2014/main" id="{BEC418E1-9432-6BB2-704F-26275527D4EE}"/>
                </a:ext>
              </a:extLst>
            </p:cNvPr>
            <p:cNvSpPr txBox="1"/>
            <p:nvPr/>
          </p:nvSpPr>
          <p:spPr>
            <a:xfrm>
              <a:off x="7287594" y="254108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 name="ZoneTexte 1">
              <a:extLst>
                <a:ext uri="{FF2B5EF4-FFF2-40B4-BE49-F238E27FC236}">
                  <a16:creationId xmlns:a16="http://schemas.microsoft.com/office/drawing/2014/main" id="{B5A2A3B6-B9E0-BA80-ABA8-9A854DF48402}"/>
                </a:ext>
              </a:extLst>
            </p:cNvPr>
            <p:cNvSpPr txBox="1"/>
            <p:nvPr/>
          </p:nvSpPr>
          <p:spPr>
            <a:xfrm>
              <a:off x="3725667" y="4227233"/>
              <a:ext cx="787488" cy="230832"/>
            </a:xfrm>
            <a:prstGeom prst="rect">
              <a:avLst/>
            </a:prstGeom>
            <a:noFill/>
          </p:spPr>
          <p:txBody>
            <a:bodyPr wrap="square" rtlCol="0">
              <a:spAutoFit/>
            </a:bodyPr>
            <a:lstStyle/>
            <a:p>
              <a:r>
                <a:rPr lang="fr-FR" sz="900" dirty="0">
                  <a:solidFill>
                    <a:schemeClr val="bg1"/>
                  </a:solidFill>
                  <a:latin typeface="Helvetica Neue UltraLight"/>
                </a:rPr>
                <a:t>14% 2019</a:t>
              </a:r>
            </a:p>
          </p:txBody>
        </p:sp>
        <p:sp>
          <p:nvSpPr>
            <p:cNvPr id="11" name="ZoneTexte 10">
              <a:extLst>
                <a:ext uri="{FF2B5EF4-FFF2-40B4-BE49-F238E27FC236}">
                  <a16:creationId xmlns:a16="http://schemas.microsoft.com/office/drawing/2014/main" id="{7F05A98B-44B8-D37A-9F5F-952543EF90F8}"/>
                </a:ext>
              </a:extLst>
            </p:cNvPr>
            <p:cNvSpPr txBox="1"/>
            <p:nvPr/>
          </p:nvSpPr>
          <p:spPr>
            <a:xfrm>
              <a:off x="3767900" y="1636738"/>
              <a:ext cx="787488" cy="230832"/>
            </a:xfrm>
            <a:prstGeom prst="rect">
              <a:avLst/>
            </a:prstGeom>
            <a:noFill/>
          </p:spPr>
          <p:txBody>
            <a:bodyPr wrap="square" rtlCol="0">
              <a:spAutoFit/>
            </a:bodyPr>
            <a:lstStyle/>
            <a:p>
              <a:r>
                <a:rPr lang="fr-FR" sz="900" dirty="0">
                  <a:solidFill>
                    <a:schemeClr val="bg1"/>
                  </a:solidFill>
                  <a:latin typeface="Helvetica Neue UltraLight"/>
                </a:rPr>
                <a:t>50% 2019</a:t>
              </a:r>
            </a:p>
          </p:txBody>
        </p:sp>
        <p:sp>
          <p:nvSpPr>
            <p:cNvPr id="27" name="ZoneTexte 26">
              <a:extLst>
                <a:ext uri="{FF2B5EF4-FFF2-40B4-BE49-F238E27FC236}">
                  <a16:creationId xmlns:a16="http://schemas.microsoft.com/office/drawing/2014/main" id="{ECB06B4D-E826-71E5-975A-03A6BBC0BBB2}"/>
                </a:ext>
              </a:extLst>
            </p:cNvPr>
            <p:cNvSpPr txBox="1"/>
            <p:nvPr/>
          </p:nvSpPr>
          <p:spPr>
            <a:xfrm>
              <a:off x="3734342" y="1987213"/>
              <a:ext cx="787488" cy="230832"/>
            </a:xfrm>
            <a:prstGeom prst="rect">
              <a:avLst/>
            </a:prstGeom>
            <a:noFill/>
          </p:spPr>
          <p:txBody>
            <a:bodyPr wrap="square" rtlCol="0">
              <a:spAutoFit/>
            </a:bodyPr>
            <a:lstStyle/>
            <a:p>
              <a:r>
                <a:rPr lang="fr-FR" sz="900" dirty="0">
                  <a:solidFill>
                    <a:schemeClr val="bg1"/>
                  </a:solidFill>
                  <a:latin typeface="Helvetica Neue UltraLight"/>
                </a:rPr>
                <a:t>47% 2019</a:t>
              </a:r>
            </a:p>
          </p:txBody>
        </p:sp>
        <p:sp>
          <p:nvSpPr>
            <p:cNvPr id="31" name="ZoneTexte 30">
              <a:extLst>
                <a:ext uri="{FF2B5EF4-FFF2-40B4-BE49-F238E27FC236}">
                  <a16:creationId xmlns:a16="http://schemas.microsoft.com/office/drawing/2014/main" id="{71B323D4-8A6B-D275-7A89-37F44EF8CF55}"/>
                </a:ext>
              </a:extLst>
            </p:cNvPr>
            <p:cNvSpPr txBox="1"/>
            <p:nvPr/>
          </p:nvSpPr>
          <p:spPr>
            <a:xfrm>
              <a:off x="3754682" y="2635062"/>
              <a:ext cx="787488" cy="230832"/>
            </a:xfrm>
            <a:prstGeom prst="rect">
              <a:avLst/>
            </a:prstGeom>
            <a:noFill/>
          </p:spPr>
          <p:txBody>
            <a:bodyPr wrap="square" rtlCol="0">
              <a:spAutoFit/>
            </a:bodyPr>
            <a:lstStyle/>
            <a:p>
              <a:r>
                <a:rPr lang="fr-FR" sz="900" dirty="0">
                  <a:solidFill>
                    <a:schemeClr val="bg1"/>
                  </a:solidFill>
                  <a:latin typeface="Helvetica Neue UltraLight"/>
                </a:rPr>
                <a:t>53% 2019</a:t>
              </a:r>
            </a:p>
          </p:txBody>
        </p:sp>
        <p:sp>
          <p:nvSpPr>
            <p:cNvPr id="32" name="ZoneTexte 31">
              <a:extLst>
                <a:ext uri="{FF2B5EF4-FFF2-40B4-BE49-F238E27FC236}">
                  <a16:creationId xmlns:a16="http://schemas.microsoft.com/office/drawing/2014/main" id="{466D7C5C-1AC7-5C6C-3988-120C8DBA9331}"/>
                </a:ext>
              </a:extLst>
            </p:cNvPr>
            <p:cNvSpPr txBox="1"/>
            <p:nvPr/>
          </p:nvSpPr>
          <p:spPr>
            <a:xfrm>
              <a:off x="3734342" y="2313291"/>
              <a:ext cx="787488" cy="230832"/>
            </a:xfrm>
            <a:prstGeom prst="rect">
              <a:avLst/>
            </a:prstGeom>
            <a:noFill/>
          </p:spPr>
          <p:txBody>
            <a:bodyPr wrap="square" rtlCol="0">
              <a:spAutoFit/>
            </a:bodyPr>
            <a:lstStyle/>
            <a:p>
              <a:r>
                <a:rPr lang="fr-FR" sz="900" dirty="0">
                  <a:solidFill>
                    <a:schemeClr val="bg1"/>
                  </a:solidFill>
                  <a:latin typeface="Helvetica Neue UltraLight"/>
                </a:rPr>
                <a:t>53% 2019</a:t>
              </a:r>
            </a:p>
          </p:txBody>
        </p:sp>
        <p:sp>
          <p:nvSpPr>
            <p:cNvPr id="34" name="ZoneTexte 33">
              <a:extLst>
                <a:ext uri="{FF2B5EF4-FFF2-40B4-BE49-F238E27FC236}">
                  <a16:creationId xmlns:a16="http://schemas.microsoft.com/office/drawing/2014/main" id="{05052455-CCE5-FCBF-2DC5-0A5D4E634054}"/>
                </a:ext>
              </a:extLst>
            </p:cNvPr>
            <p:cNvSpPr txBox="1"/>
            <p:nvPr/>
          </p:nvSpPr>
          <p:spPr>
            <a:xfrm>
              <a:off x="3725667" y="2965502"/>
              <a:ext cx="787488" cy="230832"/>
            </a:xfrm>
            <a:prstGeom prst="rect">
              <a:avLst/>
            </a:prstGeom>
            <a:noFill/>
          </p:spPr>
          <p:txBody>
            <a:bodyPr wrap="square" rtlCol="0">
              <a:spAutoFit/>
            </a:bodyPr>
            <a:lstStyle/>
            <a:p>
              <a:r>
                <a:rPr lang="fr-FR" sz="900" dirty="0">
                  <a:solidFill>
                    <a:schemeClr val="bg1"/>
                  </a:solidFill>
                  <a:latin typeface="Helvetica Neue UltraLight"/>
                </a:rPr>
                <a:t>30% 2019</a:t>
              </a:r>
            </a:p>
          </p:txBody>
        </p:sp>
        <p:sp>
          <p:nvSpPr>
            <p:cNvPr id="53" name="ZoneTexte 52">
              <a:extLst>
                <a:ext uri="{FF2B5EF4-FFF2-40B4-BE49-F238E27FC236}">
                  <a16:creationId xmlns:a16="http://schemas.microsoft.com/office/drawing/2014/main" id="{9A53A85C-8E24-C815-6F42-67C9430C359C}"/>
                </a:ext>
              </a:extLst>
            </p:cNvPr>
            <p:cNvSpPr txBox="1"/>
            <p:nvPr/>
          </p:nvSpPr>
          <p:spPr>
            <a:xfrm>
              <a:off x="3734342" y="3286693"/>
              <a:ext cx="787488" cy="230832"/>
            </a:xfrm>
            <a:prstGeom prst="rect">
              <a:avLst/>
            </a:prstGeom>
            <a:noFill/>
          </p:spPr>
          <p:txBody>
            <a:bodyPr wrap="square" rtlCol="0">
              <a:spAutoFit/>
            </a:bodyPr>
            <a:lstStyle/>
            <a:p>
              <a:r>
                <a:rPr lang="fr-FR" sz="900" dirty="0">
                  <a:solidFill>
                    <a:schemeClr val="bg1"/>
                  </a:solidFill>
                  <a:latin typeface="Helvetica Neue UltraLight"/>
                </a:rPr>
                <a:t>40% 2019</a:t>
              </a:r>
            </a:p>
          </p:txBody>
        </p:sp>
        <p:sp>
          <p:nvSpPr>
            <p:cNvPr id="54" name="ZoneTexte 53">
              <a:extLst>
                <a:ext uri="{FF2B5EF4-FFF2-40B4-BE49-F238E27FC236}">
                  <a16:creationId xmlns:a16="http://schemas.microsoft.com/office/drawing/2014/main" id="{F44BC584-2C6D-4775-DAA9-D3BB3DCA65A8}"/>
                </a:ext>
              </a:extLst>
            </p:cNvPr>
            <p:cNvSpPr txBox="1"/>
            <p:nvPr/>
          </p:nvSpPr>
          <p:spPr>
            <a:xfrm>
              <a:off x="3732923" y="3595405"/>
              <a:ext cx="787488" cy="230832"/>
            </a:xfrm>
            <a:prstGeom prst="rect">
              <a:avLst/>
            </a:prstGeom>
            <a:noFill/>
          </p:spPr>
          <p:txBody>
            <a:bodyPr wrap="square" rtlCol="0">
              <a:spAutoFit/>
            </a:bodyPr>
            <a:lstStyle/>
            <a:p>
              <a:r>
                <a:rPr lang="fr-FR" sz="900" dirty="0">
                  <a:solidFill>
                    <a:schemeClr val="bg1"/>
                  </a:solidFill>
                  <a:latin typeface="Helvetica Neue UltraLight"/>
                </a:rPr>
                <a:t>37% 2019</a:t>
              </a:r>
            </a:p>
          </p:txBody>
        </p:sp>
        <p:sp>
          <p:nvSpPr>
            <p:cNvPr id="55" name="ZoneTexte 54">
              <a:extLst>
                <a:ext uri="{FF2B5EF4-FFF2-40B4-BE49-F238E27FC236}">
                  <a16:creationId xmlns:a16="http://schemas.microsoft.com/office/drawing/2014/main" id="{E59F9A31-2BDC-6D43-50B1-3D04CAC56081}"/>
                </a:ext>
              </a:extLst>
            </p:cNvPr>
            <p:cNvSpPr txBox="1"/>
            <p:nvPr/>
          </p:nvSpPr>
          <p:spPr>
            <a:xfrm>
              <a:off x="3754682" y="4566390"/>
              <a:ext cx="787488" cy="230832"/>
            </a:xfrm>
            <a:prstGeom prst="rect">
              <a:avLst/>
            </a:prstGeom>
            <a:noFill/>
          </p:spPr>
          <p:txBody>
            <a:bodyPr wrap="square" rtlCol="0">
              <a:spAutoFit/>
            </a:bodyPr>
            <a:lstStyle/>
            <a:p>
              <a:r>
                <a:rPr lang="fr-FR" sz="900" dirty="0">
                  <a:solidFill>
                    <a:schemeClr val="bg1"/>
                  </a:solidFill>
                  <a:latin typeface="Helvetica Neue UltraLight"/>
                </a:rPr>
                <a:t>29% 2019</a:t>
              </a:r>
            </a:p>
          </p:txBody>
        </p:sp>
        <p:sp>
          <p:nvSpPr>
            <p:cNvPr id="56" name="ZoneTexte 55">
              <a:extLst>
                <a:ext uri="{FF2B5EF4-FFF2-40B4-BE49-F238E27FC236}">
                  <a16:creationId xmlns:a16="http://schemas.microsoft.com/office/drawing/2014/main" id="{F1D5F868-CD3A-09AB-1AAA-E0B8E297E9B3}"/>
                </a:ext>
              </a:extLst>
            </p:cNvPr>
            <p:cNvSpPr txBox="1"/>
            <p:nvPr/>
          </p:nvSpPr>
          <p:spPr>
            <a:xfrm>
              <a:off x="3724203" y="3934562"/>
              <a:ext cx="787488" cy="230832"/>
            </a:xfrm>
            <a:prstGeom prst="rect">
              <a:avLst/>
            </a:prstGeom>
            <a:noFill/>
          </p:spPr>
          <p:txBody>
            <a:bodyPr wrap="square" rtlCol="0">
              <a:spAutoFit/>
            </a:bodyPr>
            <a:lstStyle/>
            <a:p>
              <a:r>
                <a:rPr lang="fr-FR" sz="900" dirty="0">
                  <a:solidFill>
                    <a:schemeClr val="bg1"/>
                  </a:solidFill>
                  <a:latin typeface="Helvetica Neue UltraLight"/>
                </a:rPr>
                <a:t>28% 2019</a:t>
              </a:r>
            </a:p>
          </p:txBody>
        </p:sp>
        <p:sp>
          <p:nvSpPr>
            <p:cNvPr id="57" name="ZoneTexte 56">
              <a:extLst>
                <a:ext uri="{FF2B5EF4-FFF2-40B4-BE49-F238E27FC236}">
                  <a16:creationId xmlns:a16="http://schemas.microsoft.com/office/drawing/2014/main" id="{EEE604FE-88B6-8CEE-723F-E99CEED61471}"/>
                </a:ext>
              </a:extLst>
            </p:cNvPr>
            <p:cNvSpPr txBox="1"/>
            <p:nvPr/>
          </p:nvSpPr>
          <p:spPr>
            <a:xfrm>
              <a:off x="3723199" y="4890514"/>
              <a:ext cx="787488" cy="230832"/>
            </a:xfrm>
            <a:prstGeom prst="rect">
              <a:avLst/>
            </a:prstGeom>
            <a:noFill/>
          </p:spPr>
          <p:txBody>
            <a:bodyPr wrap="square" rtlCol="0">
              <a:spAutoFit/>
            </a:bodyPr>
            <a:lstStyle/>
            <a:p>
              <a:r>
                <a:rPr lang="fr-FR" sz="900" dirty="0">
                  <a:solidFill>
                    <a:schemeClr val="bg1"/>
                  </a:solidFill>
                  <a:latin typeface="Helvetica Neue UltraLight"/>
                </a:rPr>
                <a:t>18% 2019</a:t>
              </a:r>
            </a:p>
          </p:txBody>
        </p:sp>
        <p:sp>
          <p:nvSpPr>
            <p:cNvPr id="58" name="ZoneTexte 57">
              <a:extLst>
                <a:ext uri="{FF2B5EF4-FFF2-40B4-BE49-F238E27FC236}">
                  <a16:creationId xmlns:a16="http://schemas.microsoft.com/office/drawing/2014/main" id="{228BB0E3-25D3-1CD0-674C-519F35A0D80C}"/>
                </a:ext>
              </a:extLst>
            </p:cNvPr>
            <p:cNvSpPr txBox="1"/>
            <p:nvPr/>
          </p:nvSpPr>
          <p:spPr>
            <a:xfrm>
              <a:off x="3698094" y="5212222"/>
              <a:ext cx="787488" cy="215444"/>
            </a:xfrm>
            <a:prstGeom prst="rect">
              <a:avLst/>
            </a:prstGeom>
            <a:noFill/>
          </p:spPr>
          <p:txBody>
            <a:bodyPr wrap="square" rtlCol="0">
              <a:spAutoFit/>
            </a:bodyPr>
            <a:lstStyle/>
            <a:p>
              <a:r>
                <a:rPr lang="fr-FR" sz="800" dirty="0">
                  <a:solidFill>
                    <a:schemeClr val="bg1"/>
                  </a:solidFill>
                  <a:latin typeface="Helvetica Neue UltraLight"/>
                </a:rPr>
                <a:t>23% 2019</a:t>
              </a:r>
            </a:p>
          </p:txBody>
        </p:sp>
        <p:sp>
          <p:nvSpPr>
            <p:cNvPr id="59" name="ZoneTexte 58">
              <a:extLst>
                <a:ext uri="{FF2B5EF4-FFF2-40B4-BE49-F238E27FC236}">
                  <a16:creationId xmlns:a16="http://schemas.microsoft.com/office/drawing/2014/main" id="{995AA5BC-5A00-94B4-A76E-46B44AF3E130}"/>
                </a:ext>
              </a:extLst>
            </p:cNvPr>
            <p:cNvSpPr txBox="1"/>
            <p:nvPr/>
          </p:nvSpPr>
          <p:spPr>
            <a:xfrm>
              <a:off x="3708647" y="5544897"/>
              <a:ext cx="787488" cy="200055"/>
            </a:xfrm>
            <a:prstGeom prst="rect">
              <a:avLst/>
            </a:prstGeom>
            <a:noFill/>
          </p:spPr>
          <p:txBody>
            <a:bodyPr wrap="square" rtlCol="0">
              <a:spAutoFit/>
            </a:bodyPr>
            <a:lstStyle/>
            <a:p>
              <a:r>
                <a:rPr lang="fr-FR" sz="700" dirty="0">
                  <a:solidFill>
                    <a:schemeClr val="bg1"/>
                  </a:solidFill>
                  <a:latin typeface="Helvetica Neue UltraLight"/>
                </a:rPr>
                <a:t>13% 2019</a:t>
              </a:r>
            </a:p>
          </p:txBody>
        </p:sp>
        <p:sp>
          <p:nvSpPr>
            <p:cNvPr id="60" name="ZoneTexte 59">
              <a:extLst>
                <a:ext uri="{FF2B5EF4-FFF2-40B4-BE49-F238E27FC236}">
                  <a16:creationId xmlns:a16="http://schemas.microsoft.com/office/drawing/2014/main" id="{0793B4C3-709E-07F2-BF9C-05A68E5EAF00}"/>
                </a:ext>
              </a:extLst>
            </p:cNvPr>
            <p:cNvSpPr txBox="1"/>
            <p:nvPr/>
          </p:nvSpPr>
          <p:spPr>
            <a:xfrm>
              <a:off x="3716841" y="5883714"/>
              <a:ext cx="787488" cy="200055"/>
            </a:xfrm>
            <a:prstGeom prst="rect">
              <a:avLst/>
            </a:prstGeom>
            <a:noFill/>
          </p:spPr>
          <p:txBody>
            <a:bodyPr wrap="square" rtlCol="0">
              <a:spAutoFit/>
            </a:bodyPr>
            <a:lstStyle/>
            <a:p>
              <a:r>
                <a:rPr lang="fr-FR" sz="700" dirty="0">
                  <a:solidFill>
                    <a:schemeClr val="bg1"/>
                  </a:solidFill>
                  <a:latin typeface="Helvetica Neue UltraLight"/>
                </a:rPr>
                <a:t>16% 2019</a:t>
              </a:r>
            </a:p>
          </p:txBody>
        </p:sp>
        <p:sp>
          <p:nvSpPr>
            <p:cNvPr id="61" name="ZoneTexte 60">
              <a:extLst>
                <a:ext uri="{FF2B5EF4-FFF2-40B4-BE49-F238E27FC236}">
                  <a16:creationId xmlns:a16="http://schemas.microsoft.com/office/drawing/2014/main" id="{7B62D1B1-4E28-4F84-3CBB-F017220E89D1}"/>
                </a:ext>
              </a:extLst>
            </p:cNvPr>
            <p:cNvSpPr txBox="1"/>
            <p:nvPr/>
          </p:nvSpPr>
          <p:spPr>
            <a:xfrm>
              <a:off x="3723199" y="6140079"/>
              <a:ext cx="472449" cy="307777"/>
            </a:xfrm>
            <a:prstGeom prst="rect">
              <a:avLst/>
            </a:prstGeom>
            <a:noFill/>
          </p:spPr>
          <p:txBody>
            <a:bodyPr wrap="square" rtlCol="0">
              <a:spAutoFit/>
            </a:bodyPr>
            <a:lstStyle/>
            <a:p>
              <a:r>
                <a:rPr lang="fr-FR" sz="700" dirty="0">
                  <a:solidFill>
                    <a:schemeClr val="bg1"/>
                  </a:solidFill>
                  <a:latin typeface="Helvetica Neue UltraLight"/>
                </a:rPr>
                <a:t>12%</a:t>
              </a:r>
            </a:p>
            <a:p>
              <a:r>
                <a:rPr lang="fr-FR" sz="700" dirty="0">
                  <a:solidFill>
                    <a:schemeClr val="bg1"/>
                  </a:solidFill>
                  <a:latin typeface="Helvetica Neue UltraLight"/>
                </a:rPr>
                <a:t> 2019</a:t>
              </a:r>
            </a:p>
          </p:txBody>
        </p:sp>
      </p:grpSp>
      <p:sp>
        <p:nvSpPr>
          <p:cNvPr id="63" name="ZoneTexte 62">
            <a:extLst>
              <a:ext uri="{FF2B5EF4-FFF2-40B4-BE49-F238E27FC236}">
                <a16:creationId xmlns:a16="http://schemas.microsoft.com/office/drawing/2014/main" id="{7C3B5EBC-B800-26C9-41A5-760A8091978A}"/>
              </a:ext>
            </a:extLst>
          </p:cNvPr>
          <p:cNvSpPr txBox="1"/>
          <p:nvPr/>
        </p:nvSpPr>
        <p:spPr>
          <a:xfrm>
            <a:off x="10367868" y="1824085"/>
            <a:ext cx="787488" cy="230832"/>
          </a:xfrm>
          <a:prstGeom prst="rect">
            <a:avLst/>
          </a:prstGeom>
          <a:noFill/>
        </p:spPr>
        <p:txBody>
          <a:bodyPr wrap="square" rtlCol="0">
            <a:spAutoFit/>
          </a:bodyPr>
          <a:lstStyle/>
          <a:p>
            <a:r>
              <a:rPr lang="fr-FR" sz="900" dirty="0">
                <a:solidFill>
                  <a:schemeClr val="bg1"/>
                </a:solidFill>
                <a:latin typeface="Helvetica Neue UltraLight"/>
              </a:rPr>
              <a:t>64% 2019</a:t>
            </a:r>
          </a:p>
        </p:txBody>
      </p:sp>
      <p:sp>
        <p:nvSpPr>
          <p:cNvPr id="64" name="ZoneTexte 63">
            <a:extLst>
              <a:ext uri="{FF2B5EF4-FFF2-40B4-BE49-F238E27FC236}">
                <a16:creationId xmlns:a16="http://schemas.microsoft.com/office/drawing/2014/main" id="{9527541F-62A4-8F78-B42A-A7E4119D7761}"/>
              </a:ext>
            </a:extLst>
          </p:cNvPr>
          <p:cNvSpPr txBox="1"/>
          <p:nvPr/>
        </p:nvSpPr>
        <p:spPr>
          <a:xfrm>
            <a:off x="10367868" y="3249300"/>
            <a:ext cx="787488" cy="230832"/>
          </a:xfrm>
          <a:prstGeom prst="rect">
            <a:avLst/>
          </a:prstGeom>
          <a:noFill/>
        </p:spPr>
        <p:txBody>
          <a:bodyPr wrap="square" rtlCol="0">
            <a:spAutoFit/>
          </a:bodyPr>
          <a:lstStyle/>
          <a:p>
            <a:r>
              <a:rPr lang="fr-FR" sz="900" dirty="0">
                <a:solidFill>
                  <a:schemeClr val="bg1"/>
                </a:solidFill>
                <a:latin typeface="Helvetica Neue UltraLight"/>
              </a:rPr>
              <a:t>37% 2019</a:t>
            </a:r>
          </a:p>
        </p:txBody>
      </p:sp>
    </p:spTree>
    <p:extLst>
      <p:ext uri="{BB962C8B-B14F-4D97-AF65-F5344CB8AC3E}">
        <p14:creationId xmlns:p14="http://schemas.microsoft.com/office/powerpoint/2010/main" val="228414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ECBB29E-62DC-6612-FD26-501D41FAD527}"/>
              </a:ext>
            </a:extLst>
          </p:cNvPr>
          <p:cNvSpPr txBox="1"/>
          <p:nvPr/>
        </p:nvSpPr>
        <p:spPr>
          <a:xfrm>
            <a:off x="-1081" y="1080055"/>
            <a:ext cx="4194348" cy="338554"/>
          </a:xfrm>
          <a:prstGeom prst="rect">
            <a:avLst/>
          </a:prstGeom>
          <a:solidFill>
            <a:srgbClr val="948B86"/>
          </a:solidFill>
        </p:spPr>
        <p:txBody>
          <a:bodyPr wrap="square" rtlCol="0">
            <a:spAutoFit/>
          </a:bodyPr>
          <a:lstStyle/>
          <a:p>
            <a:pPr algn="ctr"/>
            <a:r>
              <a:rPr lang="fr-FR" sz="1600" i="1" cap="small" dirty="0">
                <a:solidFill>
                  <a:schemeClr val="bg1"/>
                </a:solidFill>
                <a:latin typeface="Helvetica Neue UltraLight"/>
              </a:rPr>
              <a:t>LOCALISATION</a:t>
            </a:r>
            <a:r>
              <a:rPr lang="fr-FR" sz="1600" i="1" cap="small" dirty="0">
                <a:solidFill>
                  <a:schemeClr val="bg1"/>
                </a:solidFill>
              </a:rPr>
              <a:t> </a:t>
            </a:r>
          </a:p>
        </p:txBody>
      </p:sp>
      <p:sp>
        <p:nvSpPr>
          <p:cNvPr id="13" name="Rectangle 12">
            <a:extLst>
              <a:ext uri="{FF2B5EF4-FFF2-40B4-BE49-F238E27FC236}">
                <a16:creationId xmlns:a16="http://schemas.microsoft.com/office/drawing/2014/main" id="{A8313A06-6E81-FE48-725E-60A8DA6FF6D2}"/>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15" name="ZoneTexte 14">
            <a:extLst>
              <a:ext uri="{FF2B5EF4-FFF2-40B4-BE49-F238E27FC236}">
                <a16:creationId xmlns:a16="http://schemas.microsoft.com/office/drawing/2014/main" id="{89834B52-2343-D83B-1B6B-A2D71E42C156}"/>
              </a:ext>
            </a:extLst>
          </p:cNvPr>
          <p:cNvSpPr txBox="1"/>
          <p:nvPr/>
        </p:nvSpPr>
        <p:spPr>
          <a:xfrm>
            <a:off x="-3" y="6416017"/>
            <a:ext cx="5987565" cy="384721"/>
          </a:xfrm>
          <a:prstGeom prst="rect">
            <a:avLst/>
          </a:prstGeom>
          <a:noFill/>
        </p:spPr>
        <p:txBody>
          <a:bodyPr wrap="square">
            <a:spAutoFit/>
          </a:bodyPr>
          <a:lstStyle>
            <a:defPPr>
              <a:defRPr lang="fr-FR"/>
            </a:defPPr>
            <a:lvl1pPr>
              <a:defRPr kumimoji="0" sz="1200" b="0" i="1" u="none" strike="noStrike" cap="none" spc="0" normalizeH="0" baseline="0">
                <a:ln>
                  <a:noFill/>
                </a:ln>
                <a:solidFill>
                  <a:srgbClr val="948B86"/>
                </a:solidFill>
                <a:effectLst/>
                <a:uLnTx/>
                <a:uFillTx/>
                <a:latin typeface="Calibri" panose="020F0502020204030204"/>
              </a:defRPr>
            </a:lvl1pPr>
          </a:lstStyle>
          <a:p>
            <a:r>
              <a:rPr lang="fr-FR" sz="1100" dirty="0">
                <a:latin typeface="Helvetica Neue UltraLight"/>
              </a:rPr>
              <a:t>QF11 Dans quel département votre entreprise / agence / collectivité est-elle implantée ?</a:t>
            </a:r>
          </a:p>
          <a:p>
            <a:r>
              <a:rPr lang="fr-FR" sz="800" dirty="0">
                <a:latin typeface="Helvetica Neue UltraLight"/>
              </a:rPr>
              <a:t>Base = Ensemble – 371 répondants</a:t>
            </a:r>
          </a:p>
        </p:txBody>
      </p:sp>
      <p:grpSp>
        <p:nvGrpSpPr>
          <p:cNvPr id="25" name="Groupe 24">
            <a:extLst>
              <a:ext uri="{FF2B5EF4-FFF2-40B4-BE49-F238E27FC236}">
                <a16:creationId xmlns:a16="http://schemas.microsoft.com/office/drawing/2014/main" id="{192F30BB-4D1A-52F2-C0F2-1BFE549C5FE4}"/>
              </a:ext>
            </a:extLst>
          </p:cNvPr>
          <p:cNvGrpSpPr/>
          <p:nvPr/>
        </p:nvGrpSpPr>
        <p:grpSpPr>
          <a:xfrm>
            <a:off x="4415228" y="760024"/>
            <a:ext cx="4959605" cy="5675084"/>
            <a:chOff x="4415228" y="760024"/>
            <a:chExt cx="4959605" cy="5675084"/>
          </a:xfrm>
        </p:grpSpPr>
        <p:pic>
          <p:nvPicPr>
            <p:cNvPr id="34" name="Image 33">
              <a:extLst>
                <a:ext uri="{FF2B5EF4-FFF2-40B4-BE49-F238E27FC236}">
                  <a16:creationId xmlns:a16="http://schemas.microsoft.com/office/drawing/2014/main" id="{6642604A-7F14-C510-D3AC-B9D0D66F4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746" y="760024"/>
              <a:ext cx="4131052" cy="5675084"/>
            </a:xfrm>
            <a:prstGeom prst="rect">
              <a:avLst/>
            </a:prstGeom>
            <a:ln>
              <a:solidFill>
                <a:schemeClr val="bg1">
                  <a:lumMod val="85000"/>
                </a:schemeClr>
              </a:solidFill>
            </a:ln>
          </p:spPr>
        </p:pic>
        <p:cxnSp>
          <p:nvCxnSpPr>
            <p:cNvPr id="37" name="Connecteur droit 36">
              <a:extLst>
                <a:ext uri="{FF2B5EF4-FFF2-40B4-BE49-F238E27FC236}">
                  <a16:creationId xmlns:a16="http://schemas.microsoft.com/office/drawing/2014/main" id="{835D4FAE-7835-47C2-E3F8-D8C630A937DB}"/>
                </a:ext>
              </a:extLst>
            </p:cNvPr>
            <p:cNvCxnSpPr/>
            <p:nvPr/>
          </p:nvCxnSpPr>
          <p:spPr>
            <a:xfrm flipV="1">
              <a:off x="8502161" y="1851358"/>
              <a:ext cx="492369" cy="15826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Losange 37">
              <a:extLst>
                <a:ext uri="{FF2B5EF4-FFF2-40B4-BE49-F238E27FC236}">
                  <a16:creationId xmlns:a16="http://schemas.microsoft.com/office/drawing/2014/main" id="{04C5F3C5-9CED-2C6F-974A-7AE04A6BC30F}"/>
                </a:ext>
              </a:extLst>
            </p:cNvPr>
            <p:cNvSpPr/>
            <p:nvPr/>
          </p:nvSpPr>
          <p:spPr>
            <a:xfrm>
              <a:off x="8774355" y="1440407"/>
              <a:ext cx="554283" cy="650243"/>
            </a:xfrm>
            <a:prstGeom prst="diamond">
              <a:avLst/>
            </a:prstGeom>
            <a:solidFill>
              <a:srgbClr val="FFEDA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39" name="Connecteur droit 38">
              <a:extLst>
                <a:ext uri="{FF2B5EF4-FFF2-40B4-BE49-F238E27FC236}">
                  <a16:creationId xmlns:a16="http://schemas.microsoft.com/office/drawing/2014/main" id="{575E576A-72D6-B008-C99C-15630ED9DC47}"/>
                </a:ext>
              </a:extLst>
            </p:cNvPr>
            <p:cNvCxnSpPr>
              <a:cxnSpLocks/>
            </p:cNvCxnSpPr>
            <p:nvPr/>
          </p:nvCxnSpPr>
          <p:spPr>
            <a:xfrm flipV="1">
              <a:off x="8502161" y="2798219"/>
              <a:ext cx="462665" cy="18715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Losange 39">
              <a:extLst>
                <a:ext uri="{FF2B5EF4-FFF2-40B4-BE49-F238E27FC236}">
                  <a16:creationId xmlns:a16="http://schemas.microsoft.com/office/drawing/2014/main" id="{6911ACBB-1348-A55A-1FE1-1AE10B50FD58}"/>
                </a:ext>
              </a:extLst>
            </p:cNvPr>
            <p:cNvSpPr/>
            <p:nvPr/>
          </p:nvSpPr>
          <p:spPr>
            <a:xfrm>
              <a:off x="8774355" y="2416158"/>
              <a:ext cx="554283" cy="650243"/>
            </a:xfrm>
            <a:prstGeom prst="diamond">
              <a:avLst/>
            </a:prstGeom>
            <a:solidFill>
              <a:srgbClr val="ECE7C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41" name="Connecteur droit 40">
              <a:extLst>
                <a:ext uri="{FF2B5EF4-FFF2-40B4-BE49-F238E27FC236}">
                  <a16:creationId xmlns:a16="http://schemas.microsoft.com/office/drawing/2014/main" id="{D8A2E7BD-2F8A-3B24-6B87-6747322EF79D}"/>
                </a:ext>
              </a:extLst>
            </p:cNvPr>
            <p:cNvCxnSpPr/>
            <p:nvPr/>
          </p:nvCxnSpPr>
          <p:spPr>
            <a:xfrm flipV="1">
              <a:off x="6966438" y="1170202"/>
              <a:ext cx="492369" cy="15826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Losange 41">
              <a:extLst>
                <a:ext uri="{FF2B5EF4-FFF2-40B4-BE49-F238E27FC236}">
                  <a16:creationId xmlns:a16="http://schemas.microsoft.com/office/drawing/2014/main" id="{80D454A0-D39C-1E6F-09A8-892A11708D5B}"/>
                </a:ext>
              </a:extLst>
            </p:cNvPr>
            <p:cNvSpPr/>
            <p:nvPr/>
          </p:nvSpPr>
          <p:spPr>
            <a:xfrm>
              <a:off x="7326922" y="790164"/>
              <a:ext cx="554283" cy="650243"/>
            </a:xfrm>
            <a:prstGeom prst="diamond">
              <a:avLst/>
            </a:prstGeom>
            <a:solidFill>
              <a:srgbClr val="B9E1E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43" name="Connecteur droit 42">
              <a:extLst>
                <a:ext uri="{FF2B5EF4-FFF2-40B4-BE49-F238E27FC236}">
                  <a16:creationId xmlns:a16="http://schemas.microsoft.com/office/drawing/2014/main" id="{34469DFC-8DE6-EA1D-8934-BCF5145B207A}"/>
                </a:ext>
              </a:extLst>
            </p:cNvPr>
            <p:cNvCxnSpPr>
              <a:cxnSpLocks/>
            </p:cNvCxnSpPr>
            <p:nvPr/>
          </p:nvCxnSpPr>
          <p:spPr>
            <a:xfrm>
              <a:off x="7388469" y="3722751"/>
              <a:ext cx="334108" cy="24083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Losange 43">
              <a:extLst>
                <a:ext uri="{FF2B5EF4-FFF2-40B4-BE49-F238E27FC236}">
                  <a16:creationId xmlns:a16="http://schemas.microsoft.com/office/drawing/2014/main" id="{80EFBDFB-D1FB-9F0B-1DCE-7A4770E385A9}"/>
                </a:ext>
              </a:extLst>
            </p:cNvPr>
            <p:cNvSpPr/>
            <p:nvPr/>
          </p:nvSpPr>
          <p:spPr>
            <a:xfrm>
              <a:off x="7603516" y="3645328"/>
              <a:ext cx="554283" cy="650243"/>
            </a:xfrm>
            <a:prstGeom prst="diamond">
              <a:avLst/>
            </a:prstGeom>
            <a:solidFill>
              <a:srgbClr val="D3F0F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46" name="Connecteur droit 45">
              <a:extLst>
                <a:ext uri="{FF2B5EF4-FFF2-40B4-BE49-F238E27FC236}">
                  <a16:creationId xmlns:a16="http://schemas.microsoft.com/office/drawing/2014/main" id="{7D7B8AB1-27AA-4939-0AD9-E1AB8EF7500E}"/>
                </a:ext>
              </a:extLst>
            </p:cNvPr>
            <p:cNvCxnSpPr>
              <a:cxnSpLocks/>
            </p:cNvCxnSpPr>
            <p:nvPr/>
          </p:nvCxnSpPr>
          <p:spPr>
            <a:xfrm>
              <a:off x="6992814" y="4479152"/>
              <a:ext cx="334108" cy="24083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Losange 46">
              <a:extLst>
                <a:ext uri="{FF2B5EF4-FFF2-40B4-BE49-F238E27FC236}">
                  <a16:creationId xmlns:a16="http://schemas.microsoft.com/office/drawing/2014/main" id="{859598A3-DF10-313D-589D-98783D1ADF8A}"/>
                </a:ext>
              </a:extLst>
            </p:cNvPr>
            <p:cNvSpPr/>
            <p:nvPr/>
          </p:nvSpPr>
          <p:spPr>
            <a:xfrm>
              <a:off x="7225260" y="4394869"/>
              <a:ext cx="554283" cy="650243"/>
            </a:xfrm>
            <a:prstGeom prst="diamond">
              <a:avLst/>
            </a:prstGeom>
            <a:solidFill>
              <a:srgbClr val="D8F6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48" name="Connecteur droit 47">
              <a:extLst>
                <a:ext uri="{FF2B5EF4-FFF2-40B4-BE49-F238E27FC236}">
                  <a16:creationId xmlns:a16="http://schemas.microsoft.com/office/drawing/2014/main" id="{7AB3338B-CE07-B7DD-9587-7F3A478AFB55}"/>
                </a:ext>
              </a:extLst>
            </p:cNvPr>
            <p:cNvCxnSpPr>
              <a:cxnSpLocks/>
            </p:cNvCxnSpPr>
            <p:nvPr/>
          </p:nvCxnSpPr>
          <p:spPr>
            <a:xfrm>
              <a:off x="6090138" y="5576141"/>
              <a:ext cx="334108" cy="24083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Losange 48">
              <a:extLst>
                <a:ext uri="{FF2B5EF4-FFF2-40B4-BE49-F238E27FC236}">
                  <a16:creationId xmlns:a16="http://schemas.microsoft.com/office/drawing/2014/main" id="{B916AE80-AFF0-EF7B-B868-8778453BD944}"/>
                </a:ext>
              </a:extLst>
            </p:cNvPr>
            <p:cNvSpPr/>
            <p:nvPr/>
          </p:nvSpPr>
          <p:spPr>
            <a:xfrm>
              <a:off x="6371582" y="5491858"/>
              <a:ext cx="554283" cy="650243"/>
            </a:xfrm>
            <a:prstGeom prst="diamond">
              <a:avLst/>
            </a:prstGeom>
            <a:solidFill>
              <a:srgbClr val="EEE1D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52" name="Connecteur droit 51">
              <a:extLst>
                <a:ext uri="{FF2B5EF4-FFF2-40B4-BE49-F238E27FC236}">
                  <a16:creationId xmlns:a16="http://schemas.microsoft.com/office/drawing/2014/main" id="{830FA51A-B3CF-21DD-ABB9-77A8A9C6D544}"/>
                </a:ext>
              </a:extLst>
            </p:cNvPr>
            <p:cNvCxnSpPr>
              <a:cxnSpLocks/>
            </p:cNvCxnSpPr>
            <p:nvPr/>
          </p:nvCxnSpPr>
          <p:spPr>
            <a:xfrm flipV="1">
              <a:off x="5165952" y="1169428"/>
              <a:ext cx="554283" cy="5825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Losange 52">
              <a:extLst>
                <a:ext uri="{FF2B5EF4-FFF2-40B4-BE49-F238E27FC236}">
                  <a16:creationId xmlns:a16="http://schemas.microsoft.com/office/drawing/2014/main" id="{0E323BE4-6873-0BBC-D8D7-C0958BF2D9AB}"/>
                </a:ext>
              </a:extLst>
            </p:cNvPr>
            <p:cNvSpPr/>
            <p:nvPr/>
          </p:nvSpPr>
          <p:spPr>
            <a:xfrm>
              <a:off x="4743921" y="902559"/>
              <a:ext cx="554283" cy="650243"/>
            </a:xfrm>
            <a:prstGeom prst="diamond">
              <a:avLst/>
            </a:prstGeom>
            <a:solidFill>
              <a:srgbClr val="FDE8D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55" name="Connecteur droit 54">
              <a:extLst>
                <a:ext uri="{FF2B5EF4-FFF2-40B4-BE49-F238E27FC236}">
                  <a16:creationId xmlns:a16="http://schemas.microsoft.com/office/drawing/2014/main" id="{B3641454-93C0-9813-EA52-F97B480A9076}"/>
                </a:ext>
              </a:extLst>
            </p:cNvPr>
            <p:cNvCxnSpPr>
              <a:cxnSpLocks/>
            </p:cNvCxnSpPr>
            <p:nvPr/>
          </p:nvCxnSpPr>
          <p:spPr>
            <a:xfrm>
              <a:off x="4819507" y="2061304"/>
              <a:ext cx="876028" cy="18868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Losange 55">
              <a:extLst>
                <a:ext uri="{FF2B5EF4-FFF2-40B4-BE49-F238E27FC236}">
                  <a16:creationId xmlns:a16="http://schemas.microsoft.com/office/drawing/2014/main" id="{EA60D8D2-23BA-03C1-CA35-568C1CFAB5BC}"/>
                </a:ext>
              </a:extLst>
            </p:cNvPr>
            <p:cNvSpPr/>
            <p:nvPr/>
          </p:nvSpPr>
          <p:spPr>
            <a:xfrm>
              <a:off x="4548269" y="1602793"/>
              <a:ext cx="506332" cy="650243"/>
            </a:xfrm>
            <a:prstGeom prst="diamond">
              <a:avLst/>
            </a:prstGeom>
            <a:solidFill>
              <a:srgbClr val="CDEC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57" name="Connecteur droit 56">
              <a:extLst>
                <a:ext uri="{FF2B5EF4-FFF2-40B4-BE49-F238E27FC236}">
                  <a16:creationId xmlns:a16="http://schemas.microsoft.com/office/drawing/2014/main" id="{8751E1A4-DFF4-2980-014F-C249CE377BBA}"/>
                </a:ext>
              </a:extLst>
            </p:cNvPr>
            <p:cNvCxnSpPr>
              <a:cxnSpLocks/>
            </p:cNvCxnSpPr>
            <p:nvPr/>
          </p:nvCxnSpPr>
          <p:spPr>
            <a:xfrm>
              <a:off x="5108935" y="3315350"/>
              <a:ext cx="422031" cy="8428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Losange 57">
              <a:extLst>
                <a:ext uri="{FF2B5EF4-FFF2-40B4-BE49-F238E27FC236}">
                  <a16:creationId xmlns:a16="http://schemas.microsoft.com/office/drawing/2014/main" id="{5D98A817-0F16-D858-6698-0174B7E6B425}"/>
                </a:ext>
              </a:extLst>
            </p:cNvPr>
            <p:cNvSpPr/>
            <p:nvPr/>
          </p:nvSpPr>
          <p:spPr>
            <a:xfrm>
              <a:off x="4554652" y="2990228"/>
              <a:ext cx="554283" cy="650243"/>
            </a:xfrm>
            <a:prstGeom prst="diamond">
              <a:avLst/>
            </a:prstGeom>
            <a:solidFill>
              <a:srgbClr val="FFF7C9"/>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59" name="Connecteur droit 58">
              <a:extLst>
                <a:ext uri="{FF2B5EF4-FFF2-40B4-BE49-F238E27FC236}">
                  <a16:creationId xmlns:a16="http://schemas.microsoft.com/office/drawing/2014/main" id="{2AB6DED1-FD59-3D80-C538-B06571DFA555}"/>
                </a:ext>
              </a:extLst>
            </p:cNvPr>
            <p:cNvCxnSpPr>
              <a:cxnSpLocks/>
            </p:cNvCxnSpPr>
            <p:nvPr/>
          </p:nvCxnSpPr>
          <p:spPr>
            <a:xfrm>
              <a:off x="4837259" y="4589585"/>
              <a:ext cx="460945" cy="32778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Losange 59">
              <a:extLst>
                <a:ext uri="{FF2B5EF4-FFF2-40B4-BE49-F238E27FC236}">
                  <a16:creationId xmlns:a16="http://schemas.microsoft.com/office/drawing/2014/main" id="{2823225C-ECEE-7D85-93F5-9C488529190A}"/>
                </a:ext>
              </a:extLst>
            </p:cNvPr>
            <p:cNvSpPr/>
            <p:nvPr/>
          </p:nvSpPr>
          <p:spPr>
            <a:xfrm>
              <a:off x="4415228" y="4121928"/>
              <a:ext cx="554283" cy="650243"/>
            </a:xfrm>
            <a:prstGeom prst="diamond">
              <a:avLst/>
            </a:prstGeom>
            <a:solidFill>
              <a:srgbClr val="F1E8A7"/>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2" name="Connecteur droit 1">
              <a:extLst>
                <a:ext uri="{FF2B5EF4-FFF2-40B4-BE49-F238E27FC236}">
                  <a16:creationId xmlns:a16="http://schemas.microsoft.com/office/drawing/2014/main" id="{568DE3B7-01CA-A6CA-8B85-456AAA240559}"/>
                </a:ext>
              </a:extLst>
            </p:cNvPr>
            <p:cNvCxnSpPr>
              <a:cxnSpLocks/>
            </p:cNvCxnSpPr>
            <p:nvPr/>
          </p:nvCxnSpPr>
          <p:spPr>
            <a:xfrm flipV="1">
              <a:off x="7458807" y="1370003"/>
              <a:ext cx="808891" cy="62169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Losange 2">
              <a:extLst>
                <a:ext uri="{FF2B5EF4-FFF2-40B4-BE49-F238E27FC236}">
                  <a16:creationId xmlns:a16="http://schemas.microsoft.com/office/drawing/2014/main" id="{40BC730F-8211-525F-BC39-A311D0036511}"/>
                </a:ext>
              </a:extLst>
            </p:cNvPr>
            <p:cNvSpPr/>
            <p:nvPr/>
          </p:nvSpPr>
          <p:spPr>
            <a:xfrm>
              <a:off x="8047523" y="959052"/>
              <a:ext cx="554283" cy="650243"/>
            </a:xfrm>
            <a:prstGeom prst="diamond">
              <a:avLst/>
            </a:prstGeom>
            <a:solidFill>
              <a:srgbClr val="F7DCE8"/>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cxnSp>
          <p:nvCxnSpPr>
            <p:cNvPr id="5" name="Connecteur droit 4">
              <a:extLst>
                <a:ext uri="{FF2B5EF4-FFF2-40B4-BE49-F238E27FC236}">
                  <a16:creationId xmlns:a16="http://schemas.microsoft.com/office/drawing/2014/main" id="{F56C09CE-6A03-B924-05B1-52EF98D332DB}"/>
                </a:ext>
              </a:extLst>
            </p:cNvPr>
            <p:cNvCxnSpPr>
              <a:cxnSpLocks/>
            </p:cNvCxnSpPr>
            <p:nvPr/>
          </p:nvCxnSpPr>
          <p:spPr>
            <a:xfrm>
              <a:off x="5158984" y="2648738"/>
              <a:ext cx="931154" cy="2949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Losange 6">
              <a:extLst>
                <a:ext uri="{FF2B5EF4-FFF2-40B4-BE49-F238E27FC236}">
                  <a16:creationId xmlns:a16="http://schemas.microsoft.com/office/drawing/2014/main" id="{6E71883A-5045-DDD1-2263-6B7E372DB251}"/>
                </a:ext>
              </a:extLst>
            </p:cNvPr>
            <p:cNvSpPr/>
            <p:nvPr/>
          </p:nvSpPr>
          <p:spPr>
            <a:xfrm>
              <a:off x="4604701" y="2323616"/>
              <a:ext cx="554283" cy="650243"/>
            </a:xfrm>
            <a:prstGeom prst="diamond">
              <a:avLst/>
            </a:prstGeom>
            <a:solidFill>
              <a:srgbClr val="CCCCFF">
                <a:alpha val="30196"/>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rgbClr val="948B86"/>
                </a:solidFill>
                <a:latin typeface="Helvetica Neue UltraLight"/>
              </a:endParaRPr>
            </a:p>
          </p:txBody>
        </p:sp>
        <p:sp>
          <p:nvSpPr>
            <p:cNvPr id="10" name="ZoneTexte 9">
              <a:extLst>
                <a:ext uri="{FF2B5EF4-FFF2-40B4-BE49-F238E27FC236}">
                  <a16:creationId xmlns:a16="http://schemas.microsoft.com/office/drawing/2014/main" id="{00EE4C58-A021-29C9-57AC-5E938AE638EB}"/>
                </a:ext>
              </a:extLst>
            </p:cNvPr>
            <p:cNvSpPr txBox="1"/>
            <p:nvPr/>
          </p:nvSpPr>
          <p:spPr>
            <a:xfrm>
              <a:off x="4666795" y="2450151"/>
              <a:ext cx="554283" cy="338554"/>
            </a:xfrm>
            <a:prstGeom prst="rect">
              <a:avLst/>
            </a:prstGeom>
            <a:noFill/>
          </p:spPr>
          <p:txBody>
            <a:bodyPr wrap="square" rtlCol="0">
              <a:spAutoFit/>
            </a:bodyPr>
            <a:lstStyle/>
            <a:p>
              <a:r>
                <a:rPr lang="fr-FR" sz="1600" b="1" dirty="0">
                  <a:solidFill>
                    <a:schemeClr val="bg1">
                      <a:lumMod val="50000"/>
                    </a:schemeClr>
                  </a:solidFill>
                  <a:latin typeface="Helvetica Neue UltraLight"/>
                </a:rPr>
                <a:t>1%</a:t>
              </a:r>
            </a:p>
          </p:txBody>
        </p:sp>
        <p:sp>
          <p:nvSpPr>
            <p:cNvPr id="11" name="ZoneTexte 10">
              <a:extLst>
                <a:ext uri="{FF2B5EF4-FFF2-40B4-BE49-F238E27FC236}">
                  <a16:creationId xmlns:a16="http://schemas.microsoft.com/office/drawing/2014/main" id="{AB8A07AD-284F-8369-3BBF-C1B79D054B42}"/>
                </a:ext>
              </a:extLst>
            </p:cNvPr>
            <p:cNvSpPr txBox="1"/>
            <p:nvPr/>
          </p:nvSpPr>
          <p:spPr>
            <a:xfrm>
              <a:off x="4585044" y="1664221"/>
              <a:ext cx="554283" cy="584775"/>
            </a:xfrm>
            <a:prstGeom prst="rect">
              <a:avLst/>
            </a:prstGeom>
            <a:noFill/>
          </p:spPr>
          <p:txBody>
            <a:bodyPr wrap="square" rtlCol="0">
              <a:spAutoFit/>
            </a:bodyPr>
            <a:lstStyle/>
            <a:p>
              <a:r>
                <a:rPr lang="fr-FR" sz="1600" b="1" dirty="0">
                  <a:solidFill>
                    <a:schemeClr val="bg1">
                      <a:lumMod val="50000"/>
                    </a:schemeClr>
                  </a:solidFill>
                  <a:latin typeface="Helvetica Neue UltraLight"/>
                </a:rPr>
                <a:t>12%</a:t>
              </a:r>
            </a:p>
          </p:txBody>
        </p:sp>
        <p:sp>
          <p:nvSpPr>
            <p:cNvPr id="12" name="ZoneTexte 11">
              <a:extLst>
                <a:ext uri="{FF2B5EF4-FFF2-40B4-BE49-F238E27FC236}">
                  <a16:creationId xmlns:a16="http://schemas.microsoft.com/office/drawing/2014/main" id="{5C3204FB-89B3-2229-C9B1-ACCF0F19A08B}"/>
                </a:ext>
              </a:extLst>
            </p:cNvPr>
            <p:cNvSpPr txBox="1"/>
            <p:nvPr/>
          </p:nvSpPr>
          <p:spPr>
            <a:xfrm>
              <a:off x="8809892" y="2559539"/>
              <a:ext cx="554283" cy="338554"/>
            </a:xfrm>
            <a:prstGeom prst="rect">
              <a:avLst/>
            </a:prstGeom>
            <a:noFill/>
          </p:spPr>
          <p:txBody>
            <a:bodyPr wrap="square" rtlCol="0">
              <a:spAutoFit/>
            </a:bodyPr>
            <a:lstStyle/>
            <a:p>
              <a:r>
                <a:rPr lang="fr-FR" sz="1600" b="1" dirty="0">
                  <a:solidFill>
                    <a:schemeClr val="bg1">
                      <a:lumMod val="50000"/>
                    </a:schemeClr>
                  </a:solidFill>
                  <a:latin typeface="Helvetica Neue UltraLight"/>
                </a:rPr>
                <a:t>1%</a:t>
              </a:r>
            </a:p>
          </p:txBody>
        </p:sp>
        <p:sp>
          <p:nvSpPr>
            <p:cNvPr id="14" name="ZoneTexte 13">
              <a:extLst>
                <a:ext uri="{FF2B5EF4-FFF2-40B4-BE49-F238E27FC236}">
                  <a16:creationId xmlns:a16="http://schemas.microsoft.com/office/drawing/2014/main" id="{39515629-559D-A505-9D96-5E9AF1AFCD5D}"/>
                </a:ext>
              </a:extLst>
            </p:cNvPr>
            <p:cNvSpPr txBox="1"/>
            <p:nvPr/>
          </p:nvSpPr>
          <p:spPr>
            <a:xfrm>
              <a:off x="8820550" y="1572066"/>
              <a:ext cx="554283" cy="338554"/>
            </a:xfrm>
            <a:prstGeom prst="rect">
              <a:avLst/>
            </a:prstGeom>
            <a:noFill/>
          </p:spPr>
          <p:txBody>
            <a:bodyPr wrap="square" rtlCol="0">
              <a:spAutoFit/>
            </a:bodyPr>
            <a:lstStyle/>
            <a:p>
              <a:r>
                <a:rPr lang="fr-FR" sz="1600" b="1" dirty="0">
                  <a:solidFill>
                    <a:schemeClr val="bg1">
                      <a:lumMod val="50000"/>
                    </a:schemeClr>
                  </a:solidFill>
                  <a:latin typeface="Helvetica Neue UltraLight"/>
                </a:rPr>
                <a:t>1%</a:t>
              </a:r>
            </a:p>
          </p:txBody>
        </p:sp>
        <p:sp>
          <p:nvSpPr>
            <p:cNvPr id="16" name="ZoneTexte 15">
              <a:extLst>
                <a:ext uri="{FF2B5EF4-FFF2-40B4-BE49-F238E27FC236}">
                  <a16:creationId xmlns:a16="http://schemas.microsoft.com/office/drawing/2014/main" id="{A11C4F47-1387-C212-8B6E-B435E8A4F576}"/>
                </a:ext>
              </a:extLst>
            </p:cNvPr>
            <p:cNvSpPr txBox="1"/>
            <p:nvPr/>
          </p:nvSpPr>
          <p:spPr>
            <a:xfrm>
              <a:off x="7665610" y="3718500"/>
              <a:ext cx="554283" cy="584775"/>
            </a:xfrm>
            <a:prstGeom prst="rect">
              <a:avLst/>
            </a:prstGeom>
            <a:noFill/>
          </p:spPr>
          <p:txBody>
            <a:bodyPr wrap="square" rtlCol="0">
              <a:spAutoFit/>
            </a:bodyPr>
            <a:lstStyle/>
            <a:p>
              <a:r>
                <a:rPr lang="fr-FR" sz="1600" b="1" dirty="0">
                  <a:solidFill>
                    <a:schemeClr val="bg1">
                      <a:lumMod val="50000"/>
                    </a:schemeClr>
                  </a:solidFill>
                  <a:latin typeface="Helvetica Neue UltraLight"/>
                </a:rPr>
                <a:t>0,3%</a:t>
              </a:r>
            </a:p>
          </p:txBody>
        </p:sp>
        <p:sp>
          <p:nvSpPr>
            <p:cNvPr id="17" name="ZoneTexte 16">
              <a:extLst>
                <a:ext uri="{FF2B5EF4-FFF2-40B4-BE49-F238E27FC236}">
                  <a16:creationId xmlns:a16="http://schemas.microsoft.com/office/drawing/2014/main" id="{E47570C1-5986-4EC9-9021-3C2262451E3A}"/>
                </a:ext>
              </a:extLst>
            </p:cNvPr>
            <p:cNvSpPr txBox="1"/>
            <p:nvPr/>
          </p:nvSpPr>
          <p:spPr>
            <a:xfrm>
              <a:off x="4655595" y="3055696"/>
              <a:ext cx="554283" cy="584775"/>
            </a:xfrm>
            <a:prstGeom prst="rect">
              <a:avLst/>
            </a:prstGeom>
            <a:noFill/>
          </p:spPr>
          <p:txBody>
            <a:bodyPr wrap="square" rtlCol="0">
              <a:spAutoFit/>
            </a:bodyPr>
            <a:lstStyle/>
            <a:p>
              <a:r>
                <a:rPr lang="fr-FR" sz="1600" b="1" dirty="0">
                  <a:solidFill>
                    <a:schemeClr val="bg1">
                      <a:lumMod val="50000"/>
                    </a:schemeClr>
                  </a:solidFill>
                  <a:latin typeface="Helvetica Neue UltraLight"/>
                </a:rPr>
                <a:t>60%</a:t>
              </a:r>
            </a:p>
          </p:txBody>
        </p:sp>
        <p:sp>
          <p:nvSpPr>
            <p:cNvPr id="19" name="ZoneTexte 18">
              <a:extLst>
                <a:ext uri="{FF2B5EF4-FFF2-40B4-BE49-F238E27FC236}">
                  <a16:creationId xmlns:a16="http://schemas.microsoft.com/office/drawing/2014/main" id="{4E351866-1941-44DD-D6F2-124611547BC4}"/>
                </a:ext>
              </a:extLst>
            </p:cNvPr>
            <p:cNvSpPr txBox="1"/>
            <p:nvPr/>
          </p:nvSpPr>
          <p:spPr>
            <a:xfrm>
              <a:off x="4428506" y="4273185"/>
              <a:ext cx="554283" cy="338554"/>
            </a:xfrm>
            <a:prstGeom prst="rect">
              <a:avLst/>
            </a:prstGeom>
            <a:noFill/>
          </p:spPr>
          <p:txBody>
            <a:bodyPr wrap="square" rtlCol="0">
              <a:spAutoFit/>
            </a:bodyPr>
            <a:lstStyle/>
            <a:p>
              <a:r>
                <a:rPr lang="fr-FR" sz="1600" b="1" dirty="0">
                  <a:solidFill>
                    <a:schemeClr val="bg1">
                      <a:lumMod val="50000"/>
                    </a:schemeClr>
                  </a:solidFill>
                  <a:latin typeface="Helvetica Neue UltraLight"/>
                </a:rPr>
                <a:t>1%</a:t>
              </a:r>
            </a:p>
          </p:txBody>
        </p:sp>
        <p:sp>
          <p:nvSpPr>
            <p:cNvPr id="20" name="ZoneTexte 19">
              <a:extLst>
                <a:ext uri="{FF2B5EF4-FFF2-40B4-BE49-F238E27FC236}">
                  <a16:creationId xmlns:a16="http://schemas.microsoft.com/office/drawing/2014/main" id="{FC78EC2D-09F1-9EA9-8349-95D85B3A1E85}"/>
                </a:ext>
              </a:extLst>
            </p:cNvPr>
            <p:cNvSpPr txBox="1"/>
            <p:nvPr/>
          </p:nvSpPr>
          <p:spPr>
            <a:xfrm>
              <a:off x="7251298" y="4539796"/>
              <a:ext cx="554283" cy="338554"/>
            </a:xfrm>
            <a:prstGeom prst="rect">
              <a:avLst/>
            </a:prstGeom>
            <a:noFill/>
          </p:spPr>
          <p:txBody>
            <a:bodyPr wrap="square" rtlCol="0">
              <a:spAutoFit/>
            </a:bodyPr>
            <a:lstStyle/>
            <a:p>
              <a:r>
                <a:rPr lang="fr-FR" sz="1600" b="1" dirty="0">
                  <a:solidFill>
                    <a:schemeClr val="bg1">
                      <a:lumMod val="50000"/>
                    </a:schemeClr>
                  </a:solidFill>
                  <a:latin typeface="Helvetica Neue UltraLight"/>
                </a:rPr>
                <a:t>1%</a:t>
              </a:r>
            </a:p>
          </p:txBody>
        </p:sp>
        <p:sp>
          <p:nvSpPr>
            <p:cNvPr id="21" name="ZoneTexte 20">
              <a:extLst>
                <a:ext uri="{FF2B5EF4-FFF2-40B4-BE49-F238E27FC236}">
                  <a16:creationId xmlns:a16="http://schemas.microsoft.com/office/drawing/2014/main" id="{1A3FD177-EDBC-C540-E8EF-22549890F609}"/>
                </a:ext>
              </a:extLst>
            </p:cNvPr>
            <p:cNvSpPr txBox="1"/>
            <p:nvPr/>
          </p:nvSpPr>
          <p:spPr>
            <a:xfrm>
              <a:off x="6384860" y="5627972"/>
              <a:ext cx="554283" cy="338554"/>
            </a:xfrm>
            <a:prstGeom prst="rect">
              <a:avLst/>
            </a:prstGeom>
            <a:noFill/>
          </p:spPr>
          <p:txBody>
            <a:bodyPr wrap="square" rtlCol="0">
              <a:spAutoFit/>
            </a:bodyPr>
            <a:lstStyle/>
            <a:p>
              <a:r>
                <a:rPr lang="fr-FR" sz="1600" b="1" dirty="0">
                  <a:solidFill>
                    <a:schemeClr val="bg1">
                      <a:lumMod val="50000"/>
                    </a:schemeClr>
                  </a:solidFill>
                  <a:latin typeface="Helvetica Neue UltraLight"/>
                </a:rPr>
                <a:t>4%</a:t>
              </a:r>
            </a:p>
          </p:txBody>
        </p:sp>
        <p:sp>
          <p:nvSpPr>
            <p:cNvPr id="22" name="ZoneTexte 21">
              <a:extLst>
                <a:ext uri="{FF2B5EF4-FFF2-40B4-BE49-F238E27FC236}">
                  <a16:creationId xmlns:a16="http://schemas.microsoft.com/office/drawing/2014/main" id="{CE91DF7A-CDB4-8B58-FD42-EB022928C62B}"/>
                </a:ext>
              </a:extLst>
            </p:cNvPr>
            <p:cNvSpPr txBox="1"/>
            <p:nvPr/>
          </p:nvSpPr>
          <p:spPr>
            <a:xfrm>
              <a:off x="4826024" y="1045468"/>
              <a:ext cx="554283" cy="338554"/>
            </a:xfrm>
            <a:prstGeom prst="rect">
              <a:avLst/>
            </a:prstGeom>
            <a:noFill/>
          </p:spPr>
          <p:txBody>
            <a:bodyPr wrap="square" rtlCol="0">
              <a:spAutoFit/>
            </a:bodyPr>
            <a:lstStyle/>
            <a:p>
              <a:r>
                <a:rPr lang="fr-FR" sz="1600" b="1" dirty="0">
                  <a:solidFill>
                    <a:schemeClr val="bg1">
                      <a:lumMod val="50000"/>
                    </a:schemeClr>
                  </a:solidFill>
                  <a:latin typeface="Helvetica Neue UltraLight"/>
                </a:rPr>
                <a:t>2%</a:t>
              </a:r>
            </a:p>
          </p:txBody>
        </p:sp>
        <p:sp>
          <p:nvSpPr>
            <p:cNvPr id="23" name="ZoneTexte 22">
              <a:extLst>
                <a:ext uri="{FF2B5EF4-FFF2-40B4-BE49-F238E27FC236}">
                  <a16:creationId xmlns:a16="http://schemas.microsoft.com/office/drawing/2014/main" id="{595D3CD4-ACEC-E94D-8B0A-AF7D50E7CDD0}"/>
                </a:ext>
              </a:extLst>
            </p:cNvPr>
            <p:cNvSpPr txBox="1"/>
            <p:nvPr/>
          </p:nvSpPr>
          <p:spPr>
            <a:xfrm>
              <a:off x="7410081" y="933792"/>
              <a:ext cx="554283" cy="338554"/>
            </a:xfrm>
            <a:prstGeom prst="rect">
              <a:avLst/>
            </a:prstGeom>
            <a:noFill/>
          </p:spPr>
          <p:txBody>
            <a:bodyPr wrap="square" rtlCol="0">
              <a:spAutoFit/>
            </a:bodyPr>
            <a:lstStyle/>
            <a:p>
              <a:r>
                <a:rPr lang="fr-FR" sz="1600" b="1" dirty="0">
                  <a:solidFill>
                    <a:schemeClr val="bg1">
                      <a:lumMod val="50000"/>
                    </a:schemeClr>
                  </a:solidFill>
                  <a:latin typeface="Helvetica Neue UltraLight"/>
                </a:rPr>
                <a:t>6%</a:t>
              </a:r>
            </a:p>
          </p:txBody>
        </p:sp>
        <p:sp>
          <p:nvSpPr>
            <p:cNvPr id="24" name="ZoneTexte 23">
              <a:extLst>
                <a:ext uri="{FF2B5EF4-FFF2-40B4-BE49-F238E27FC236}">
                  <a16:creationId xmlns:a16="http://schemas.microsoft.com/office/drawing/2014/main" id="{BB2ED1FB-3B8A-BA7C-449D-F3A055FB388E}"/>
                </a:ext>
              </a:extLst>
            </p:cNvPr>
            <p:cNvSpPr txBox="1"/>
            <p:nvPr/>
          </p:nvSpPr>
          <p:spPr>
            <a:xfrm>
              <a:off x="8147745" y="1109257"/>
              <a:ext cx="554283" cy="338554"/>
            </a:xfrm>
            <a:prstGeom prst="rect">
              <a:avLst/>
            </a:prstGeom>
            <a:noFill/>
          </p:spPr>
          <p:txBody>
            <a:bodyPr wrap="square" rtlCol="0">
              <a:spAutoFit/>
            </a:bodyPr>
            <a:lstStyle/>
            <a:p>
              <a:r>
                <a:rPr lang="fr-FR" sz="1600" b="1" dirty="0">
                  <a:solidFill>
                    <a:schemeClr val="bg1">
                      <a:lumMod val="50000"/>
                    </a:schemeClr>
                  </a:solidFill>
                  <a:latin typeface="Helvetica Neue UltraLight"/>
                </a:rPr>
                <a:t>6%</a:t>
              </a:r>
            </a:p>
          </p:txBody>
        </p:sp>
      </p:grpSp>
      <p:sp>
        <p:nvSpPr>
          <p:cNvPr id="26" name="Titre 5">
            <a:extLst>
              <a:ext uri="{FF2B5EF4-FFF2-40B4-BE49-F238E27FC236}">
                <a16:creationId xmlns:a16="http://schemas.microsoft.com/office/drawing/2014/main" id="{2FFA722A-15C5-850B-E4AC-35520AD14F60}"/>
              </a:ext>
            </a:extLst>
          </p:cNvPr>
          <p:cNvSpPr txBox="1">
            <a:spLocks/>
          </p:cNvSpPr>
          <p:nvPr/>
        </p:nvSpPr>
        <p:spPr>
          <a:xfrm>
            <a:off x="789318" y="197295"/>
            <a:ext cx="8363308"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2000" b="0" dirty="0"/>
              <a:t>3 répondants sur 5 sont implantés en Gironde.</a:t>
            </a:r>
          </a:p>
        </p:txBody>
      </p:sp>
      <p:sp>
        <p:nvSpPr>
          <p:cNvPr id="27" name="Titre 5">
            <a:extLst>
              <a:ext uri="{FF2B5EF4-FFF2-40B4-BE49-F238E27FC236}">
                <a16:creationId xmlns:a16="http://schemas.microsoft.com/office/drawing/2014/main" id="{6F965C09-7BA8-CBEC-95A5-044ADFFBA456}"/>
              </a:ext>
            </a:extLst>
          </p:cNvPr>
          <p:cNvSpPr txBox="1">
            <a:spLocks/>
          </p:cNvSpPr>
          <p:nvPr/>
        </p:nvSpPr>
        <p:spPr>
          <a:xfrm>
            <a:off x="0" y="867595"/>
            <a:ext cx="1784616" cy="230832"/>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1000" cap="small"/>
              <a:t>Profil de l’échantillon</a:t>
            </a:r>
            <a:endParaRPr lang="fr-FR" sz="1000" cap="small" dirty="0"/>
          </a:p>
        </p:txBody>
      </p:sp>
      <p:sp>
        <p:nvSpPr>
          <p:cNvPr id="35" name="ZoneTexte 34">
            <a:extLst>
              <a:ext uri="{FF2B5EF4-FFF2-40B4-BE49-F238E27FC236}">
                <a16:creationId xmlns:a16="http://schemas.microsoft.com/office/drawing/2014/main" id="{1E018C19-A73B-D35A-9B49-332F4EB8D98C}"/>
              </a:ext>
            </a:extLst>
          </p:cNvPr>
          <p:cNvSpPr txBox="1"/>
          <p:nvPr/>
        </p:nvSpPr>
        <p:spPr>
          <a:xfrm>
            <a:off x="9066730" y="4734418"/>
            <a:ext cx="2905770" cy="1446550"/>
          </a:xfrm>
          <a:prstGeom prst="rect">
            <a:avLst/>
          </a:prstGeom>
          <a:solidFill>
            <a:schemeClr val="bg1">
              <a:lumMod val="50000"/>
            </a:schemeClr>
          </a:solidFill>
        </p:spPr>
        <p:txBody>
          <a:bodyPr wrap="square" rtlCol="0">
            <a:spAutoFit/>
          </a:bodyPr>
          <a:lstStyle/>
          <a:p>
            <a:r>
              <a:rPr lang="fr-FR" sz="1100" i="1" u="sng" dirty="0">
                <a:solidFill>
                  <a:schemeClr val="bg1"/>
                </a:solidFill>
                <a:latin typeface="Helvetica Neue UltraLight"/>
              </a:rPr>
              <a:t>Autres localisations citées  :</a:t>
            </a:r>
          </a:p>
          <a:p>
            <a:pPr marL="285750" indent="-285750" algn="l">
              <a:buFont typeface="Arial" panose="020B0604020202020204" pitchFamily="34" charset="0"/>
              <a:buChar char="•"/>
            </a:pPr>
            <a:r>
              <a:rPr lang="fr-FR" sz="1100" b="0" i="1" dirty="0">
                <a:solidFill>
                  <a:schemeClr val="bg1"/>
                </a:solidFill>
                <a:latin typeface="Helvetica Neue UltraLight"/>
              </a:rPr>
              <a:t>Région Nouvelle - Aquitaine = 1%</a:t>
            </a:r>
          </a:p>
          <a:p>
            <a:pPr marL="285750" indent="-285750" algn="l">
              <a:buFont typeface="Arial" panose="020B0604020202020204" pitchFamily="34" charset="0"/>
              <a:buChar char="•"/>
            </a:pPr>
            <a:r>
              <a:rPr lang="fr-FR" sz="1100" b="0" i="1" dirty="0">
                <a:solidFill>
                  <a:schemeClr val="bg1"/>
                </a:solidFill>
                <a:latin typeface="Helvetica Neue UltraLight"/>
              </a:rPr>
              <a:t>France entière = 1%</a:t>
            </a:r>
          </a:p>
          <a:p>
            <a:pPr marL="285750" indent="-285750" algn="l">
              <a:buFont typeface="Arial" panose="020B0604020202020204" pitchFamily="34" charset="0"/>
              <a:buChar char="•"/>
            </a:pPr>
            <a:r>
              <a:rPr lang="fr-FR" sz="1100" b="0" i="1" dirty="0">
                <a:solidFill>
                  <a:schemeClr val="bg1"/>
                </a:solidFill>
                <a:latin typeface="Helvetica Neue UltraLight"/>
              </a:rPr>
              <a:t>Paris = 1%</a:t>
            </a:r>
          </a:p>
          <a:p>
            <a:pPr marL="285750" indent="-285750" algn="l">
              <a:buFont typeface="Arial" panose="020B0604020202020204" pitchFamily="34" charset="0"/>
              <a:buChar char="•"/>
            </a:pPr>
            <a:r>
              <a:rPr lang="fr-FR" sz="1100" i="1" dirty="0">
                <a:solidFill>
                  <a:schemeClr val="bg1"/>
                </a:solidFill>
                <a:latin typeface="Helvetica Neue UltraLight"/>
              </a:rPr>
              <a:t>International = 1%</a:t>
            </a:r>
          </a:p>
          <a:p>
            <a:pPr marL="285750" indent="-285750" algn="l">
              <a:buFont typeface="Arial" panose="020B0604020202020204" pitchFamily="34" charset="0"/>
              <a:buChar char="•"/>
            </a:pPr>
            <a:r>
              <a:rPr lang="fr-FR" sz="1100" b="0" i="1" dirty="0">
                <a:solidFill>
                  <a:schemeClr val="bg1"/>
                </a:solidFill>
                <a:latin typeface="Helvetica Neue UltraLight"/>
              </a:rPr>
              <a:t>Haute Garonne = 0,3%</a:t>
            </a:r>
          </a:p>
          <a:p>
            <a:pPr marL="285750" indent="-285750" algn="l">
              <a:buFont typeface="Arial" panose="020B0604020202020204" pitchFamily="34" charset="0"/>
              <a:buChar char="•"/>
            </a:pPr>
            <a:r>
              <a:rPr lang="fr-FR" sz="1100" i="1" dirty="0">
                <a:solidFill>
                  <a:schemeClr val="bg1"/>
                </a:solidFill>
                <a:latin typeface="Helvetica Neue UltraLight"/>
              </a:rPr>
              <a:t>Ouest de la France = 0,3%</a:t>
            </a:r>
          </a:p>
          <a:p>
            <a:pPr marL="285750" indent="-285750">
              <a:buFont typeface="Arial" panose="020B0604020202020204" pitchFamily="34" charset="0"/>
              <a:buChar char="•"/>
            </a:pPr>
            <a:r>
              <a:rPr lang="fr-FR" sz="1100" b="0" i="1" dirty="0">
                <a:solidFill>
                  <a:schemeClr val="bg1"/>
                </a:solidFill>
                <a:latin typeface="Helvetica Neue UltraLight"/>
              </a:rPr>
              <a:t>Région Limousin = 0,3%</a:t>
            </a:r>
          </a:p>
        </p:txBody>
      </p:sp>
      <p:sp>
        <p:nvSpPr>
          <p:cNvPr id="4" name="ZoneTexte 3">
            <a:extLst>
              <a:ext uri="{FF2B5EF4-FFF2-40B4-BE49-F238E27FC236}">
                <a16:creationId xmlns:a16="http://schemas.microsoft.com/office/drawing/2014/main" id="{89ACB40E-AD7F-2845-03EE-8C67347F17C4}"/>
              </a:ext>
            </a:extLst>
          </p:cNvPr>
          <p:cNvSpPr txBox="1"/>
          <p:nvPr/>
        </p:nvSpPr>
        <p:spPr>
          <a:xfrm>
            <a:off x="554235" y="1676308"/>
            <a:ext cx="2905770" cy="584775"/>
          </a:xfrm>
          <a:prstGeom prst="rect">
            <a:avLst/>
          </a:prstGeom>
          <a:solidFill>
            <a:srgbClr val="009DE0"/>
          </a:solidFill>
        </p:spPr>
        <p:txBody>
          <a:bodyPr wrap="square" rtlCol="0">
            <a:spAutoFit/>
          </a:bodyPr>
          <a:lstStyle/>
          <a:p>
            <a:pPr algn="ctr"/>
            <a:r>
              <a:rPr lang="fr-FR" sz="1600" dirty="0">
                <a:solidFill>
                  <a:schemeClr val="bg1"/>
                </a:solidFill>
                <a:latin typeface="Helvetica Neue UltraLight"/>
              </a:rPr>
              <a:t>60% en Gironde</a:t>
            </a:r>
          </a:p>
          <a:p>
            <a:pPr algn="ctr"/>
            <a:r>
              <a:rPr lang="fr-FR" sz="1600" b="0" dirty="0">
                <a:solidFill>
                  <a:schemeClr val="bg1"/>
                </a:solidFill>
                <a:latin typeface="Helvetica Neue UltraLight"/>
              </a:rPr>
              <a:t>40% hors Gironde</a:t>
            </a:r>
          </a:p>
        </p:txBody>
      </p:sp>
      <p:pic>
        <p:nvPicPr>
          <p:cNvPr id="8" name="Picture 113">
            <a:extLst>
              <a:ext uri="{FF2B5EF4-FFF2-40B4-BE49-F238E27FC236}">
                <a16:creationId xmlns:a16="http://schemas.microsoft.com/office/drawing/2014/main" id="{EF831DED-955D-04C0-0A98-ADEE97DECC12}"/>
              </a:ext>
            </a:extLst>
          </p:cNvPr>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l="31908" t="36606" r="36186" b="36995"/>
          <a:stretch>
            <a:fillRect/>
          </a:stretch>
        </p:blipFill>
        <p:spPr bwMode="auto">
          <a:xfrm>
            <a:off x="5437024" y="2085597"/>
            <a:ext cx="383116" cy="41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5">
            <a:extLst>
              <a:ext uri="{FF2B5EF4-FFF2-40B4-BE49-F238E27FC236}">
                <a16:creationId xmlns:a16="http://schemas.microsoft.com/office/drawing/2014/main" id="{1F6C9DD6-F14C-D590-2117-149CC17437FD}"/>
              </a:ext>
            </a:extLst>
          </p:cNvPr>
          <p:cNvSpPr txBox="1">
            <a:spLocks/>
          </p:cNvSpPr>
          <p:nvPr/>
        </p:nvSpPr>
        <p:spPr>
          <a:xfrm>
            <a:off x="186435" y="2515629"/>
            <a:ext cx="4306123" cy="6740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1400" b="0" dirty="0"/>
              <a:t>Une répartition des répondants similaire à la dernière mesure, même si la Charente Maritime enregistre plus de participations qu’en 2019 (4%).</a:t>
            </a:r>
          </a:p>
        </p:txBody>
      </p:sp>
    </p:spTree>
    <p:extLst>
      <p:ext uri="{BB962C8B-B14F-4D97-AF65-F5344CB8AC3E}">
        <p14:creationId xmlns:p14="http://schemas.microsoft.com/office/powerpoint/2010/main" val="1860220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30C576-E173-2AC6-F3D2-485A440CC0CE}"/>
              </a:ext>
            </a:extLst>
          </p:cNvPr>
          <p:cNvSpPr txBox="1"/>
          <p:nvPr/>
        </p:nvSpPr>
        <p:spPr>
          <a:xfrm>
            <a:off x="-8783" y="6475369"/>
            <a:ext cx="638370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Q17B Lors de ces missions pour vos clients, travaillez-vous en réseau avec d’autres agences de communication ou indépendants…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srgbClr val="948B86"/>
                </a:solidFill>
                <a:effectLst/>
                <a:uLnTx/>
                <a:uFillTx/>
                <a:latin typeface="Helvetica Neue UltraLight"/>
              </a:rPr>
              <a:t> </a:t>
            </a:r>
            <a:r>
              <a:rPr kumimoji="0" lang="fr-FR" sz="800" b="0" i="1" u="none" strike="noStrike" kern="1200" cap="none" spc="0" normalizeH="0" baseline="0" noProof="0" dirty="0">
                <a:ln>
                  <a:noFill/>
                </a:ln>
                <a:solidFill>
                  <a:srgbClr val="948B86"/>
                </a:solidFill>
                <a:effectLst/>
                <a:uLnTx/>
                <a:uFillTx/>
                <a:latin typeface="Helvetica Neue UltraLight"/>
              </a:rPr>
              <a:t>Base = Prestataires hors NSP 2% </a:t>
            </a:r>
            <a:r>
              <a:rPr lang="fr-FR" sz="800" i="1" dirty="0">
                <a:solidFill>
                  <a:srgbClr val="948B86"/>
                </a:solidFill>
                <a:latin typeface="Helvetica Neue UltraLight"/>
              </a:rPr>
              <a:t>–</a:t>
            </a:r>
            <a:r>
              <a:rPr kumimoji="0" lang="fr-FR" sz="800" b="0" i="1" u="none" strike="noStrike" kern="1200" cap="none" spc="0" normalizeH="0" baseline="0" noProof="0" dirty="0">
                <a:ln>
                  <a:noFill/>
                </a:ln>
                <a:solidFill>
                  <a:srgbClr val="948B86"/>
                </a:solidFill>
                <a:effectLst/>
                <a:uLnTx/>
                <a:uFillTx/>
                <a:latin typeface="Helvetica Neue UltraLight"/>
              </a:rPr>
              <a:t>– </a:t>
            </a:r>
            <a:r>
              <a:rPr lang="fr-FR" sz="800" i="1" dirty="0">
                <a:solidFill>
                  <a:srgbClr val="948B86"/>
                </a:solidFill>
                <a:latin typeface="Helvetica Neue UltraLight"/>
              </a:rPr>
              <a:t>154</a:t>
            </a:r>
            <a:r>
              <a:rPr kumimoji="0" lang="fr-FR" sz="800" b="0" i="1" u="none" strike="noStrike" kern="1200" cap="none" spc="0" normalizeH="0" baseline="0" noProof="0" dirty="0">
                <a:ln>
                  <a:noFill/>
                </a:ln>
                <a:solidFill>
                  <a:srgbClr val="948B86"/>
                </a:solidFill>
                <a:effectLst/>
                <a:uLnTx/>
                <a:uFillTx/>
                <a:latin typeface="Helvetica Neue UltraLight"/>
              </a:rPr>
              <a:t> répondants</a:t>
            </a:r>
          </a:p>
        </p:txBody>
      </p:sp>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90078" y="160400"/>
            <a:ext cx="8610689" cy="757130"/>
          </a:xfrm>
        </p:spPr>
        <p:txBody>
          <a:bodyPr/>
          <a:lstStyle/>
          <a:p>
            <a:r>
              <a:rPr lang="fr-FR" i="1" dirty="0"/>
              <a:t>Des prestations souvent conduites en collaboration avec d’autres acteurs indépendants ou au sein d’agences.</a:t>
            </a:r>
            <a:r>
              <a:rPr lang="fr-FR" sz="2800" i="1" dirty="0"/>
              <a:t> </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graphicFrame>
        <p:nvGraphicFramePr>
          <p:cNvPr id="6" name="Graphique 5">
            <a:extLst>
              <a:ext uri="{FF2B5EF4-FFF2-40B4-BE49-F238E27FC236}">
                <a16:creationId xmlns:a16="http://schemas.microsoft.com/office/drawing/2014/main" id="{D7824B94-D8EB-8CF1-2C1F-EF99115C0E24}"/>
              </a:ext>
            </a:extLst>
          </p:cNvPr>
          <p:cNvGraphicFramePr/>
          <p:nvPr>
            <p:extLst>
              <p:ext uri="{D42A27DB-BD31-4B8C-83A1-F6EECF244321}">
                <p14:modId xmlns:p14="http://schemas.microsoft.com/office/powerpoint/2010/main" val="925305317"/>
              </p:ext>
            </p:extLst>
          </p:nvPr>
        </p:nvGraphicFramePr>
        <p:xfrm>
          <a:off x="3786118" y="1633085"/>
          <a:ext cx="4668753" cy="4619735"/>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a:extLst>
              <a:ext uri="{FF2B5EF4-FFF2-40B4-BE49-F238E27FC236}">
                <a16:creationId xmlns:a16="http://schemas.microsoft.com/office/drawing/2014/main" id="{1E0BC276-0A01-0D61-9C1F-8C81517AF076}"/>
              </a:ext>
            </a:extLst>
          </p:cNvPr>
          <p:cNvSpPr/>
          <p:nvPr/>
        </p:nvSpPr>
        <p:spPr>
          <a:xfrm>
            <a:off x="3958355" y="2173472"/>
            <a:ext cx="108000" cy="1080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D6F44949-1A5A-8C92-22CA-634D831B6AC6}"/>
              </a:ext>
            </a:extLst>
          </p:cNvPr>
          <p:cNvSpPr txBox="1"/>
          <p:nvPr/>
        </p:nvSpPr>
        <p:spPr>
          <a:xfrm>
            <a:off x="-8783" y="1319951"/>
            <a:ext cx="4149461" cy="369332"/>
          </a:xfrm>
          <a:prstGeom prst="rect">
            <a:avLst/>
          </a:prstGeom>
          <a:solidFill>
            <a:srgbClr val="948B86"/>
          </a:solidFill>
        </p:spPr>
        <p:txBody>
          <a:bodyPr wrap="square" rtlCol="0">
            <a:spAutoFit/>
          </a:bodyPr>
          <a:lstStyle>
            <a:defPPr>
              <a:defRPr lang="fr-FR"/>
            </a:defPPr>
            <a:lvl1pPr>
              <a:defRPr i="1" cap="small">
                <a:solidFill>
                  <a:schemeClr val="bg1"/>
                </a:solidFill>
                <a:latin typeface="Helvetica Neue UltraLight"/>
              </a:defRPr>
            </a:lvl1pPr>
          </a:lstStyle>
          <a:p>
            <a:pPr algn="ctr"/>
            <a:r>
              <a:rPr lang="fr-FR" dirty="0"/>
              <a:t>Collaborations de travail (</a:t>
            </a:r>
            <a:r>
              <a:rPr lang="fr-FR" cap="none" dirty="0"/>
              <a:t>réseau)</a:t>
            </a:r>
          </a:p>
        </p:txBody>
      </p:sp>
      <p:sp>
        <p:nvSpPr>
          <p:cNvPr id="7" name="Titre 5">
            <a:extLst>
              <a:ext uri="{FF2B5EF4-FFF2-40B4-BE49-F238E27FC236}">
                <a16:creationId xmlns:a16="http://schemas.microsoft.com/office/drawing/2014/main" id="{9C22705A-3D42-D844-12C6-39EB02F4F0E6}"/>
              </a:ext>
            </a:extLst>
          </p:cNvPr>
          <p:cNvSpPr txBox="1">
            <a:spLocks/>
          </p:cNvSpPr>
          <p:nvPr/>
        </p:nvSpPr>
        <p:spPr>
          <a:xfrm>
            <a:off x="6436385" y="2786723"/>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Gironde (95%)</a:t>
            </a:r>
          </a:p>
        </p:txBody>
      </p:sp>
      <p:sp>
        <p:nvSpPr>
          <p:cNvPr id="8" name="ZoneTexte 7">
            <a:extLst>
              <a:ext uri="{FF2B5EF4-FFF2-40B4-BE49-F238E27FC236}">
                <a16:creationId xmlns:a16="http://schemas.microsoft.com/office/drawing/2014/main" id="{C802AF7C-EF47-56F4-0898-C0EB718322FE}"/>
              </a:ext>
            </a:extLst>
          </p:cNvPr>
          <p:cNvSpPr txBox="1"/>
          <p:nvPr/>
        </p:nvSpPr>
        <p:spPr>
          <a:xfrm>
            <a:off x="6157992" y="269572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4" name="ZoneTexte 13">
            <a:extLst>
              <a:ext uri="{FF2B5EF4-FFF2-40B4-BE49-F238E27FC236}">
                <a16:creationId xmlns:a16="http://schemas.microsoft.com/office/drawing/2014/main" id="{EFC63019-5EB8-48DF-17C5-7DB7C4A798FC}"/>
              </a:ext>
            </a:extLst>
          </p:cNvPr>
          <p:cNvSpPr txBox="1"/>
          <p:nvPr/>
        </p:nvSpPr>
        <p:spPr>
          <a:xfrm>
            <a:off x="6111064" y="2918278"/>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16" name="Titre 5">
            <a:extLst>
              <a:ext uri="{FF2B5EF4-FFF2-40B4-BE49-F238E27FC236}">
                <a16:creationId xmlns:a16="http://schemas.microsoft.com/office/drawing/2014/main" id="{D9D76D63-0517-DD7D-E2EE-902299E05400}"/>
              </a:ext>
            </a:extLst>
          </p:cNvPr>
          <p:cNvSpPr txBox="1">
            <a:spLocks/>
          </p:cNvSpPr>
          <p:nvPr/>
        </p:nvSpPr>
        <p:spPr>
          <a:xfrm>
            <a:off x="6396053" y="2997375"/>
            <a:ext cx="1853167" cy="203133"/>
          </a:xfrm>
          <a:prstGeom prst="rect">
            <a:avLst/>
          </a:prstGeom>
          <a:noFill/>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Hors Gironde (83%)</a:t>
            </a:r>
          </a:p>
        </p:txBody>
      </p:sp>
      <p:pic>
        <p:nvPicPr>
          <p:cNvPr id="3" name="Picture 113">
            <a:extLst>
              <a:ext uri="{FF2B5EF4-FFF2-40B4-BE49-F238E27FC236}">
                <a16:creationId xmlns:a16="http://schemas.microsoft.com/office/drawing/2014/main" id="{7760D0B3-F8F2-3A70-29C8-6A8A9267E47B}"/>
              </a:ext>
            </a:extLst>
          </p:cNvPr>
          <p:cNvPicPr>
            <a:picLocks noChangeAspect="1" noChangeArrowheads="1"/>
          </p:cNvPicPr>
          <p:nvPr/>
        </p:nvPicPr>
        <p:blipFill>
          <a:blip r:embed="rId4"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5673437" y="3917884"/>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e 4">
            <a:extLst>
              <a:ext uri="{FF2B5EF4-FFF2-40B4-BE49-F238E27FC236}">
                <a16:creationId xmlns:a16="http://schemas.microsoft.com/office/drawing/2014/main" id="{D60EB260-97A9-0382-BE26-430BEB445559}"/>
              </a:ext>
            </a:extLst>
          </p:cNvPr>
          <p:cNvGrpSpPr/>
          <p:nvPr/>
        </p:nvGrpSpPr>
        <p:grpSpPr>
          <a:xfrm>
            <a:off x="763506" y="1815399"/>
            <a:ext cx="1224450" cy="854645"/>
            <a:chOff x="4871550" y="1059917"/>
            <a:chExt cx="1224450" cy="854645"/>
          </a:xfrm>
        </p:grpSpPr>
        <p:sp>
          <p:nvSpPr>
            <p:cNvPr id="9" name="ZoneTexte 8">
              <a:extLst>
                <a:ext uri="{FF2B5EF4-FFF2-40B4-BE49-F238E27FC236}">
                  <a16:creationId xmlns:a16="http://schemas.microsoft.com/office/drawing/2014/main" id="{DFB20C7F-7E81-6877-C6CC-E4395C090CD5}"/>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12" name="Image 11">
              <a:extLst>
                <a:ext uri="{FF2B5EF4-FFF2-40B4-BE49-F238E27FC236}">
                  <a16:creationId xmlns:a16="http://schemas.microsoft.com/office/drawing/2014/main" id="{83A7FA44-AA5F-F595-D51B-04F95F2E221C}"/>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
        <p:nvSpPr>
          <p:cNvPr id="2" name="ZoneTexte 1">
            <a:extLst>
              <a:ext uri="{FF2B5EF4-FFF2-40B4-BE49-F238E27FC236}">
                <a16:creationId xmlns:a16="http://schemas.microsoft.com/office/drawing/2014/main" id="{8E1FD3D1-C2AC-6FA6-0CC6-4B8E0C23136C}"/>
              </a:ext>
            </a:extLst>
          </p:cNvPr>
          <p:cNvSpPr txBox="1"/>
          <p:nvPr/>
        </p:nvSpPr>
        <p:spPr>
          <a:xfrm>
            <a:off x="6042641" y="3966910"/>
            <a:ext cx="787488" cy="230832"/>
          </a:xfrm>
          <a:prstGeom prst="rect">
            <a:avLst/>
          </a:prstGeom>
          <a:noFill/>
        </p:spPr>
        <p:txBody>
          <a:bodyPr wrap="square" rtlCol="0">
            <a:spAutoFit/>
          </a:bodyPr>
          <a:lstStyle/>
          <a:p>
            <a:r>
              <a:rPr lang="fr-FR" sz="900" dirty="0">
                <a:solidFill>
                  <a:schemeClr val="bg1"/>
                </a:solidFill>
                <a:latin typeface="Helvetica Neue UltraLight"/>
              </a:rPr>
              <a:t>38% 2019</a:t>
            </a:r>
          </a:p>
        </p:txBody>
      </p:sp>
      <p:sp>
        <p:nvSpPr>
          <p:cNvPr id="10" name="ZoneTexte 9">
            <a:extLst>
              <a:ext uri="{FF2B5EF4-FFF2-40B4-BE49-F238E27FC236}">
                <a16:creationId xmlns:a16="http://schemas.microsoft.com/office/drawing/2014/main" id="{930FD145-A6A3-7AF1-C60F-ACF4F4D53FD7}"/>
              </a:ext>
            </a:extLst>
          </p:cNvPr>
          <p:cNvSpPr txBox="1"/>
          <p:nvPr/>
        </p:nvSpPr>
        <p:spPr>
          <a:xfrm>
            <a:off x="6042641" y="4879033"/>
            <a:ext cx="787488" cy="230832"/>
          </a:xfrm>
          <a:prstGeom prst="rect">
            <a:avLst/>
          </a:prstGeom>
          <a:noFill/>
        </p:spPr>
        <p:txBody>
          <a:bodyPr wrap="square" rtlCol="0">
            <a:spAutoFit/>
          </a:bodyPr>
          <a:lstStyle/>
          <a:p>
            <a:r>
              <a:rPr lang="fr-FR" sz="900" dirty="0">
                <a:solidFill>
                  <a:schemeClr val="bg1"/>
                </a:solidFill>
                <a:latin typeface="Helvetica Neue UltraLight"/>
              </a:rPr>
              <a:t>52% 2019</a:t>
            </a:r>
          </a:p>
        </p:txBody>
      </p:sp>
      <p:sp>
        <p:nvSpPr>
          <p:cNvPr id="11" name="ZoneTexte 10">
            <a:extLst>
              <a:ext uri="{FF2B5EF4-FFF2-40B4-BE49-F238E27FC236}">
                <a16:creationId xmlns:a16="http://schemas.microsoft.com/office/drawing/2014/main" id="{747907B6-D400-4170-B506-F88F6B901DC2}"/>
              </a:ext>
            </a:extLst>
          </p:cNvPr>
          <p:cNvSpPr txBox="1"/>
          <p:nvPr/>
        </p:nvSpPr>
        <p:spPr>
          <a:xfrm>
            <a:off x="6042641" y="5373059"/>
            <a:ext cx="787488" cy="230832"/>
          </a:xfrm>
          <a:prstGeom prst="rect">
            <a:avLst/>
          </a:prstGeom>
          <a:noFill/>
        </p:spPr>
        <p:txBody>
          <a:bodyPr wrap="square" rtlCol="0">
            <a:spAutoFit/>
          </a:bodyPr>
          <a:lstStyle/>
          <a:p>
            <a:r>
              <a:rPr lang="fr-FR" sz="900" dirty="0">
                <a:solidFill>
                  <a:schemeClr val="bg1"/>
                </a:solidFill>
                <a:latin typeface="Helvetica Neue UltraLight"/>
              </a:rPr>
              <a:t>10% 2019</a:t>
            </a:r>
          </a:p>
        </p:txBody>
      </p:sp>
    </p:spTree>
    <p:extLst>
      <p:ext uri="{BB962C8B-B14F-4D97-AF65-F5344CB8AC3E}">
        <p14:creationId xmlns:p14="http://schemas.microsoft.com/office/powerpoint/2010/main" val="2823062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a:extLst>
              <a:ext uri="{FF2B5EF4-FFF2-40B4-BE49-F238E27FC236}">
                <a16:creationId xmlns:a16="http://schemas.microsoft.com/office/drawing/2014/main" id="{E690B9D4-C862-EC56-FC18-7F02EEE83A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4" name="Image 4" descr="Une image contenant personne, mur, bleu, posant&#10;&#10;Description générée automatiquement">
            <a:extLst>
              <a:ext uri="{FF2B5EF4-FFF2-40B4-BE49-F238E27FC236}">
                <a16:creationId xmlns:a16="http://schemas.microsoft.com/office/drawing/2014/main" id="{5105C252-1C92-0A96-DE86-397284FD78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6" name="Image 6">
            <a:extLst>
              <a:ext uri="{FF2B5EF4-FFF2-40B4-BE49-F238E27FC236}">
                <a16:creationId xmlns:a16="http://schemas.microsoft.com/office/drawing/2014/main" id="{A7CD852D-20FF-18DC-4837-C17619C858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68353"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p:nvSpPr>
          <p:cNvPr id="8" name="ZoneTexte 7">
            <a:extLst>
              <a:ext uri="{FF2B5EF4-FFF2-40B4-BE49-F238E27FC236}">
                <a16:creationId xmlns:a16="http://schemas.microsoft.com/office/drawing/2014/main" id="{E9C2A3F7-AAD2-1BF6-8723-8FEC435265B8}"/>
              </a:ext>
            </a:extLst>
          </p:cNvPr>
          <p:cNvSpPr txBox="1"/>
          <p:nvPr/>
        </p:nvSpPr>
        <p:spPr>
          <a:xfrm>
            <a:off x="448056" y="2514600"/>
            <a:ext cx="4922338" cy="126331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Bef>
                <a:spcPct val="0"/>
              </a:spcBef>
              <a:spcAft>
                <a:spcPts val="600"/>
              </a:spcAft>
            </a:pPr>
            <a:r>
              <a:rPr lang="en-US" sz="4000" dirty="0">
                <a:latin typeface="Helvetica Neue UltraLight"/>
                <a:ea typeface="+mj-ea"/>
                <a:cs typeface="+mj-cs"/>
              </a:rPr>
              <a:t>La communication post Covid-19</a:t>
            </a:r>
          </a:p>
        </p:txBody>
      </p:sp>
      <p:pic>
        <p:nvPicPr>
          <p:cNvPr id="5" name="Image 5" descr="Une image contenant mur, personne, homme, intérieur&#10;&#10;Description générée automatiquement">
            <a:extLst>
              <a:ext uri="{FF2B5EF4-FFF2-40B4-BE49-F238E27FC236}">
                <a16:creationId xmlns:a16="http://schemas.microsoft.com/office/drawing/2014/main" id="{DF2EE364-C8BF-B210-34B5-5D550D4029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4" b="-3"/>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Tree>
    <p:extLst>
      <p:ext uri="{BB962C8B-B14F-4D97-AF65-F5344CB8AC3E}">
        <p14:creationId xmlns:p14="http://schemas.microsoft.com/office/powerpoint/2010/main" val="3517401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AAC73F94-B020-50C3-09BC-7E73AC6FB59C}"/>
              </a:ext>
            </a:extLst>
          </p:cNvPr>
          <p:cNvGraphicFramePr/>
          <p:nvPr>
            <p:extLst>
              <p:ext uri="{D42A27DB-BD31-4B8C-83A1-F6EECF244321}">
                <p14:modId xmlns:p14="http://schemas.microsoft.com/office/powerpoint/2010/main" val="3302889246"/>
              </p:ext>
            </p:extLst>
          </p:nvPr>
        </p:nvGraphicFramePr>
        <p:xfrm>
          <a:off x="5673006" y="2265572"/>
          <a:ext cx="6504317" cy="3943762"/>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733246" y="215800"/>
            <a:ext cx="9678106" cy="646331"/>
          </a:xfrm>
        </p:spPr>
        <p:txBody>
          <a:bodyPr/>
          <a:lstStyle/>
          <a:p>
            <a:r>
              <a:rPr lang="fr-FR" i="1" dirty="0"/>
              <a:t>Dans près de 9 cas sur 10, la crise Covid-19 a impacté la communication, apportant des changements qui persistent encore aujourd’hui pour 75% des acteurs au global.</a:t>
            </a:r>
            <a:endParaRPr lang="fr-FR" sz="2800" i="1" dirty="0"/>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375247"/>
            <a:ext cx="4664991"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Impact du Covid-19 sur la communication</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4" name="ZoneTexte 3">
            <a:extLst>
              <a:ext uri="{FF2B5EF4-FFF2-40B4-BE49-F238E27FC236}">
                <a16:creationId xmlns:a16="http://schemas.microsoft.com/office/drawing/2014/main" id="{2530C576-E173-2AC6-F3D2-485A440CC0CE}"/>
              </a:ext>
            </a:extLst>
          </p:cNvPr>
          <p:cNvSpPr txBox="1"/>
          <p:nvPr/>
        </p:nvSpPr>
        <p:spPr>
          <a:xfrm>
            <a:off x="0" y="6513517"/>
            <a:ext cx="10731260" cy="338554"/>
          </a:xfrm>
          <a:prstGeom prst="rect">
            <a:avLst/>
          </a:prstGeom>
          <a:noFill/>
        </p:spPr>
        <p:txBody>
          <a:bodyPr wrap="square">
            <a:spAutoFit/>
          </a:bodyPr>
          <a:lstStyle/>
          <a:p>
            <a:r>
              <a:rPr lang="fr-FR" sz="800" i="1" dirty="0">
                <a:solidFill>
                  <a:srgbClr val="948B86"/>
                </a:solidFill>
                <a:latin typeface="Helvetica Neue UltraLight"/>
              </a:rPr>
              <a:t>Q17C Parmi les affirmations suivantes, laquelle exprimerait le mieux les changements que cette crise a apporté pour la communication de votre entreprise/collectivité (en interne comme en externe)…</a:t>
            </a:r>
            <a:r>
              <a:rPr kumimoji="0" lang="fr-FR" sz="800" i="1" u="none" strike="noStrike" kern="1200" cap="none" spc="0" normalizeH="0" baseline="0" noProof="0" dirty="0">
                <a:ln>
                  <a:noFill/>
                </a:ln>
                <a:solidFill>
                  <a:srgbClr val="948B86"/>
                </a:solidFill>
                <a:effectLst/>
                <a:uLnTx/>
                <a:uFillTx/>
                <a:latin typeface="Helvetica Neue UltraLight"/>
              </a:rPr>
              <a:t> ? </a:t>
            </a:r>
          </a:p>
          <a:p>
            <a:r>
              <a:rPr kumimoji="0" lang="fr-FR" sz="800" b="0" i="1" u="none" strike="noStrike" kern="1200" cap="none" spc="0" normalizeH="0" baseline="0" noProof="0" dirty="0">
                <a:ln>
                  <a:noFill/>
                </a:ln>
                <a:solidFill>
                  <a:srgbClr val="948B86"/>
                </a:solidFill>
                <a:effectLst/>
                <a:uLnTx/>
                <a:uFillTx/>
                <a:latin typeface="Helvetica Neue UltraLight"/>
              </a:rPr>
              <a:t>Base = ensemble </a:t>
            </a:r>
            <a:r>
              <a:rPr lang="fr-FR" sz="800" i="1" dirty="0">
                <a:solidFill>
                  <a:srgbClr val="948B86"/>
                </a:solidFill>
                <a:latin typeface="Helvetica Neue UltraLight"/>
              </a:rPr>
              <a:t>– Une seule réponse possible </a:t>
            </a:r>
            <a:r>
              <a:rPr kumimoji="0" lang="fr-FR" sz="800" b="0" i="1" u="none" strike="noStrike" kern="1200" cap="none" spc="0" normalizeH="0" baseline="0" noProof="0" dirty="0">
                <a:ln>
                  <a:noFill/>
                </a:ln>
                <a:solidFill>
                  <a:srgbClr val="948B86"/>
                </a:solidFill>
                <a:effectLst/>
                <a:uLnTx/>
                <a:uFillTx/>
                <a:latin typeface="Helvetica Neue UltraLight"/>
              </a:rPr>
              <a:t>– </a:t>
            </a:r>
            <a:r>
              <a:rPr lang="fr-FR" sz="800" i="1" dirty="0">
                <a:solidFill>
                  <a:srgbClr val="948B86"/>
                </a:solidFill>
                <a:latin typeface="Helvetica Neue UltraLight"/>
              </a:rPr>
              <a:t>371</a:t>
            </a:r>
            <a:r>
              <a:rPr kumimoji="0" lang="fr-FR" sz="800" b="0" i="1" u="none" strike="noStrike" kern="1200" cap="none" spc="0" normalizeH="0" baseline="0" noProof="0" dirty="0">
                <a:ln>
                  <a:noFill/>
                </a:ln>
                <a:solidFill>
                  <a:srgbClr val="948B86"/>
                </a:solidFill>
                <a:effectLst/>
                <a:uLnTx/>
                <a:uFillTx/>
                <a:latin typeface="Helvetica Neue UltraLight"/>
              </a:rPr>
              <a:t> répondants = 214 Annonceurs  + 157 Prestataires</a:t>
            </a:r>
          </a:p>
        </p:txBody>
      </p:sp>
      <p:graphicFrame>
        <p:nvGraphicFramePr>
          <p:cNvPr id="6" name="Graphique 5">
            <a:extLst>
              <a:ext uri="{FF2B5EF4-FFF2-40B4-BE49-F238E27FC236}">
                <a16:creationId xmlns:a16="http://schemas.microsoft.com/office/drawing/2014/main" id="{5C6FB6FB-D400-0F6B-37F4-3386F80DBB0C}"/>
              </a:ext>
            </a:extLst>
          </p:cNvPr>
          <p:cNvGraphicFramePr/>
          <p:nvPr>
            <p:extLst>
              <p:ext uri="{D42A27DB-BD31-4B8C-83A1-F6EECF244321}">
                <p14:modId xmlns:p14="http://schemas.microsoft.com/office/powerpoint/2010/main" val="1460003010"/>
              </p:ext>
            </p:extLst>
          </p:nvPr>
        </p:nvGraphicFramePr>
        <p:xfrm>
          <a:off x="-1" y="2265572"/>
          <a:ext cx="6504317" cy="3943762"/>
        </p:xfrm>
        <a:graphic>
          <a:graphicData uri="http://schemas.openxmlformats.org/drawingml/2006/chart">
            <c:chart xmlns:c="http://schemas.openxmlformats.org/drawingml/2006/chart" xmlns:r="http://schemas.openxmlformats.org/officeDocument/2006/relationships" r:id="rId4"/>
          </a:graphicData>
        </a:graphic>
      </p:graphicFrame>
      <p:sp>
        <p:nvSpPr>
          <p:cNvPr id="15" name="ZoneTexte 14">
            <a:extLst>
              <a:ext uri="{FF2B5EF4-FFF2-40B4-BE49-F238E27FC236}">
                <a16:creationId xmlns:a16="http://schemas.microsoft.com/office/drawing/2014/main" id="{A4FA83EA-0077-66C9-47A7-38442DB8A6C0}"/>
              </a:ext>
            </a:extLst>
          </p:cNvPr>
          <p:cNvSpPr txBox="1"/>
          <p:nvPr/>
        </p:nvSpPr>
        <p:spPr>
          <a:xfrm>
            <a:off x="0" y="1737563"/>
            <a:ext cx="2995664" cy="646331"/>
          </a:xfrm>
          <a:prstGeom prst="rect">
            <a:avLst/>
          </a:prstGeom>
          <a:solidFill>
            <a:srgbClr val="009DE0"/>
          </a:solidFill>
        </p:spPr>
        <p:txBody>
          <a:bodyPr wrap="square" rtlCol="0">
            <a:spAutoFit/>
          </a:bodyPr>
          <a:lstStyle/>
          <a:p>
            <a:pPr algn="ctr"/>
            <a:r>
              <a:rPr lang="fr-FR" i="0" dirty="0">
                <a:solidFill>
                  <a:schemeClr val="bg1"/>
                </a:solidFill>
                <a:latin typeface="Helvetica Neue UltraLight"/>
              </a:rPr>
              <a:t>Au global, il y a eu des changements pour 87% </a:t>
            </a:r>
          </a:p>
        </p:txBody>
      </p:sp>
      <p:graphicFrame>
        <p:nvGraphicFramePr>
          <p:cNvPr id="2" name="Graphique 1">
            <a:extLst>
              <a:ext uri="{FF2B5EF4-FFF2-40B4-BE49-F238E27FC236}">
                <a16:creationId xmlns:a16="http://schemas.microsoft.com/office/drawing/2014/main" id="{6F26751E-1BD0-75EA-760E-188C4A9AF20F}"/>
              </a:ext>
            </a:extLst>
          </p:cNvPr>
          <p:cNvGraphicFramePr/>
          <p:nvPr>
            <p:extLst>
              <p:ext uri="{D42A27DB-BD31-4B8C-83A1-F6EECF244321}">
                <p14:modId xmlns:p14="http://schemas.microsoft.com/office/powerpoint/2010/main" val="1752016987"/>
              </p:ext>
            </p:extLst>
          </p:nvPr>
        </p:nvGraphicFramePr>
        <p:xfrm>
          <a:off x="2909470" y="2265572"/>
          <a:ext cx="6504317" cy="3943762"/>
        </p:xfrm>
        <a:graphic>
          <a:graphicData uri="http://schemas.openxmlformats.org/drawingml/2006/chart">
            <c:chart xmlns:c="http://schemas.openxmlformats.org/drawingml/2006/chart" xmlns:r="http://schemas.openxmlformats.org/officeDocument/2006/relationships" r:id="rId5"/>
          </a:graphicData>
        </a:graphic>
      </p:graphicFrame>
      <p:sp>
        <p:nvSpPr>
          <p:cNvPr id="8" name="Titre 5">
            <a:extLst>
              <a:ext uri="{FF2B5EF4-FFF2-40B4-BE49-F238E27FC236}">
                <a16:creationId xmlns:a16="http://schemas.microsoft.com/office/drawing/2014/main" id="{2FDB66E0-0311-36F0-1823-7B9B0A7BD215}"/>
              </a:ext>
            </a:extLst>
          </p:cNvPr>
          <p:cNvSpPr txBox="1">
            <a:spLocks/>
          </p:cNvSpPr>
          <p:nvPr/>
        </p:nvSpPr>
        <p:spPr>
          <a:xfrm>
            <a:off x="4695986" y="5513749"/>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250 salariés  (18%)</a:t>
            </a:r>
          </a:p>
        </p:txBody>
      </p:sp>
      <p:sp>
        <p:nvSpPr>
          <p:cNvPr id="9" name="ZoneTexte 8">
            <a:extLst>
              <a:ext uri="{FF2B5EF4-FFF2-40B4-BE49-F238E27FC236}">
                <a16:creationId xmlns:a16="http://schemas.microsoft.com/office/drawing/2014/main" id="{5769F4DD-05E7-2B8E-EBC5-A9237CC7E233}"/>
              </a:ext>
            </a:extLst>
          </p:cNvPr>
          <p:cNvSpPr txBox="1"/>
          <p:nvPr/>
        </p:nvSpPr>
        <p:spPr>
          <a:xfrm>
            <a:off x="4417593" y="542275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3" name="ZoneTexte 22">
            <a:extLst>
              <a:ext uri="{FF2B5EF4-FFF2-40B4-BE49-F238E27FC236}">
                <a16:creationId xmlns:a16="http://schemas.microsoft.com/office/drawing/2014/main" id="{F514D26D-F1CA-55DE-3B5C-5064D082AADF}"/>
              </a:ext>
            </a:extLst>
          </p:cNvPr>
          <p:cNvSpPr txBox="1"/>
          <p:nvPr/>
        </p:nvSpPr>
        <p:spPr>
          <a:xfrm>
            <a:off x="3194665" y="1816085"/>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24" name="Titre 5">
            <a:extLst>
              <a:ext uri="{FF2B5EF4-FFF2-40B4-BE49-F238E27FC236}">
                <a16:creationId xmlns:a16="http://schemas.microsoft.com/office/drawing/2014/main" id="{1EB60AAE-6A44-2F25-40AA-870335BC1B3D}"/>
              </a:ext>
            </a:extLst>
          </p:cNvPr>
          <p:cNvSpPr txBox="1">
            <a:spLocks/>
          </p:cNvSpPr>
          <p:nvPr/>
        </p:nvSpPr>
        <p:spPr>
          <a:xfrm>
            <a:off x="5298691" y="2893170"/>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&lt; 250 salariés  (32%)</a:t>
            </a:r>
          </a:p>
        </p:txBody>
      </p:sp>
      <p:sp>
        <p:nvSpPr>
          <p:cNvPr id="25" name="ZoneTexte 24">
            <a:extLst>
              <a:ext uri="{FF2B5EF4-FFF2-40B4-BE49-F238E27FC236}">
                <a16:creationId xmlns:a16="http://schemas.microsoft.com/office/drawing/2014/main" id="{0426DF98-396B-1137-F18C-F0D1A443321F}"/>
              </a:ext>
            </a:extLst>
          </p:cNvPr>
          <p:cNvSpPr txBox="1"/>
          <p:nvPr/>
        </p:nvSpPr>
        <p:spPr>
          <a:xfrm>
            <a:off x="5020298" y="2802176"/>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26" name="Titre 5">
            <a:extLst>
              <a:ext uri="{FF2B5EF4-FFF2-40B4-BE49-F238E27FC236}">
                <a16:creationId xmlns:a16="http://schemas.microsoft.com/office/drawing/2014/main" id="{5F5BCBD2-54C7-B859-21C3-35564EB080DE}"/>
              </a:ext>
            </a:extLst>
          </p:cNvPr>
          <p:cNvSpPr txBox="1">
            <a:spLocks/>
          </p:cNvSpPr>
          <p:nvPr/>
        </p:nvSpPr>
        <p:spPr>
          <a:xfrm>
            <a:off x="416429" y="2502218"/>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&lt; 250 salariés  (82%)</a:t>
            </a:r>
          </a:p>
        </p:txBody>
      </p:sp>
      <p:sp>
        <p:nvSpPr>
          <p:cNvPr id="27" name="ZoneTexte 26">
            <a:extLst>
              <a:ext uri="{FF2B5EF4-FFF2-40B4-BE49-F238E27FC236}">
                <a16:creationId xmlns:a16="http://schemas.microsoft.com/office/drawing/2014/main" id="{2CE65123-3E22-34DF-D183-3BA8EE97D5A1}"/>
              </a:ext>
            </a:extLst>
          </p:cNvPr>
          <p:cNvSpPr txBox="1"/>
          <p:nvPr/>
        </p:nvSpPr>
        <p:spPr>
          <a:xfrm>
            <a:off x="138036" y="2411224"/>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28" name="Titre 5">
            <a:extLst>
              <a:ext uri="{FF2B5EF4-FFF2-40B4-BE49-F238E27FC236}">
                <a16:creationId xmlns:a16="http://schemas.microsoft.com/office/drawing/2014/main" id="{2B0C5C1F-FB19-B2E2-9FDF-16BB0310B73E}"/>
              </a:ext>
            </a:extLst>
          </p:cNvPr>
          <p:cNvSpPr txBox="1">
            <a:spLocks/>
          </p:cNvSpPr>
          <p:nvPr/>
        </p:nvSpPr>
        <p:spPr>
          <a:xfrm>
            <a:off x="5294289" y="2729332"/>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10 salariés (58%)</a:t>
            </a:r>
          </a:p>
        </p:txBody>
      </p:sp>
      <p:sp>
        <p:nvSpPr>
          <p:cNvPr id="29" name="ZoneTexte 28">
            <a:extLst>
              <a:ext uri="{FF2B5EF4-FFF2-40B4-BE49-F238E27FC236}">
                <a16:creationId xmlns:a16="http://schemas.microsoft.com/office/drawing/2014/main" id="{6C996069-A674-8372-76CA-0AC026BC3652}"/>
              </a:ext>
            </a:extLst>
          </p:cNvPr>
          <p:cNvSpPr txBox="1"/>
          <p:nvPr/>
        </p:nvSpPr>
        <p:spPr>
          <a:xfrm>
            <a:off x="5015896" y="2638338"/>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pic>
        <p:nvPicPr>
          <p:cNvPr id="10" name="Image 9">
            <a:extLst>
              <a:ext uri="{FF2B5EF4-FFF2-40B4-BE49-F238E27FC236}">
                <a16:creationId xmlns:a16="http://schemas.microsoft.com/office/drawing/2014/main" id="{DA93005E-F83B-CFE0-6E17-799944B722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3942" y="1356428"/>
            <a:ext cx="655610" cy="655610"/>
          </a:xfrm>
          <a:prstGeom prst="rect">
            <a:avLst/>
          </a:prstGeom>
        </p:spPr>
      </p:pic>
      <p:grpSp>
        <p:nvGrpSpPr>
          <p:cNvPr id="16" name="Groupe 15">
            <a:extLst>
              <a:ext uri="{FF2B5EF4-FFF2-40B4-BE49-F238E27FC236}">
                <a16:creationId xmlns:a16="http://schemas.microsoft.com/office/drawing/2014/main" id="{9A48D317-BA14-7FA5-C5B5-D704AEECA6C6}"/>
              </a:ext>
            </a:extLst>
          </p:cNvPr>
          <p:cNvGrpSpPr/>
          <p:nvPr/>
        </p:nvGrpSpPr>
        <p:grpSpPr>
          <a:xfrm>
            <a:off x="6397219" y="1395171"/>
            <a:ext cx="1224450" cy="743634"/>
            <a:chOff x="5502045" y="691168"/>
            <a:chExt cx="1224450" cy="743634"/>
          </a:xfrm>
        </p:grpSpPr>
        <p:sp>
          <p:nvSpPr>
            <p:cNvPr id="17" name="ZoneTexte 16">
              <a:extLst>
                <a:ext uri="{FF2B5EF4-FFF2-40B4-BE49-F238E27FC236}">
                  <a16:creationId xmlns:a16="http://schemas.microsoft.com/office/drawing/2014/main" id="{1810C59F-6311-AD92-C6E3-2ED634DDFF6B}"/>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2" name="Image 21">
              <a:extLst>
                <a:ext uri="{FF2B5EF4-FFF2-40B4-BE49-F238E27FC236}">
                  <a16:creationId xmlns:a16="http://schemas.microsoft.com/office/drawing/2014/main" id="{32B547B0-CC51-3150-48C2-FB307C18424B}"/>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30" name="Groupe 29">
            <a:extLst>
              <a:ext uri="{FF2B5EF4-FFF2-40B4-BE49-F238E27FC236}">
                <a16:creationId xmlns:a16="http://schemas.microsoft.com/office/drawing/2014/main" id="{3B4F2DB7-F65A-5AEE-ADBF-F79BAC55A8D2}"/>
              </a:ext>
            </a:extLst>
          </p:cNvPr>
          <p:cNvGrpSpPr/>
          <p:nvPr/>
        </p:nvGrpSpPr>
        <p:grpSpPr>
          <a:xfrm>
            <a:off x="9186901" y="1206084"/>
            <a:ext cx="1224450" cy="854645"/>
            <a:chOff x="4871550" y="1059917"/>
            <a:chExt cx="1224450" cy="854645"/>
          </a:xfrm>
        </p:grpSpPr>
        <p:sp>
          <p:nvSpPr>
            <p:cNvPr id="31" name="ZoneTexte 30">
              <a:extLst>
                <a:ext uri="{FF2B5EF4-FFF2-40B4-BE49-F238E27FC236}">
                  <a16:creationId xmlns:a16="http://schemas.microsoft.com/office/drawing/2014/main" id="{8C992C03-2888-B091-29A5-1F63000602EE}"/>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32" name="Image 31">
              <a:extLst>
                <a:ext uri="{FF2B5EF4-FFF2-40B4-BE49-F238E27FC236}">
                  <a16:creationId xmlns:a16="http://schemas.microsoft.com/office/drawing/2014/main" id="{35DC39BE-2994-F4FA-EED4-94997A80442C}"/>
                </a:ext>
              </a:extLst>
            </p:cNvPr>
            <p:cNvPicPr>
              <a:picLocks noChangeAspect="1"/>
            </p:cNvPicPr>
            <p:nvPr/>
          </p:nvPicPr>
          <p:blipFill>
            <a:blip r:embed="rId8">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cxnSp>
        <p:nvCxnSpPr>
          <p:cNvPr id="7" name="Connecteur droit 6">
            <a:extLst>
              <a:ext uri="{FF2B5EF4-FFF2-40B4-BE49-F238E27FC236}">
                <a16:creationId xmlns:a16="http://schemas.microsoft.com/office/drawing/2014/main" id="{E21672D5-5305-0B54-DBAF-01485AFE4872}"/>
              </a:ext>
            </a:extLst>
          </p:cNvPr>
          <p:cNvCxnSpPr/>
          <p:nvPr/>
        </p:nvCxnSpPr>
        <p:spPr>
          <a:xfrm>
            <a:off x="1710407" y="3178811"/>
            <a:ext cx="1610763" cy="0"/>
          </a:xfrm>
          <a:prstGeom prst="line">
            <a:avLst/>
          </a:prstGeom>
          <a:ln>
            <a:solidFill>
              <a:srgbClr val="009DE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C158204-DBB4-F951-594A-B75B9E9E18D4}"/>
              </a:ext>
            </a:extLst>
          </p:cNvPr>
          <p:cNvCxnSpPr/>
          <p:nvPr/>
        </p:nvCxnSpPr>
        <p:spPr>
          <a:xfrm>
            <a:off x="1384901" y="4073083"/>
            <a:ext cx="1610763" cy="0"/>
          </a:xfrm>
          <a:prstGeom prst="line">
            <a:avLst/>
          </a:prstGeom>
          <a:ln>
            <a:solidFill>
              <a:srgbClr val="009DE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0139C70-1A68-A87A-1796-3B3396EEF271}"/>
              </a:ext>
            </a:extLst>
          </p:cNvPr>
          <p:cNvCxnSpPr/>
          <p:nvPr/>
        </p:nvCxnSpPr>
        <p:spPr>
          <a:xfrm>
            <a:off x="2725448" y="2977010"/>
            <a:ext cx="612000" cy="0"/>
          </a:xfrm>
          <a:prstGeom prst="line">
            <a:avLst/>
          </a:prstGeom>
          <a:ln>
            <a:solidFill>
              <a:srgbClr val="009DE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B7E3A888-F4ED-C884-0437-6A622B1CF639}"/>
              </a:ext>
            </a:extLst>
          </p:cNvPr>
          <p:cNvCxnSpPr/>
          <p:nvPr/>
        </p:nvCxnSpPr>
        <p:spPr>
          <a:xfrm>
            <a:off x="2612724" y="3862655"/>
            <a:ext cx="612000" cy="0"/>
          </a:xfrm>
          <a:prstGeom prst="line">
            <a:avLst/>
          </a:prstGeom>
          <a:ln>
            <a:solidFill>
              <a:srgbClr val="009D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16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Graphique 34">
            <a:extLst>
              <a:ext uri="{FF2B5EF4-FFF2-40B4-BE49-F238E27FC236}">
                <a16:creationId xmlns:a16="http://schemas.microsoft.com/office/drawing/2014/main" id="{5A1D7B9E-1B73-9A1F-B015-98DED1E2AC59}"/>
              </a:ext>
            </a:extLst>
          </p:cNvPr>
          <p:cNvGraphicFramePr/>
          <p:nvPr>
            <p:extLst>
              <p:ext uri="{D42A27DB-BD31-4B8C-83A1-F6EECF244321}">
                <p14:modId xmlns:p14="http://schemas.microsoft.com/office/powerpoint/2010/main" val="361690510"/>
              </p:ext>
            </p:extLst>
          </p:nvPr>
        </p:nvGraphicFramePr>
        <p:xfrm>
          <a:off x="9337518" y="1976014"/>
          <a:ext cx="2671802" cy="42065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12">
            <a:extLst>
              <a:ext uri="{FF2B5EF4-FFF2-40B4-BE49-F238E27FC236}">
                <a16:creationId xmlns:a16="http://schemas.microsoft.com/office/drawing/2014/main" id="{5EE6A22F-AF41-C689-3BB4-576481902871}"/>
              </a:ext>
            </a:extLst>
          </p:cNvPr>
          <p:cNvGraphicFramePr/>
          <p:nvPr>
            <p:extLst>
              <p:ext uri="{D42A27DB-BD31-4B8C-83A1-F6EECF244321}">
                <p14:modId xmlns:p14="http://schemas.microsoft.com/office/powerpoint/2010/main" val="3411352056"/>
              </p:ext>
            </p:extLst>
          </p:nvPr>
        </p:nvGraphicFramePr>
        <p:xfrm>
          <a:off x="1768494" y="2176896"/>
          <a:ext cx="4088850" cy="386268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715993" y="83680"/>
            <a:ext cx="10015267" cy="646331"/>
          </a:xfrm>
        </p:spPr>
        <p:txBody>
          <a:bodyPr/>
          <a:lstStyle/>
          <a:p>
            <a:r>
              <a:rPr lang="fr-FR" i="1" dirty="0"/>
              <a:t>Ce sont les relations de travail et la communicatio</a:t>
            </a:r>
            <a:r>
              <a:rPr lang="fr-FR" dirty="0"/>
              <a:t>n interne qui ont été le plus impactés par la crise : 46% des acteurs indiquent un changement important à ce sujet …</a:t>
            </a:r>
            <a:endParaRPr lang="fr-FR" sz="2800" i="1" dirty="0"/>
          </a:p>
        </p:txBody>
      </p:sp>
      <p:sp>
        <p:nvSpPr>
          <p:cNvPr id="19" name="ZoneTexte 18">
            <a:extLst>
              <a:ext uri="{FF2B5EF4-FFF2-40B4-BE49-F238E27FC236}">
                <a16:creationId xmlns:a16="http://schemas.microsoft.com/office/drawing/2014/main" id="{474E8733-2205-B5B1-315A-208EF339DAC3}"/>
              </a:ext>
            </a:extLst>
          </p:cNvPr>
          <p:cNvSpPr txBox="1"/>
          <p:nvPr/>
        </p:nvSpPr>
        <p:spPr>
          <a:xfrm>
            <a:off x="0" y="974739"/>
            <a:ext cx="12188692"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Changements apportés suite au Covid-19 </a:t>
            </a:r>
          </a:p>
        </p:txBody>
      </p:sp>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4" name="ZoneTexte 3">
            <a:extLst>
              <a:ext uri="{FF2B5EF4-FFF2-40B4-BE49-F238E27FC236}">
                <a16:creationId xmlns:a16="http://schemas.microsoft.com/office/drawing/2014/main" id="{2530C576-E173-2AC6-F3D2-485A440CC0CE}"/>
              </a:ext>
            </a:extLst>
          </p:cNvPr>
          <p:cNvSpPr txBox="1"/>
          <p:nvPr/>
        </p:nvSpPr>
        <p:spPr>
          <a:xfrm>
            <a:off x="0" y="6492255"/>
            <a:ext cx="6567466" cy="338554"/>
          </a:xfrm>
          <a:prstGeom prst="rect">
            <a:avLst/>
          </a:prstGeom>
          <a:noFill/>
        </p:spPr>
        <p:txBody>
          <a:bodyPr wrap="square">
            <a:spAutoFit/>
          </a:bodyPr>
          <a:lstStyle/>
          <a:p>
            <a:r>
              <a:rPr lang="fr-FR" sz="800" i="1" dirty="0">
                <a:solidFill>
                  <a:srgbClr val="948B86"/>
                </a:solidFill>
                <a:latin typeface="Helvetica Neue UltraLight"/>
              </a:rPr>
              <a:t>Q17D En utilisant une échelle de 0 à 5, diriez-vous que ces domaines ont subi des changements en lien avec la crise Covid19 </a:t>
            </a:r>
            <a:r>
              <a:rPr kumimoji="0" lang="fr-FR" sz="800" i="1" u="none" strike="noStrike" kern="1200" cap="none" spc="0" normalizeH="0" baseline="0" noProof="0" dirty="0">
                <a:ln>
                  <a:noFill/>
                </a:ln>
                <a:solidFill>
                  <a:srgbClr val="948B86"/>
                </a:solidFill>
                <a:effectLst/>
                <a:uLnTx/>
                <a:uFillTx/>
                <a:latin typeface="Helvetica Neue UltraLight"/>
              </a:rPr>
              <a:t>?</a:t>
            </a:r>
          </a:p>
          <a:p>
            <a:r>
              <a:rPr kumimoji="0" lang="fr-FR" sz="800" b="0" i="1" u="none" strike="noStrike" kern="1200" cap="none" spc="0" normalizeH="0" baseline="0" noProof="0" dirty="0">
                <a:ln>
                  <a:noFill/>
                </a:ln>
                <a:solidFill>
                  <a:srgbClr val="948B86"/>
                </a:solidFill>
                <a:effectLst/>
                <a:uLnTx/>
                <a:uFillTx/>
                <a:latin typeface="Helvetica Neue UltraLight"/>
              </a:rPr>
              <a:t>Base = ensemble ayant perçu du changement </a:t>
            </a:r>
            <a:r>
              <a:rPr lang="fr-FR" sz="800" i="1" dirty="0">
                <a:solidFill>
                  <a:srgbClr val="948B86"/>
                </a:solidFill>
                <a:latin typeface="Helvetica Neue UltraLight"/>
              </a:rPr>
              <a:t>–</a:t>
            </a:r>
            <a:r>
              <a:rPr kumimoji="0" lang="fr-FR" sz="800" b="0" i="1" u="none" strike="noStrike" kern="1200" cap="none" spc="0" normalizeH="0" baseline="0" noProof="0" dirty="0">
                <a:ln>
                  <a:noFill/>
                </a:ln>
                <a:solidFill>
                  <a:srgbClr val="948B86"/>
                </a:solidFill>
                <a:effectLst/>
                <a:uLnTx/>
                <a:uFillTx/>
                <a:latin typeface="Helvetica Neue UltraLight"/>
              </a:rPr>
              <a:t> 320 répondants Total (176 Annonceurs + 144 Prestataires)</a:t>
            </a:r>
          </a:p>
        </p:txBody>
      </p:sp>
      <p:graphicFrame>
        <p:nvGraphicFramePr>
          <p:cNvPr id="7" name="Graphique 6">
            <a:extLst>
              <a:ext uri="{FF2B5EF4-FFF2-40B4-BE49-F238E27FC236}">
                <a16:creationId xmlns:a16="http://schemas.microsoft.com/office/drawing/2014/main" id="{4DB64771-B4BC-CFC9-C4C6-46543095931C}"/>
              </a:ext>
            </a:extLst>
          </p:cNvPr>
          <p:cNvGraphicFramePr/>
          <p:nvPr>
            <p:extLst>
              <p:ext uri="{D42A27DB-BD31-4B8C-83A1-F6EECF244321}">
                <p14:modId xmlns:p14="http://schemas.microsoft.com/office/powerpoint/2010/main" val="1507044438"/>
              </p:ext>
            </p:extLst>
          </p:nvPr>
        </p:nvGraphicFramePr>
        <p:xfrm>
          <a:off x="1092" y="2256992"/>
          <a:ext cx="4088850" cy="3782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phique 16">
            <a:extLst>
              <a:ext uri="{FF2B5EF4-FFF2-40B4-BE49-F238E27FC236}">
                <a16:creationId xmlns:a16="http://schemas.microsoft.com/office/drawing/2014/main" id="{F5766A29-6CE5-DEA9-C2FC-B19C47B84EA5}"/>
              </a:ext>
            </a:extLst>
          </p:cNvPr>
          <p:cNvGraphicFramePr/>
          <p:nvPr>
            <p:extLst>
              <p:ext uri="{D42A27DB-BD31-4B8C-83A1-F6EECF244321}">
                <p14:modId xmlns:p14="http://schemas.microsoft.com/office/powerpoint/2010/main" val="3180975344"/>
              </p:ext>
            </p:extLst>
          </p:nvPr>
        </p:nvGraphicFramePr>
        <p:xfrm>
          <a:off x="3487732" y="2176896"/>
          <a:ext cx="4088850" cy="3862680"/>
        </p:xfrm>
        <a:graphic>
          <a:graphicData uri="http://schemas.openxmlformats.org/drawingml/2006/chart">
            <c:chart xmlns:c="http://schemas.openxmlformats.org/drawingml/2006/chart" xmlns:r="http://schemas.openxmlformats.org/officeDocument/2006/relationships" r:id="rId5"/>
          </a:graphicData>
        </a:graphic>
      </p:graphicFrame>
      <p:sp>
        <p:nvSpPr>
          <p:cNvPr id="22" name="ZoneTexte 21">
            <a:extLst>
              <a:ext uri="{FF2B5EF4-FFF2-40B4-BE49-F238E27FC236}">
                <a16:creationId xmlns:a16="http://schemas.microsoft.com/office/drawing/2014/main" id="{0F773E86-F915-5051-4128-B6B6BE290B76}"/>
              </a:ext>
            </a:extLst>
          </p:cNvPr>
          <p:cNvSpPr txBox="1"/>
          <p:nvPr/>
        </p:nvSpPr>
        <p:spPr>
          <a:xfrm>
            <a:off x="1792416" y="1715231"/>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23" name="ZoneTexte 22">
            <a:extLst>
              <a:ext uri="{FF2B5EF4-FFF2-40B4-BE49-F238E27FC236}">
                <a16:creationId xmlns:a16="http://schemas.microsoft.com/office/drawing/2014/main" id="{090C4280-4E37-B1CA-07B8-E9D350E7A527}"/>
              </a:ext>
            </a:extLst>
          </p:cNvPr>
          <p:cNvSpPr txBox="1"/>
          <p:nvPr/>
        </p:nvSpPr>
        <p:spPr>
          <a:xfrm>
            <a:off x="3308" y="1333758"/>
            <a:ext cx="6633222" cy="261610"/>
          </a:xfrm>
          <a:prstGeom prst="rect">
            <a:avLst/>
          </a:prstGeom>
          <a:solidFill>
            <a:srgbClr val="009DE0"/>
          </a:solidFill>
        </p:spPr>
        <p:txBody>
          <a:bodyPr wrap="square" rtlCol="0">
            <a:spAutoFit/>
          </a:bodyPr>
          <a:lstStyle/>
          <a:p>
            <a:pPr algn="ctr"/>
            <a:r>
              <a:rPr lang="fr-FR" sz="1100" i="0" dirty="0">
                <a:solidFill>
                  <a:schemeClr val="bg1"/>
                </a:solidFill>
                <a:latin typeface="Helvetica Neue UltraLight"/>
              </a:rPr>
              <a:t>Note sur 5 </a:t>
            </a:r>
            <a:r>
              <a:rPr lang="fr-FR" sz="1100" i="1" dirty="0">
                <a:solidFill>
                  <a:schemeClr val="bg1"/>
                </a:solidFill>
                <a:latin typeface="Helvetica Neue UltraLight"/>
              </a:rPr>
              <a:t>(0 = pas de changement </a:t>
            </a:r>
            <a:r>
              <a:rPr lang="fr-FR" sz="1100" i="1" dirty="0">
                <a:solidFill>
                  <a:schemeClr val="bg1"/>
                </a:solidFill>
                <a:latin typeface="Helvetica Neue UltraLight"/>
                <a:sym typeface="Wingdings" panose="05000000000000000000" pitchFamily="2" charset="2"/>
              </a:rPr>
              <a:t></a:t>
            </a:r>
            <a:r>
              <a:rPr lang="fr-FR" sz="1100" i="1" dirty="0">
                <a:solidFill>
                  <a:schemeClr val="bg1"/>
                </a:solidFill>
                <a:latin typeface="Helvetica Neue UltraLight"/>
              </a:rPr>
              <a:t>  5 = changement très important)</a:t>
            </a:r>
            <a:endParaRPr lang="fr-FR" sz="1100" i="0" dirty="0">
              <a:solidFill>
                <a:schemeClr val="bg1"/>
              </a:solidFill>
              <a:latin typeface="Helvetica Neue UltraLight"/>
            </a:endParaRPr>
          </a:p>
        </p:txBody>
      </p:sp>
      <p:sp>
        <p:nvSpPr>
          <p:cNvPr id="3" name="ZoneTexte 2">
            <a:extLst>
              <a:ext uri="{FF2B5EF4-FFF2-40B4-BE49-F238E27FC236}">
                <a16:creationId xmlns:a16="http://schemas.microsoft.com/office/drawing/2014/main" id="{266670FB-5E49-0BEB-BE19-099DA937EEEB}"/>
              </a:ext>
            </a:extLst>
          </p:cNvPr>
          <p:cNvSpPr txBox="1"/>
          <p:nvPr/>
        </p:nvSpPr>
        <p:spPr>
          <a:xfrm>
            <a:off x="4395283" y="5662941"/>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8" name="ZoneTexte 7">
            <a:extLst>
              <a:ext uri="{FF2B5EF4-FFF2-40B4-BE49-F238E27FC236}">
                <a16:creationId xmlns:a16="http://schemas.microsoft.com/office/drawing/2014/main" id="{08444562-2FC5-21B3-C431-444CA0C2EF25}"/>
              </a:ext>
            </a:extLst>
          </p:cNvPr>
          <p:cNvSpPr txBox="1"/>
          <p:nvPr/>
        </p:nvSpPr>
        <p:spPr>
          <a:xfrm>
            <a:off x="6665716" y="547462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9" name="Titre 5">
            <a:extLst>
              <a:ext uri="{FF2B5EF4-FFF2-40B4-BE49-F238E27FC236}">
                <a16:creationId xmlns:a16="http://schemas.microsoft.com/office/drawing/2014/main" id="{D20575DE-C48F-63A2-44F4-725F68792A74}"/>
              </a:ext>
            </a:extLst>
          </p:cNvPr>
          <p:cNvSpPr txBox="1">
            <a:spLocks/>
          </p:cNvSpPr>
          <p:nvPr/>
        </p:nvSpPr>
        <p:spPr>
          <a:xfrm>
            <a:off x="4302570" y="5896161"/>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&lt; 250 salariés  (1,8)</a:t>
            </a:r>
          </a:p>
        </p:txBody>
      </p:sp>
      <p:sp>
        <p:nvSpPr>
          <p:cNvPr id="14" name="ZoneTexte 13">
            <a:extLst>
              <a:ext uri="{FF2B5EF4-FFF2-40B4-BE49-F238E27FC236}">
                <a16:creationId xmlns:a16="http://schemas.microsoft.com/office/drawing/2014/main" id="{5DFD955C-3166-2BAA-51CC-F6535FB396C8}"/>
              </a:ext>
            </a:extLst>
          </p:cNvPr>
          <p:cNvSpPr txBox="1"/>
          <p:nvPr/>
        </p:nvSpPr>
        <p:spPr>
          <a:xfrm>
            <a:off x="4658872" y="5431248"/>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1" name="ZoneTexte 30">
            <a:extLst>
              <a:ext uri="{FF2B5EF4-FFF2-40B4-BE49-F238E27FC236}">
                <a16:creationId xmlns:a16="http://schemas.microsoft.com/office/drawing/2014/main" id="{7F2717C5-F943-15B5-C8A7-22C252E808CB}"/>
              </a:ext>
            </a:extLst>
          </p:cNvPr>
          <p:cNvSpPr txBox="1"/>
          <p:nvPr/>
        </p:nvSpPr>
        <p:spPr>
          <a:xfrm>
            <a:off x="7019999" y="1764089"/>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32" name="ZoneTexte 31">
            <a:extLst>
              <a:ext uri="{FF2B5EF4-FFF2-40B4-BE49-F238E27FC236}">
                <a16:creationId xmlns:a16="http://schemas.microsoft.com/office/drawing/2014/main" id="{78104403-6EB7-7845-7B50-CB9FEDC6C698}"/>
              </a:ext>
            </a:extLst>
          </p:cNvPr>
          <p:cNvSpPr txBox="1"/>
          <p:nvPr/>
        </p:nvSpPr>
        <p:spPr>
          <a:xfrm>
            <a:off x="7465098" y="1333758"/>
            <a:ext cx="4726901" cy="261610"/>
          </a:xfrm>
          <a:prstGeom prst="rect">
            <a:avLst/>
          </a:prstGeom>
          <a:solidFill>
            <a:srgbClr val="009DE0"/>
          </a:solidFill>
        </p:spPr>
        <p:txBody>
          <a:bodyPr wrap="square" rtlCol="0">
            <a:spAutoFit/>
          </a:bodyPr>
          <a:lstStyle>
            <a:defPPr>
              <a:defRPr lang="fr-FR"/>
            </a:defPPr>
            <a:lvl1pPr algn="ctr">
              <a:defRPr sz="1100" i="0">
                <a:solidFill>
                  <a:schemeClr val="bg1"/>
                </a:solidFill>
                <a:latin typeface="Helvetica Neue UltraLight"/>
              </a:defRPr>
            </a:lvl1pPr>
          </a:lstStyle>
          <a:p>
            <a:r>
              <a:rPr lang="fr-FR" dirty="0"/>
              <a:t>% Note 4-5 = changement important</a:t>
            </a:r>
          </a:p>
        </p:txBody>
      </p:sp>
      <p:graphicFrame>
        <p:nvGraphicFramePr>
          <p:cNvPr id="33" name="Graphique 32">
            <a:extLst>
              <a:ext uri="{FF2B5EF4-FFF2-40B4-BE49-F238E27FC236}">
                <a16:creationId xmlns:a16="http://schemas.microsoft.com/office/drawing/2014/main" id="{5E39F5B2-F26F-628C-A326-44AC3A1CC78E}"/>
              </a:ext>
            </a:extLst>
          </p:cNvPr>
          <p:cNvGraphicFramePr/>
          <p:nvPr>
            <p:extLst>
              <p:ext uri="{D42A27DB-BD31-4B8C-83A1-F6EECF244321}">
                <p14:modId xmlns:p14="http://schemas.microsoft.com/office/powerpoint/2010/main" val="3074163569"/>
              </p:ext>
            </p:extLst>
          </p:nvPr>
        </p:nvGraphicFramePr>
        <p:xfrm>
          <a:off x="6305626" y="1976014"/>
          <a:ext cx="2671802" cy="42065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Graphique 33">
            <a:extLst>
              <a:ext uri="{FF2B5EF4-FFF2-40B4-BE49-F238E27FC236}">
                <a16:creationId xmlns:a16="http://schemas.microsoft.com/office/drawing/2014/main" id="{77E78D5E-8C53-586A-C47D-594EAEC6C5F1}"/>
              </a:ext>
            </a:extLst>
          </p:cNvPr>
          <p:cNvGraphicFramePr/>
          <p:nvPr>
            <p:extLst>
              <p:ext uri="{D42A27DB-BD31-4B8C-83A1-F6EECF244321}">
                <p14:modId xmlns:p14="http://schemas.microsoft.com/office/powerpoint/2010/main" val="1419661858"/>
              </p:ext>
            </p:extLst>
          </p:nvPr>
        </p:nvGraphicFramePr>
        <p:xfrm>
          <a:off x="7727782" y="1976014"/>
          <a:ext cx="2671802" cy="4206577"/>
        </p:xfrm>
        <a:graphic>
          <a:graphicData uri="http://schemas.openxmlformats.org/drawingml/2006/chart">
            <c:chart xmlns:c="http://schemas.openxmlformats.org/drawingml/2006/chart" xmlns:r="http://schemas.openxmlformats.org/officeDocument/2006/relationships" r:id="rId7"/>
          </a:graphicData>
        </a:graphic>
      </p:graphicFrame>
      <p:sp>
        <p:nvSpPr>
          <p:cNvPr id="36" name="ZoneTexte 35">
            <a:extLst>
              <a:ext uri="{FF2B5EF4-FFF2-40B4-BE49-F238E27FC236}">
                <a16:creationId xmlns:a16="http://schemas.microsoft.com/office/drawing/2014/main" id="{64AABE7B-903A-8077-BD50-15B0600D997A}"/>
              </a:ext>
            </a:extLst>
          </p:cNvPr>
          <p:cNvSpPr txBox="1"/>
          <p:nvPr/>
        </p:nvSpPr>
        <p:spPr>
          <a:xfrm>
            <a:off x="11553309" y="547462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7" name="ZoneTexte 36">
            <a:extLst>
              <a:ext uri="{FF2B5EF4-FFF2-40B4-BE49-F238E27FC236}">
                <a16:creationId xmlns:a16="http://schemas.microsoft.com/office/drawing/2014/main" id="{91EDCD6D-0697-7668-A708-9905DF4EEFAE}"/>
              </a:ext>
            </a:extLst>
          </p:cNvPr>
          <p:cNvSpPr txBox="1"/>
          <p:nvPr/>
        </p:nvSpPr>
        <p:spPr>
          <a:xfrm>
            <a:off x="9752680" y="5464272"/>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8" name="Flèche : droite 37">
            <a:extLst>
              <a:ext uri="{FF2B5EF4-FFF2-40B4-BE49-F238E27FC236}">
                <a16:creationId xmlns:a16="http://schemas.microsoft.com/office/drawing/2014/main" id="{00F8FFF3-B5AE-32AF-1471-848D3988CC09}"/>
              </a:ext>
            </a:extLst>
          </p:cNvPr>
          <p:cNvSpPr/>
          <p:nvPr/>
        </p:nvSpPr>
        <p:spPr>
          <a:xfrm>
            <a:off x="6901132" y="1423360"/>
            <a:ext cx="232025" cy="129610"/>
          </a:xfrm>
          <a:prstGeom prst="rightArrow">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427C7406-EFC7-5282-C1A4-0566CFD2A96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9215" y="1601381"/>
            <a:ext cx="655610" cy="655610"/>
          </a:xfrm>
          <a:prstGeom prst="rect">
            <a:avLst/>
          </a:prstGeom>
        </p:spPr>
      </p:pic>
      <p:grpSp>
        <p:nvGrpSpPr>
          <p:cNvPr id="20" name="Groupe 19">
            <a:extLst>
              <a:ext uri="{FF2B5EF4-FFF2-40B4-BE49-F238E27FC236}">
                <a16:creationId xmlns:a16="http://schemas.microsoft.com/office/drawing/2014/main" id="{8BB4ACB5-F7B2-90D0-8514-24BF167BCC15}"/>
              </a:ext>
            </a:extLst>
          </p:cNvPr>
          <p:cNvGrpSpPr/>
          <p:nvPr/>
        </p:nvGrpSpPr>
        <p:grpSpPr>
          <a:xfrm>
            <a:off x="3708425" y="1586163"/>
            <a:ext cx="1224450" cy="743634"/>
            <a:chOff x="5502045" y="691168"/>
            <a:chExt cx="1224450" cy="743634"/>
          </a:xfrm>
        </p:grpSpPr>
        <p:sp>
          <p:nvSpPr>
            <p:cNvPr id="24" name="ZoneTexte 23">
              <a:extLst>
                <a:ext uri="{FF2B5EF4-FFF2-40B4-BE49-F238E27FC236}">
                  <a16:creationId xmlns:a16="http://schemas.microsoft.com/office/drawing/2014/main" id="{C2ACB008-BC8A-DDA4-B885-0606C07E16E8}"/>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5" name="Image 24">
              <a:extLst>
                <a:ext uri="{FF2B5EF4-FFF2-40B4-BE49-F238E27FC236}">
                  <a16:creationId xmlns:a16="http://schemas.microsoft.com/office/drawing/2014/main" id="{767EB9F8-90F3-2A86-4BC0-7CA8D183C526}"/>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39" name="Groupe 38">
            <a:extLst>
              <a:ext uri="{FF2B5EF4-FFF2-40B4-BE49-F238E27FC236}">
                <a16:creationId xmlns:a16="http://schemas.microsoft.com/office/drawing/2014/main" id="{4097B653-CA31-400F-999D-82D24DF6478B}"/>
              </a:ext>
            </a:extLst>
          </p:cNvPr>
          <p:cNvGrpSpPr/>
          <p:nvPr/>
        </p:nvGrpSpPr>
        <p:grpSpPr>
          <a:xfrm>
            <a:off x="8854536" y="1574246"/>
            <a:ext cx="1224450" cy="743634"/>
            <a:chOff x="5502045" y="691168"/>
            <a:chExt cx="1224450" cy="743634"/>
          </a:xfrm>
        </p:grpSpPr>
        <p:sp>
          <p:nvSpPr>
            <p:cNvPr id="40" name="ZoneTexte 39">
              <a:extLst>
                <a:ext uri="{FF2B5EF4-FFF2-40B4-BE49-F238E27FC236}">
                  <a16:creationId xmlns:a16="http://schemas.microsoft.com/office/drawing/2014/main" id="{2C3E5E95-D865-0F17-A92E-9C1CF9178D21}"/>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41" name="Image 40">
              <a:extLst>
                <a:ext uri="{FF2B5EF4-FFF2-40B4-BE49-F238E27FC236}">
                  <a16:creationId xmlns:a16="http://schemas.microsoft.com/office/drawing/2014/main" id="{77C2274E-7D02-EC7E-0181-72E2819E1AD9}"/>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42" name="Groupe 41">
            <a:extLst>
              <a:ext uri="{FF2B5EF4-FFF2-40B4-BE49-F238E27FC236}">
                <a16:creationId xmlns:a16="http://schemas.microsoft.com/office/drawing/2014/main" id="{B3DB9C24-4285-BDA0-B306-7038E45ED87A}"/>
              </a:ext>
            </a:extLst>
          </p:cNvPr>
          <p:cNvGrpSpPr/>
          <p:nvPr/>
        </p:nvGrpSpPr>
        <p:grpSpPr>
          <a:xfrm>
            <a:off x="5423722" y="1475152"/>
            <a:ext cx="1224450" cy="854645"/>
            <a:chOff x="4871550" y="1059917"/>
            <a:chExt cx="1224450" cy="854645"/>
          </a:xfrm>
        </p:grpSpPr>
        <p:sp>
          <p:nvSpPr>
            <p:cNvPr id="43" name="ZoneTexte 42">
              <a:extLst>
                <a:ext uri="{FF2B5EF4-FFF2-40B4-BE49-F238E27FC236}">
                  <a16:creationId xmlns:a16="http://schemas.microsoft.com/office/drawing/2014/main" id="{1BFBEABF-AB5F-5D2A-2A8E-D606C4894FC2}"/>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44" name="Image 43">
              <a:extLst>
                <a:ext uri="{FF2B5EF4-FFF2-40B4-BE49-F238E27FC236}">
                  <a16:creationId xmlns:a16="http://schemas.microsoft.com/office/drawing/2014/main" id="{AADF91AE-5E2C-10B7-3B4A-E05F440AC9CE}"/>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grpSp>
        <p:nvGrpSpPr>
          <p:cNvPr id="45" name="Groupe 44">
            <a:extLst>
              <a:ext uri="{FF2B5EF4-FFF2-40B4-BE49-F238E27FC236}">
                <a16:creationId xmlns:a16="http://schemas.microsoft.com/office/drawing/2014/main" id="{AC8506EA-683C-8422-D9C2-37EC7611D9F3}"/>
              </a:ext>
            </a:extLst>
          </p:cNvPr>
          <p:cNvGrpSpPr/>
          <p:nvPr/>
        </p:nvGrpSpPr>
        <p:grpSpPr>
          <a:xfrm>
            <a:off x="10527451" y="1501863"/>
            <a:ext cx="1224450" cy="854645"/>
            <a:chOff x="4871550" y="1059917"/>
            <a:chExt cx="1224450" cy="854645"/>
          </a:xfrm>
        </p:grpSpPr>
        <p:sp>
          <p:nvSpPr>
            <p:cNvPr id="46" name="ZoneTexte 45">
              <a:extLst>
                <a:ext uri="{FF2B5EF4-FFF2-40B4-BE49-F238E27FC236}">
                  <a16:creationId xmlns:a16="http://schemas.microsoft.com/office/drawing/2014/main" id="{A5C01FC8-A1F6-9EB5-852B-0E4808B96582}"/>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47" name="Image 46">
              <a:extLst>
                <a:ext uri="{FF2B5EF4-FFF2-40B4-BE49-F238E27FC236}">
                  <a16:creationId xmlns:a16="http://schemas.microsoft.com/office/drawing/2014/main" id="{D060114C-0457-924C-109D-C6FDB0413B74}"/>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
        <p:nvSpPr>
          <p:cNvPr id="6" name="ZoneTexte 5">
            <a:extLst>
              <a:ext uri="{FF2B5EF4-FFF2-40B4-BE49-F238E27FC236}">
                <a16:creationId xmlns:a16="http://schemas.microsoft.com/office/drawing/2014/main" id="{C7169903-422A-E4E7-D695-3F7E2ED24F48}"/>
              </a:ext>
            </a:extLst>
          </p:cNvPr>
          <p:cNvSpPr txBox="1"/>
          <p:nvPr/>
        </p:nvSpPr>
        <p:spPr>
          <a:xfrm>
            <a:off x="6353300" y="5784286"/>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0" name="Titre 5">
            <a:extLst>
              <a:ext uri="{FF2B5EF4-FFF2-40B4-BE49-F238E27FC236}">
                <a16:creationId xmlns:a16="http://schemas.microsoft.com/office/drawing/2014/main" id="{F6E9D7A5-5F2B-21F2-0E69-5095AFFEB09F}"/>
              </a:ext>
            </a:extLst>
          </p:cNvPr>
          <p:cNvSpPr txBox="1">
            <a:spLocks/>
          </p:cNvSpPr>
          <p:nvPr/>
        </p:nvSpPr>
        <p:spPr>
          <a:xfrm>
            <a:off x="6597637" y="5873680"/>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Indépendants (2,7)</a:t>
            </a:r>
          </a:p>
        </p:txBody>
      </p:sp>
    </p:spTree>
    <p:extLst>
      <p:ext uri="{BB962C8B-B14F-4D97-AF65-F5344CB8AC3E}">
        <p14:creationId xmlns:p14="http://schemas.microsoft.com/office/powerpoint/2010/main" val="1003800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phique 14">
            <a:extLst>
              <a:ext uri="{FF2B5EF4-FFF2-40B4-BE49-F238E27FC236}">
                <a16:creationId xmlns:a16="http://schemas.microsoft.com/office/drawing/2014/main" id="{A8489FCD-9470-0CC7-1DBA-EEAE7C40D4F7}"/>
              </a:ext>
            </a:extLst>
          </p:cNvPr>
          <p:cNvGraphicFramePr/>
          <p:nvPr>
            <p:extLst>
              <p:ext uri="{D42A27DB-BD31-4B8C-83A1-F6EECF244321}">
                <p14:modId xmlns:p14="http://schemas.microsoft.com/office/powerpoint/2010/main" val="1290921537"/>
              </p:ext>
            </p:extLst>
          </p:nvPr>
        </p:nvGraphicFramePr>
        <p:xfrm>
          <a:off x="5612640" y="2291081"/>
          <a:ext cx="5893378" cy="3782583"/>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794825" y="113514"/>
            <a:ext cx="9842738" cy="646331"/>
          </a:xfrm>
        </p:spPr>
        <p:txBody>
          <a:bodyPr/>
          <a:lstStyle/>
          <a:p>
            <a:r>
              <a:rPr lang="fr-FR" i="1" dirty="0"/>
              <a:t>… alors que le budget et les moyens humains alloués à la communication ont été moins impactés.</a:t>
            </a:r>
            <a:endParaRPr lang="fr-FR" sz="2800" i="1" dirty="0"/>
          </a:p>
        </p:txBody>
      </p:sp>
      <p:sp>
        <p:nvSpPr>
          <p:cNvPr id="19" name="ZoneTexte 18">
            <a:extLst>
              <a:ext uri="{FF2B5EF4-FFF2-40B4-BE49-F238E27FC236}">
                <a16:creationId xmlns:a16="http://schemas.microsoft.com/office/drawing/2014/main" id="{474E8733-2205-B5B1-315A-208EF339DAC3}"/>
              </a:ext>
            </a:extLst>
          </p:cNvPr>
          <p:cNvSpPr txBox="1"/>
          <p:nvPr/>
        </p:nvSpPr>
        <p:spPr>
          <a:xfrm>
            <a:off x="0" y="974739"/>
            <a:ext cx="12192000" cy="369332"/>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Pas de changements apportés suite au Covid -19</a:t>
            </a:r>
          </a:p>
        </p:txBody>
      </p:sp>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4" name="ZoneTexte 3">
            <a:extLst>
              <a:ext uri="{FF2B5EF4-FFF2-40B4-BE49-F238E27FC236}">
                <a16:creationId xmlns:a16="http://schemas.microsoft.com/office/drawing/2014/main" id="{2530C576-E173-2AC6-F3D2-485A440CC0CE}"/>
              </a:ext>
            </a:extLst>
          </p:cNvPr>
          <p:cNvSpPr txBox="1"/>
          <p:nvPr/>
        </p:nvSpPr>
        <p:spPr>
          <a:xfrm>
            <a:off x="-1" y="6519446"/>
            <a:ext cx="6567466" cy="338554"/>
          </a:xfrm>
          <a:prstGeom prst="rect">
            <a:avLst/>
          </a:prstGeom>
          <a:noFill/>
        </p:spPr>
        <p:txBody>
          <a:bodyPr wrap="square">
            <a:spAutoFit/>
          </a:bodyPr>
          <a:lstStyle/>
          <a:p>
            <a:r>
              <a:rPr lang="fr-FR" sz="800" i="1" dirty="0">
                <a:solidFill>
                  <a:srgbClr val="948B86"/>
                </a:solidFill>
                <a:latin typeface="Helvetica Neue UltraLight"/>
              </a:rPr>
              <a:t>Q17D En utilisant une échelle de 0 à 5, diriez-vous que ces domaines ont subi des changements en lien avec la crise Covid19 </a:t>
            </a:r>
            <a:r>
              <a:rPr kumimoji="0" lang="fr-FR" sz="800" i="1" u="none" strike="noStrike" kern="1200" cap="none" spc="0" normalizeH="0" baseline="0" noProof="0" dirty="0">
                <a:ln>
                  <a:noFill/>
                </a:ln>
                <a:solidFill>
                  <a:srgbClr val="948B86"/>
                </a:solidFill>
                <a:effectLst/>
                <a:uLnTx/>
                <a:uFillTx/>
                <a:latin typeface="Helvetica Neue UltraLight"/>
              </a:rPr>
              <a:t>?</a:t>
            </a:r>
          </a:p>
          <a:p>
            <a:r>
              <a:rPr kumimoji="0" lang="fr-FR" sz="800" b="0" i="1" u="none" strike="noStrike" kern="1200" cap="none" spc="0" normalizeH="0" baseline="0" noProof="0" dirty="0">
                <a:ln>
                  <a:noFill/>
                </a:ln>
                <a:solidFill>
                  <a:srgbClr val="948B86"/>
                </a:solidFill>
                <a:effectLst/>
                <a:uLnTx/>
                <a:uFillTx/>
                <a:latin typeface="Helvetica Neue UltraLight"/>
              </a:rPr>
              <a:t>Base = ensemble ayant perçu du changement </a:t>
            </a:r>
            <a:r>
              <a:rPr lang="fr-FR" sz="800" i="1" dirty="0">
                <a:solidFill>
                  <a:srgbClr val="948B86"/>
                </a:solidFill>
                <a:latin typeface="Helvetica Neue UltraLight"/>
              </a:rPr>
              <a:t>–</a:t>
            </a:r>
            <a:r>
              <a:rPr kumimoji="0" lang="fr-FR" sz="800" b="0" i="1" u="none" strike="noStrike" kern="1200" cap="none" spc="0" normalizeH="0" baseline="0" noProof="0" dirty="0">
                <a:ln>
                  <a:noFill/>
                </a:ln>
                <a:solidFill>
                  <a:srgbClr val="948B86"/>
                </a:solidFill>
                <a:effectLst/>
                <a:uLnTx/>
                <a:uFillTx/>
                <a:latin typeface="Helvetica Neue UltraLight"/>
              </a:rPr>
              <a:t> 320 répondants Total (176 Annonceurs + 144 Prestataires)</a:t>
            </a:r>
          </a:p>
        </p:txBody>
      </p:sp>
      <p:graphicFrame>
        <p:nvGraphicFramePr>
          <p:cNvPr id="7" name="Graphique 6">
            <a:extLst>
              <a:ext uri="{FF2B5EF4-FFF2-40B4-BE49-F238E27FC236}">
                <a16:creationId xmlns:a16="http://schemas.microsoft.com/office/drawing/2014/main" id="{4DB64771-B4BC-CFC9-C4C6-46543095931C}"/>
              </a:ext>
            </a:extLst>
          </p:cNvPr>
          <p:cNvGraphicFramePr/>
          <p:nvPr>
            <p:extLst>
              <p:ext uri="{D42A27DB-BD31-4B8C-83A1-F6EECF244321}">
                <p14:modId xmlns:p14="http://schemas.microsoft.com/office/powerpoint/2010/main" val="1622638008"/>
              </p:ext>
            </p:extLst>
          </p:nvPr>
        </p:nvGraphicFramePr>
        <p:xfrm>
          <a:off x="547847" y="2256992"/>
          <a:ext cx="5893378" cy="3782583"/>
        </p:xfrm>
        <a:graphic>
          <a:graphicData uri="http://schemas.openxmlformats.org/drawingml/2006/chart">
            <c:chart xmlns:c="http://schemas.openxmlformats.org/drawingml/2006/chart" xmlns:r="http://schemas.openxmlformats.org/officeDocument/2006/relationships" r:id="rId3"/>
          </a:graphicData>
        </a:graphic>
      </p:graphicFrame>
      <p:sp>
        <p:nvSpPr>
          <p:cNvPr id="22" name="ZoneTexte 21">
            <a:extLst>
              <a:ext uri="{FF2B5EF4-FFF2-40B4-BE49-F238E27FC236}">
                <a16:creationId xmlns:a16="http://schemas.microsoft.com/office/drawing/2014/main" id="{0F773E86-F915-5051-4128-B6B6BE290B76}"/>
              </a:ext>
            </a:extLst>
          </p:cNvPr>
          <p:cNvSpPr txBox="1"/>
          <p:nvPr/>
        </p:nvSpPr>
        <p:spPr>
          <a:xfrm>
            <a:off x="2965742" y="1729632"/>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32" name="ZoneTexte 31">
            <a:extLst>
              <a:ext uri="{FF2B5EF4-FFF2-40B4-BE49-F238E27FC236}">
                <a16:creationId xmlns:a16="http://schemas.microsoft.com/office/drawing/2014/main" id="{78104403-6EB7-7845-7B50-CB9FEDC6C698}"/>
              </a:ext>
            </a:extLst>
          </p:cNvPr>
          <p:cNvSpPr txBox="1"/>
          <p:nvPr/>
        </p:nvSpPr>
        <p:spPr>
          <a:xfrm>
            <a:off x="-1" y="1317757"/>
            <a:ext cx="12192001" cy="261610"/>
          </a:xfrm>
          <a:prstGeom prst="rect">
            <a:avLst/>
          </a:prstGeom>
          <a:solidFill>
            <a:srgbClr val="009DE0"/>
          </a:solidFill>
        </p:spPr>
        <p:txBody>
          <a:bodyPr wrap="square" rtlCol="0">
            <a:spAutoFit/>
          </a:bodyPr>
          <a:lstStyle>
            <a:defPPr>
              <a:defRPr lang="fr-FR"/>
            </a:defPPr>
            <a:lvl1pPr algn="ctr">
              <a:defRPr sz="1100" i="0">
                <a:solidFill>
                  <a:schemeClr val="bg1"/>
                </a:solidFill>
                <a:latin typeface="Helvetica Neue UltraLight"/>
              </a:defRPr>
            </a:lvl1pPr>
          </a:lstStyle>
          <a:p>
            <a:r>
              <a:rPr lang="fr-FR" dirty="0"/>
              <a:t>% Note 0 = pas de changement</a:t>
            </a:r>
          </a:p>
        </p:txBody>
      </p:sp>
      <p:pic>
        <p:nvPicPr>
          <p:cNvPr id="2" name="Image 1">
            <a:extLst>
              <a:ext uri="{FF2B5EF4-FFF2-40B4-BE49-F238E27FC236}">
                <a16:creationId xmlns:a16="http://schemas.microsoft.com/office/drawing/2014/main" id="{427C7406-EFC7-5282-C1A4-0566CFD2A9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215" y="1601381"/>
            <a:ext cx="655610" cy="655610"/>
          </a:xfrm>
          <a:prstGeom prst="rect">
            <a:avLst/>
          </a:prstGeom>
        </p:spPr>
      </p:pic>
      <p:grpSp>
        <p:nvGrpSpPr>
          <p:cNvPr id="20" name="Groupe 19">
            <a:extLst>
              <a:ext uri="{FF2B5EF4-FFF2-40B4-BE49-F238E27FC236}">
                <a16:creationId xmlns:a16="http://schemas.microsoft.com/office/drawing/2014/main" id="{8BB4ACB5-F7B2-90D0-8514-24BF167BCC15}"/>
              </a:ext>
            </a:extLst>
          </p:cNvPr>
          <p:cNvGrpSpPr/>
          <p:nvPr/>
        </p:nvGrpSpPr>
        <p:grpSpPr>
          <a:xfrm>
            <a:off x="5612640" y="1650791"/>
            <a:ext cx="1224450" cy="743634"/>
            <a:chOff x="5502045" y="691168"/>
            <a:chExt cx="1224450" cy="743634"/>
          </a:xfrm>
        </p:grpSpPr>
        <p:sp>
          <p:nvSpPr>
            <p:cNvPr id="24" name="ZoneTexte 23">
              <a:extLst>
                <a:ext uri="{FF2B5EF4-FFF2-40B4-BE49-F238E27FC236}">
                  <a16:creationId xmlns:a16="http://schemas.microsoft.com/office/drawing/2014/main" id="{C2ACB008-BC8A-DDA4-B885-0606C07E16E8}"/>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5" name="Image 24">
              <a:extLst>
                <a:ext uri="{FF2B5EF4-FFF2-40B4-BE49-F238E27FC236}">
                  <a16:creationId xmlns:a16="http://schemas.microsoft.com/office/drawing/2014/main" id="{767EB9F8-90F3-2A86-4BC0-7CA8D183C526}"/>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42" name="Groupe 41">
            <a:extLst>
              <a:ext uri="{FF2B5EF4-FFF2-40B4-BE49-F238E27FC236}">
                <a16:creationId xmlns:a16="http://schemas.microsoft.com/office/drawing/2014/main" id="{B3DB9C24-4285-BDA0-B306-7038E45ED87A}"/>
              </a:ext>
            </a:extLst>
          </p:cNvPr>
          <p:cNvGrpSpPr/>
          <p:nvPr/>
        </p:nvGrpSpPr>
        <p:grpSpPr>
          <a:xfrm>
            <a:off x="8259538" y="1579367"/>
            <a:ext cx="1224450" cy="854645"/>
            <a:chOff x="4871550" y="1059917"/>
            <a:chExt cx="1224450" cy="854645"/>
          </a:xfrm>
        </p:grpSpPr>
        <p:sp>
          <p:nvSpPr>
            <p:cNvPr id="43" name="ZoneTexte 42">
              <a:extLst>
                <a:ext uri="{FF2B5EF4-FFF2-40B4-BE49-F238E27FC236}">
                  <a16:creationId xmlns:a16="http://schemas.microsoft.com/office/drawing/2014/main" id="{1BFBEABF-AB5F-5D2A-2A8E-D606C4894FC2}"/>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44" name="Image 43">
              <a:extLst>
                <a:ext uri="{FF2B5EF4-FFF2-40B4-BE49-F238E27FC236}">
                  <a16:creationId xmlns:a16="http://schemas.microsoft.com/office/drawing/2014/main" id="{AADF91AE-5E2C-10B7-3B4A-E05F440AC9CE}"/>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graphicFrame>
        <p:nvGraphicFramePr>
          <p:cNvPr id="11" name="Graphique 10">
            <a:extLst>
              <a:ext uri="{FF2B5EF4-FFF2-40B4-BE49-F238E27FC236}">
                <a16:creationId xmlns:a16="http://schemas.microsoft.com/office/drawing/2014/main" id="{A192FBC1-2C0E-1B0C-CF40-72CF63F3E0F1}"/>
              </a:ext>
            </a:extLst>
          </p:cNvPr>
          <p:cNvGraphicFramePr/>
          <p:nvPr>
            <p:extLst>
              <p:ext uri="{D42A27DB-BD31-4B8C-83A1-F6EECF244321}">
                <p14:modId xmlns:p14="http://schemas.microsoft.com/office/powerpoint/2010/main" val="2308932011"/>
              </p:ext>
            </p:extLst>
          </p:nvPr>
        </p:nvGraphicFramePr>
        <p:xfrm>
          <a:off x="2965742" y="2256992"/>
          <a:ext cx="5893378" cy="378258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70189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15957" y="-61199"/>
            <a:ext cx="9703160" cy="1200329"/>
          </a:xfrm>
        </p:spPr>
        <p:txBody>
          <a:bodyPr/>
          <a:lstStyle/>
          <a:p>
            <a:r>
              <a:rPr lang="fr-FR" i="1" dirty="0"/>
              <a:t>Et spontanément, c’est la marque employeur / RH qui ressort le plus comme un autre domaine affecté par la crise, suivi par des changements dans l’organisation du travail, notamment avec l’essor du télétravail et </a:t>
            </a:r>
            <a:r>
              <a:rPr lang="fr-FR" dirty="0"/>
              <a:t>de</a:t>
            </a:r>
            <a:r>
              <a:rPr lang="fr-FR" i="1" dirty="0"/>
              <a:t>s échanges en </a:t>
            </a:r>
            <a:r>
              <a:rPr lang="fr-FR" i="1" dirty="0" err="1"/>
              <a:t>visio</a:t>
            </a:r>
            <a:r>
              <a:rPr lang="fr-FR" i="1" dirty="0"/>
              <a:t> internes et externes.</a:t>
            </a:r>
            <a:endParaRPr lang="fr-FR" sz="2800" i="1" dirty="0"/>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4" name="ZoneTexte 3">
            <a:extLst>
              <a:ext uri="{FF2B5EF4-FFF2-40B4-BE49-F238E27FC236}">
                <a16:creationId xmlns:a16="http://schemas.microsoft.com/office/drawing/2014/main" id="{2530C576-E173-2AC6-F3D2-485A440CC0CE}"/>
              </a:ext>
            </a:extLst>
          </p:cNvPr>
          <p:cNvSpPr txBox="1"/>
          <p:nvPr/>
        </p:nvSpPr>
        <p:spPr>
          <a:xfrm>
            <a:off x="0" y="6490183"/>
            <a:ext cx="979960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i="1" u="none" strike="noStrike" kern="1200" cap="none" spc="0" normalizeH="0" baseline="0" noProof="0" dirty="0">
                <a:ln>
                  <a:noFill/>
                </a:ln>
                <a:solidFill>
                  <a:srgbClr val="948B86"/>
                </a:solidFill>
                <a:effectLst/>
                <a:uLnTx/>
                <a:uFillTx/>
                <a:latin typeface="Helvetica Neue UltraLight"/>
              </a:rPr>
              <a:t>Q17E Pensez-vous à d’autres domaines ayant été affectés par des changements importants en lien avec la crise Covid19 au sein de votre entreprise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srgbClr val="948B86"/>
                </a:solidFill>
                <a:effectLst/>
                <a:uLnTx/>
                <a:uFillTx/>
                <a:latin typeface="Helvetica Neue UltraLight"/>
              </a:rPr>
              <a:t>Base = ensemble ayant perçu du changement </a:t>
            </a:r>
            <a:r>
              <a:rPr lang="fr-FR" sz="800" i="1" dirty="0">
                <a:solidFill>
                  <a:srgbClr val="948B86"/>
                </a:solidFill>
                <a:latin typeface="Helvetica Neue UltraLight"/>
              </a:rPr>
              <a:t>– Réponse libre </a:t>
            </a:r>
            <a:r>
              <a:rPr kumimoji="0" lang="fr-FR" sz="800" b="0" i="1" u="none" strike="noStrike" kern="1200" cap="none" spc="0" normalizeH="0" baseline="0" noProof="0" dirty="0">
                <a:ln>
                  <a:noFill/>
                </a:ln>
                <a:solidFill>
                  <a:srgbClr val="948B86"/>
                </a:solidFill>
                <a:effectLst/>
                <a:uLnTx/>
                <a:uFillTx/>
                <a:latin typeface="Helvetica Neue UltraLight"/>
              </a:rPr>
              <a:t>– 51 répondants (27 Annonceurs + 24 Prestataires)</a:t>
            </a:r>
          </a:p>
        </p:txBody>
      </p:sp>
      <p:sp>
        <p:nvSpPr>
          <p:cNvPr id="14" name="ZoneTexte 13">
            <a:extLst>
              <a:ext uri="{FF2B5EF4-FFF2-40B4-BE49-F238E27FC236}">
                <a16:creationId xmlns:a16="http://schemas.microsoft.com/office/drawing/2014/main" id="{9B3C2024-6BED-D11A-332E-D6EE9A3BC4CF}"/>
              </a:ext>
            </a:extLst>
          </p:cNvPr>
          <p:cNvSpPr txBox="1"/>
          <p:nvPr/>
        </p:nvSpPr>
        <p:spPr>
          <a:xfrm>
            <a:off x="0" y="1190856"/>
            <a:ext cx="3378631" cy="378736"/>
          </a:xfrm>
          <a:prstGeom prst="rect">
            <a:avLst/>
          </a:prstGeom>
          <a:solidFill>
            <a:srgbClr val="948B86"/>
          </a:solidFill>
        </p:spPr>
        <p:txBody>
          <a:bodyPr wrap="square" rtlCol="0">
            <a:spAutoFit/>
          </a:bodyPr>
          <a:lstStyle>
            <a:defPPr>
              <a:defRPr lang="fr-FR"/>
            </a:defPPr>
            <a:lvl1pPr>
              <a:defRPr i="1" cap="small">
                <a:solidFill>
                  <a:schemeClr val="bg1"/>
                </a:solidFill>
                <a:latin typeface="Helvetica Neue UltraLight"/>
              </a:defRPr>
            </a:lvl1pPr>
          </a:lstStyle>
          <a:p>
            <a:r>
              <a:rPr lang="fr-FR" dirty="0"/>
              <a:t>Autres domaines affectés</a:t>
            </a:r>
          </a:p>
        </p:txBody>
      </p:sp>
      <p:graphicFrame>
        <p:nvGraphicFramePr>
          <p:cNvPr id="15" name="Graphique 14">
            <a:extLst>
              <a:ext uri="{FF2B5EF4-FFF2-40B4-BE49-F238E27FC236}">
                <a16:creationId xmlns:a16="http://schemas.microsoft.com/office/drawing/2014/main" id="{7654B5C1-9C67-5C41-5650-9898BD3A95F3}"/>
              </a:ext>
            </a:extLst>
          </p:cNvPr>
          <p:cNvGraphicFramePr/>
          <p:nvPr>
            <p:extLst>
              <p:ext uri="{D42A27DB-BD31-4B8C-83A1-F6EECF244321}">
                <p14:modId xmlns:p14="http://schemas.microsoft.com/office/powerpoint/2010/main" val="1303316173"/>
              </p:ext>
            </p:extLst>
          </p:nvPr>
        </p:nvGraphicFramePr>
        <p:xfrm>
          <a:off x="978951" y="2304546"/>
          <a:ext cx="4753155" cy="3807965"/>
        </p:xfrm>
        <a:graphic>
          <a:graphicData uri="http://schemas.openxmlformats.org/drawingml/2006/chart">
            <c:chart xmlns:c="http://schemas.openxmlformats.org/drawingml/2006/chart" xmlns:r="http://schemas.openxmlformats.org/officeDocument/2006/relationships" r:id="rId3"/>
          </a:graphicData>
        </a:graphic>
      </p:graphicFrame>
      <p:sp>
        <p:nvSpPr>
          <p:cNvPr id="23" name="ZoneTexte 22">
            <a:extLst>
              <a:ext uri="{FF2B5EF4-FFF2-40B4-BE49-F238E27FC236}">
                <a16:creationId xmlns:a16="http://schemas.microsoft.com/office/drawing/2014/main" id="{8ADCC024-E153-BC51-507E-EF71AE4C41E4}"/>
              </a:ext>
            </a:extLst>
          </p:cNvPr>
          <p:cNvSpPr txBox="1"/>
          <p:nvPr/>
        </p:nvSpPr>
        <p:spPr>
          <a:xfrm>
            <a:off x="2851546" y="1715231"/>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24" name="ZoneTexte 23">
            <a:extLst>
              <a:ext uri="{FF2B5EF4-FFF2-40B4-BE49-F238E27FC236}">
                <a16:creationId xmlns:a16="http://schemas.microsoft.com/office/drawing/2014/main" id="{A9E8320E-0E75-3BF6-0055-27E42521C913}"/>
              </a:ext>
            </a:extLst>
          </p:cNvPr>
          <p:cNvSpPr txBox="1"/>
          <p:nvPr/>
        </p:nvSpPr>
        <p:spPr>
          <a:xfrm>
            <a:off x="3355528" y="1228420"/>
            <a:ext cx="3235087"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Réponses spontanées - Citations ≥ 10%</a:t>
            </a:r>
          </a:p>
        </p:txBody>
      </p:sp>
      <p:graphicFrame>
        <p:nvGraphicFramePr>
          <p:cNvPr id="25" name="Graphique 24">
            <a:extLst>
              <a:ext uri="{FF2B5EF4-FFF2-40B4-BE49-F238E27FC236}">
                <a16:creationId xmlns:a16="http://schemas.microsoft.com/office/drawing/2014/main" id="{280ACE29-8463-C522-8113-83B0E4E66AAF}"/>
              </a:ext>
            </a:extLst>
          </p:cNvPr>
          <p:cNvGraphicFramePr/>
          <p:nvPr>
            <p:extLst>
              <p:ext uri="{D42A27DB-BD31-4B8C-83A1-F6EECF244321}">
                <p14:modId xmlns:p14="http://schemas.microsoft.com/office/powerpoint/2010/main" val="3413529955"/>
              </p:ext>
            </p:extLst>
          </p:nvPr>
        </p:nvGraphicFramePr>
        <p:xfrm>
          <a:off x="3173287" y="2285818"/>
          <a:ext cx="4753155" cy="3807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aphique 25">
            <a:extLst>
              <a:ext uri="{FF2B5EF4-FFF2-40B4-BE49-F238E27FC236}">
                <a16:creationId xmlns:a16="http://schemas.microsoft.com/office/drawing/2014/main" id="{DBF3D1DB-9812-0CB1-E3B8-2643DADD95AC}"/>
              </a:ext>
            </a:extLst>
          </p:cNvPr>
          <p:cNvGraphicFramePr/>
          <p:nvPr>
            <p:extLst>
              <p:ext uri="{D42A27DB-BD31-4B8C-83A1-F6EECF244321}">
                <p14:modId xmlns:p14="http://schemas.microsoft.com/office/powerpoint/2010/main" val="2205075123"/>
              </p:ext>
            </p:extLst>
          </p:nvPr>
        </p:nvGraphicFramePr>
        <p:xfrm>
          <a:off x="5427015" y="2285818"/>
          <a:ext cx="4753155" cy="3807965"/>
        </p:xfrm>
        <a:graphic>
          <a:graphicData uri="http://schemas.openxmlformats.org/drawingml/2006/chart">
            <c:chart xmlns:c="http://schemas.openxmlformats.org/drawingml/2006/chart" xmlns:r="http://schemas.openxmlformats.org/officeDocument/2006/relationships" r:id="rId5"/>
          </a:graphicData>
        </a:graphic>
      </p:graphicFrame>
      <p:pic>
        <p:nvPicPr>
          <p:cNvPr id="5" name="Image 4">
            <a:extLst>
              <a:ext uri="{FF2B5EF4-FFF2-40B4-BE49-F238E27FC236}">
                <a16:creationId xmlns:a16="http://schemas.microsoft.com/office/drawing/2014/main" id="{5724F9ED-BBC5-99AD-46A5-C86E7FD5E7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0347" y="1768741"/>
            <a:ext cx="655610" cy="655610"/>
          </a:xfrm>
          <a:prstGeom prst="rect">
            <a:avLst/>
          </a:prstGeom>
        </p:spPr>
      </p:pic>
      <p:grpSp>
        <p:nvGrpSpPr>
          <p:cNvPr id="6" name="Groupe 5">
            <a:extLst>
              <a:ext uri="{FF2B5EF4-FFF2-40B4-BE49-F238E27FC236}">
                <a16:creationId xmlns:a16="http://schemas.microsoft.com/office/drawing/2014/main" id="{7A0EF6A2-C85E-D9FA-FA73-FE2CC44AA13B}"/>
              </a:ext>
            </a:extLst>
          </p:cNvPr>
          <p:cNvGrpSpPr/>
          <p:nvPr/>
        </p:nvGrpSpPr>
        <p:grpSpPr>
          <a:xfrm>
            <a:off x="5287702" y="1567615"/>
            <a:ext cx="1224450" cy="743634"/>
            <a:chOff x="5502045" y="691168"/>
            <a:chExt cx="1224450" cy="743634"/>
          </a:xfrm>
        </p:grpSpPr>
        <p:sp>
          <p:nvSpPr>
            <p:cNvPr id="7" name="ZoneTexte 6">
              <a:extLst>
                <a:ext uri="{FF2B5EF4-FFF2-40B4-BE49-F238E27FC236}">
                  <a16:creationId xmlns:a16="http://schemas.microsoft.com/office/drawing/2014/main" id="{E5AFF499-4EC9-AEE6-5170-3DF790888239}"/>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0" name="Image 9">
              <a:extLst>
                <a:ext uri="{FF2B5EF4-FFF2-40B4-BE49-F238E27FC236}">
                  <a16:creationId xmlns:a16="http://schemas.microsoft.com/office/drawing/2014/main" id="{5F6865AC-75DA-F8A6-4866-6D1EA0D883F7}"/>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11" name="Groupe 10">
            <a:extLst>
              <a:ext uri="{FF2B5EF4-FFF2-40B4-BE49-F238E27FC236}">
                <a16:creationId xmlns:a16="http://schemas.microsoft.com/office/drawing/2014/main" id="{CF8648BC-0F9D-DA83-FA59-177BD9BF0AA6}"/>
              </a:ext>
            </a:extLst>
          </p:cNvPr>
          <p:cNvGrpSpPr/>
          <p:nvPr/>
        </p:nvGrpSpPr>
        <p:grpSpPr>
          <a:xfrm>
            <a:off x="7602581" y="1396319"/>
            <a:ext cx="1224450" cy="854645"/>
            <a:chOff x="4871550" y="1059917"/>
            <a:chExt cx="1224450" cy="854645"/>
          </a:xfrm>
        </p:grpSpPr>
        <p:sp>
          <p:nvSpPr>
            <p:cNvPr id="12" name="ZoneTexte 11">
              <a:extLst>
                <a:ext uri="{FF2B5EF4-FFF2-40B4-BE49-F238E27FC236}">
                  <a16:creationId xmlns:a16="http://schemas.microsoft.com/office/drawing/2014/main" id="{6B4D8E09-ED77-E14E-D74F-E528031401B8}"/>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13" name="Image 12">
              <a:extLst>
                <a:ext uri="{FF2B5EF4-FFF2-40B4-BE49-F238E27FC236}">
                  <a16:creationId xmlns:a16="http://schemas.microsoft.com/office/drawing/2014/main" id="{ABBF7AD9-86F0-3EE4-93BC-3449A3469CA4}"/>
                </a:ext>
              </a:extLst>
            </p:cNvPr>
            <p:cNvPicPr>
              <a:picLocks noChangeAspect="1"/>
            </p:cNvPicPr>
            <p:nvPr/>
          </p:nvPicPr>
          <p:blipFill>
            <a:blip r:embed="rId8">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pic>
        <p:nvPicPr>
          <p:cNvPr id="16" name="Image 15">
            <a:extLst>
              <a:ext uri="{FF2B5EF4-FFF2-40B4-BE49-F238E27FC236}">
                <a16:creationId xmlns:a16="http://schemas.microsoft.com/office/drawing/2014/main" id="{F4E57CF8-5342-F476-D407-46084F21D6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67168" y="2172748"/>
            <a:ext cx="332874" cy="462639"/>
          </a:xfrm>
          <a:prstGeom prst="rect">
            <a:avLst/>
          </a:prstGeom>
        </p:spPr>
      </p:pic>
      <p:pic>
        <p:nvPicPr>
          <p:cNvPr id="19" name="Image 18">
            <a:extLst>
              <a:ext uri="{FF2B5EF4-FFF2-40B4-BE49-F238E27FC236}">
                <a16:creationId xmlns:a16="http://schemas.microsoft.com/office/drawing/2014/main" id="{F6711D6F-E74B-A464-52DF-C4D044ED99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83463" y="2172749"/>
            <a:ext cx="332874" cy="462639"/>
          </a:xfrm>
          <a:prstGeom prst="rect">
            <a:avLst/>
          </a:prstGeom>
        </p:spPr>
      </p:pic>
      <p:pic>
        <p:nvPicPr>
          <p:cNvPr id="28" name="Image 27">
            <a:extLst>
              <a:ext uri="{FF2B5EF4-FFF2-40B4-BE49-F238E27FC236}">
                <a16:creationId xmlns:a16="http://schemas.microsoft.com/office/drawing/2014/main" id="{AA07E1CA-8DC6-FBFF-6535-F56245B432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0899" y="1563966"/>
            <a:ext cx="332874" cy="462639"/>
          </a:xfrm>
          <a:prstGeom prst="rect">
            <a:avLst/>
          </a:prstGeom>
        </p:spPr>
      </p:pic>
      <p:sp>
        <p:nvSpPr>
          <p:cNvPr id="29" name="ZoneTexte 28">
            <a:extLst>
              <a:ext uri="{FF2B5EF4-FFF2-40B4-BE49-F238E27FC236}">
                <a16:creationId xmlns:a16="http://schemas.microsoft.com/office/drawing/2014/main" id="{8C44808B-E452-3C5A-2602-8EE7DE9542A5}"/>
              </a:ext>
            </a:extLst>
          </p:cNvPr>
          <p:cNvSpPr txBox="1"/>
          <p:nvPr/>
        </p:nvSpPr>
        <p:spPr>
          <a:xfrm>
            <a:off x="1070423" y="1653300"/>
            <a:ext cx="2507440" cy="230832"/>
          </a:xfrm>
          <a:prstGeom prst="rect">
            <a:avLst/>
          </a:prstGeom>
          <a:noFill/>
        </p:spPr>
        <p:txBody>
          <a:bodyPr wrap="square" rtlCol="0">
            <a:spAutoFit/>
          </a:bodyPr>
          <a:lstStyle/>
          <a:p>
            <a:pPr algn="ctr"/>
            <a:r>
              <a:rPr lang="fr-FR" sz="900" i="0" dirty="0">
                <a:solidFill>
                  <a:schemeClr val="bg1">
                    <a:lumMod val="50000"/>
                  </a:schemeClr>
                </a:solidFill>
                <a:latin typeface="Helvetica Neue UltraLight"/>
              </a:rPr>
              <a:t>Base répondant faible par sous-cible</a:t>
            </a:r>
          </a:p>
        </p:txBody>
      </p:sp>
    </p:spTree>
    <p:extLst>
      <p:ext uri="{BB962C8B-B14F-4D97-AF65-F5344CB8AC3E}">
        <p14:creationId xmlns:p14="http://schemas.microsoft.com/office/powerpoint/2010/main" val="1754380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861011" y="58832"/>
            <a:ext cx="9611457" cy="923330"/>
          </a:xfrm>
        </p:spPr>
        <p:txBody>
          <a:bodyPr/>
          <a:lstStyle/>
          <a:p>
            <a:r>
              <a:rPr lang="fr-FR" i="1" dirty="0"/>
              <a:t>Le lien social entre collaborateurs et l’attention qui leur est portée font consensus.</a:t>
            </a:r>
            <a:br>
              <a:rPr lang="fr-FR" i="1" dirty="0"/>
            </a:br>
            <a:r>
              <a:rPr lang="fr-FR" i="1" dirty="0"/>
              <a:t>L’importance stratégique de la communication est aussi fortement reconnue.</a:t>
            </a:r>
            <a:br>
              <a:rPr lang="fr-FR" i="1" dirty="0"/>
            </a:br>
            <a:r>
              <a:rPr lang="fr-FR" i="1" dirty="0"/>
              <a:t>Les prestataires constatant plus d’effets de la crise que les annonceurs.</a:t>
            </a:r>
            <a:endParaRPr lang="fr-FR" sz="2800" i="1" dirty="0"/>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237225"/>
            <a:ext cx="5486401"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Evolution de la communication suite au Covid-19 </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2"/>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graphicFrame>
        <p:nvGraphicFramePr>
          <p:cNvPr id="5" name="Graphique 4">
            <a:extLst>
              <a:ext uri="{FF2B5EF4-FFF2-40B4-BE49-F238E27FC236}">
                <a16:creationId xmlns:a16="http://schemas.microsoft.com/office/drawing/2014/main" id="{45B02A81-699C-8C52-DFDD-748AFA3AD34A}"/>
              </a:ext>
            </a:extLst>
          </p:cNvPr>
          <p:cNvGraphicFramePr/>
          <p:nvPr>
            <p:extLst>
              <p:ext uri="{D42A27DB-BD31-4B8C-83A1-F6EECF244321}">
                <p14:modId xmlns:p14="http://schemas.microsoft.com/office/powerpoint/2010/main" val="615927808"/>
              </p:ext>
            </p:extLst>
          </p:nvPr>
        </p:nvGraphicFramePr>
        <p:xfrm>
          <a:off x="-1" y="2143852"/>
          <a:ext cx="7450641" cy="4264229"/>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a16="http://schemas.microsoft.com/office/drawing/2014/main" id="{3107E0B9-A481-4FB1-AD12-000CCE052B4F}"/>
              </a:ext>
            </a:extLst>
          </p:cNvPr>
          <p:cNvSpPr txBox="1"/>
          <p:nvPr/>
        </p:nvSpPr>
        <p:spPr>
          <a:xfrm>
            <a:off x="-1" y="6519446"/>
            <a:ext cx="11952567" cy="338554"/>
          </a:xfrm>
          <a:prstGeom prst="rect">
            <a:avLst/>
          </a:prstGeom>
          <a:noFill/>
        </p:spPr>
        <p:txBody>
          <a:bodyPr wrap="square">
            <a:spAutoFit/>
          </a:bodyPr>
          <a:lstStyle/>
          <a:p>
            <a:r>
              <a:rPr lang="fr-FR" sz="800" i="1" dirty="0">
                <a:solidFill>
                  <a:srgbClr val="948B86"/>
                </a:solidFill>
                <a:latin typeface="Helvetica Neue UltraLight"/>
              </a:rPr>
              <a:t>Q17F Voici quelques affirmations concernant l'évolution de la communication à l'issue de la crise Covid19. Dans quelles mesures êtes-vous d’accord avec chacune d’elles </a:t>
            </a:r>
            <a:r>
              <a:rPr kumimoji="0" lang="fr-FR" sz="800" i="1" u="none" strike="noStrike" kern="1200" cap="none" spc="0" normalizeH="0" baseline="0" noProof="0" dirty="0">
                <a:ln>
                  <a:noFill/>
                </a:ln>
                <a:solidFill>
                  <a:srgbClr val="948B86"/>
                </a:solidFill>
                <a:effectLst/>
                <a:uLnTx/>
                <a:uFillTx/>
                <a:latin typeface="Helvetica Neue UltraLight"/>
              </a:rPr>
              <a:t>? </a:t>
            </a:r>
          </a:p>
          <a:p>
            <a:r>
              <a:rPr kumimoji="0" lang="fr-FR" sz="800" i="1" u="none" strike="noStrike" kern="1200" cap="none" spc="0" normalizeH="0" baseline="0" noProof="0" dirty="0">
                <a:ln>
                  <a:noFill/>
                </a:ln>
                <a:solidFill>
                  <a:srgbClr val="948B86"/>
                </a:solidFill>
                <a:effectLst/>
                <a:uLnTx/>
                <a:uFillTx/>
                <a:latin typeface="Helvetica Neue UltraLight"/>
              </a:rPr>
              <a:t>Base = ensemble ~290 </a:t>
            </a:r>
            <a:r>
              <a:rPr kumimoji="0" lang="fr-FR" sz="800" i="1" u="none" strike="noStrike" kern="1200" cap="none" spc="0" normalizeH="0" baseline="0" noProof="0" dirty="0" err="1">
                <a:ln>
                  <a:noFill/>
                </a:ln>
                <a:solidFill>
                  <a:srgbClr val="948B86"/>
                </a:solidFill>
                <a:effectLst/>
                <a:uLnTx/>
                <a:uFillTx/>
                <a:latin typeface="Helvetica Neue UltraLight"/>
              </a:rPr>
              <a:t>répo</a:t>
            </a:r>
            <a:r>
              <a:rPr lang="fr-FR" sz="800" i="1" dirty="0" err="1">
                <a:solidFill>
                  <a:srgbClr val="948B86"/>
                </a:solidFill>
                <a:latin typeface="Helvetica Neue UltraLight"/>
              </a:rPr>
              <a:t>ndants</a:t>
            </a:r>
            <a:r>
              <a:rPr lang="fr-FR" sz="800" i="1" dirty="0">
                <a:solidFill>
                  <a:srgbClr val="948B86"/>
                </a:solidFill>
                <a:latin typeface="Helvetica Neue UltraLight"/>
              </a:rPr>
              <a:t> au total (</a:t>
            </a:r>
            <a:r>
              <a:rPr kumimoji="0" lang="fr-FR" sz="800" i="1" u="none" strike="noStrike" kern="1200" cap="none" spc="0" normalizeH="0" baseline="0" noProof="0" dirty="0">
                <a:ln>
                  <a:noFill/>
                </a:ln>
                <a:solidFill>
                  <a:srgbClr val="948B86"/>
                </a:solidFill>
                <a:effectLst/>
                <a:uLnTx/>
                <a:uFillTx/>
                <a:latin typeface="Helvetica Neue UltraLight"/>
              </a:rPr>
              <a:t>Hors NSP </a:t>
            </a:r>
          </a:p>
        </p:txBody>
      </p:sp>
      <p:sp>
        <p:nvSpPr>
          <p:cNvPr id="22" name="ZoneTexte 21">
            <a:extLst>
              <a:ext uri="{FF2B5EF4-FFF2-40B4-BE49-F238E27FC236}">
                <a16:creationId xmlns:a16="http://schemas.microsoft.com/office/drawing/2014/main" id="{324E8964-4F90-3A0D-83B7-09C4589F80DD}"/>
              </a:ext>
            </a:extLst>
          </p:cNvPr>
          <p:cNvSpPr txBox="1"/>
          <p:nvPr/>
        </p:nvSpPr>
        <p:spPr>
          <a:xfrm>
            <a:off x="-314379" y="6133696"/>
            <a:ext cx="4866723" cy="246221"/>
          </a:xfrm>
          <a:prstGeom prst="rect">
            <a:avLst/>
          </a:prstGeom>
          <a:noFill/>
        </p:spPr>
        <p:txBody>
          <a:bodyPr wrap="square">
            <a:spAutoFit/>
          </a:bodyPr>
          <a:lstStyle/>
          <a:p>
            <a:pPr algn="ctr"/>
            <a:r>
              <a:rPr lang="fr-FR" sz="1000" i="1" dirty="0">
                <a:solidFill>
                  <a:schemeClr val="bg1">
                    <a:lumMod val="50000"/>
                  </a:schemeClr>
                </a:solidFill>
                <a:latin typeface="Helvetica Neue UltraLight"/>
              </a:rPr>
              <a:t>(*) Moindre engagement, restauration incomplète des relations antérieures</a:t>
            </a:r>
          </a:p>
        </p:txBody>
      </p:sp>
      <p:sp>
        <p:nvSpPr>
          <p:cNvPr id="23" name="ZoneTexte 22">
            <a:extLst>
              <a:ext uri="{FF2B5EF4-FFF2-40B4-BE49-F238E27FC236}">
                <a16:creationId xmlns:a16="http://schemas.microsoft.com/office/drawing/2014/main" id="{FCEA1936-6BD7-D900-BCD5-5B712BF08288}"/>
              </a:ext>
            </a:extLst>
          </p:cNvPr>
          <p:cNvSpPr txBox="1"/>
          <p:nvPr/>
        </p:nvSpPr>
        <p:spPr>
          <a:xfrm>
            <a:off x="731832" y="1667713"/>
            <a:ext cx="2821250" cy="307777"/>
          </a:xfrm>
          <a:prstGeom prst="rect">
            <a:avLst/>
          </a:prstGeom>
          <a:noFill/>
        </p:spPr>
        <p:txBody>
          <a:bodyPr wrap="square" rtlCol="0">
            <a:spAutoFit/>
          </a:bodyPr>
          <a:lstStyle/>
          <a:p>
            <a:r>
              <a:rPr lang="fr-FR" sz="1400" b="1" i="1" dirty="0"/>
              <a:t>% tout à fait d’accord &gt; 30 %</a:t>
            </a:r>
          </a:p>
        </p:txBody>
      </p:sp>
      <p:sp>
        <p:nvSpPr>
          <p:cNvPr id="24" name="Étoile à 5 branches 2">
            <a:extLst>
              <a:ext uri="{FF2B5EF4-FFF2-40B4-BE49-F238E27FC236}">
                <a16:creationId xmlns:a16="http://schemas.microsoft.com/office/drawing/2014/main" id="{70B5443D-61A2-3F6B-D6EF-5DFF1E84103A}"/>
              </a:ext>
            </a:extLst>
          </p:cNvPr>
          <p:cNvSpPr/>
          <p:nvPr/>
        </p:nvSpPr>
        <p:spPr>
          <a:xfrm>
            <a:off x="506678" y="1667713"/>
            <a:ext cx="198780" cy="211561"/>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09571F7F-8D93-F438-AEBC-0DBD12116782}"/>
              </a:ext>
            </a:extLst>
          </p:cNvPr>
          <p:cNvCxnSpPr>
            <a:cxnSpLocks/>
          </p:cNvCxnSpPr>
          <p:nvPr/>
        </p:nvCxnSpPr>
        <p:spPr>
          <a:xfrm>
            <a:off x="402406" y="1653103"/>
            <a:ext cx="0" cy="322387"/>
          </a:xfrm>
          <a:prstGeom prst="line">
            <a:avLst/>
          </a:prstGeom>
          <a:ln w="28575">
            <a:solidFill>
              <a:srgbClr val="948B86"/>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7D08E06F-2BCA-8B79-F0BF-384AA7B23E68}"/>
              </a:ext>
            </a:extLst>
          </p:cNvPr>
          <p:cNvSpPr txBox="1"/>
          <p:nvPr/>
        </p:nvSpPr>
        <p:spPr>
          <a:xfrm>
            <a:off x="3806910" y="1682187"/>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16" name="ZoneTexte 15">
            <a:extLst>
              <a:ext uri="{FF2B5EF4-FFF2-40B4-BE49-F238E27FC236}">
                <a16:creationId xmlns:a16="http://schemas.microsoft.com/office/drawing/2014/main" id="{0E759C63-54E3-AD3E-114F-D465AF717058}"/>
              </a:ext>
            </a:extLst>
          </p:cNvPr>
          <p:cNvSpPr txBox="1"/>
          <p:nvPr/>
        </p:nvSpPr>
        <p:spPr>
          <a:xfrm>
            <a:off x="5369646" y="1307289"/>
            <a:ext cx="1979277"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 TOTAL D’ACCORD</a:t>
            </a:r>
          </a:p>
        </p:txBody>
      </p:sp>
      <p:graphicFrame>
        <p:nvGraphicFramePr>
          <p:cNvPr id="17" name="Graphique 16">
            <a:extLst>
              <a:ext uri="{FF2B5EF4-FFF2-40B4-BE49-F238E27FC236}">
                <a16:creationId xmlns:a16="http://schemas.microsoft.com/office/drawing/2014/main" id="{EF19DFC6-707A-A35B-C830-522C005B15E0}"/>
              </a:ext>
            </a:extLst>
          </p:cNvPr>
          <p:cNvGraphicFramePr/>
          <p:nvPr>
            <p:extLst>
              <p:ext uri="{D42A27DB-BD31-4B8C-83A1-F6EECF244321}">
                <p14:modId xmlns:p14="http://schemas.microsoft.com/office/powerpoint/2010/main" val="815675380"/>
              </p:ext>
            </p:extLst>
          </p:nvPr>
        </p:nvGraphicFramePr>
        <p:xfrm>
          <a:off x="5271763" y="2143852"/>
          <a:ext cx="4357753" cy="4264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Graphique 26">
            <a:extLst>
              <a:ext uri="{FF2B5EF4-FFF2-40B4-BE49-F238E27FC236}">
                <a16:creationId xmlns:a16="http://schemas.microsoft.com/office/drawing/2014/main" id="{1421490F-F47B-5FDD-AF11-E07318BDC48B}"/>
              </a:ext>
            </a:extLst>
          </p:cNvPr>
          <p:cNvGraphicFramePr/>
          <p:nvPr>
            <p:extLst>
              <p:ext uri="{D42A27DB-BD31-4B8C-83A1-F6EECF244321}">
                <p14:modId xmlns:p14="http://schemas.microsoft.com/office/powerpoint/2010/main" val="286857262"/>
              </p:ext>
            </p:extLst>
          </p:nvPr>
        </p:nvGraphicFramePr>
        <p:xfrm>
          <a:off x="7765018" y="2159240"/>
          <a:ext cx="4357753" cy="4264229"/>
        </p:xfrm>
        <a:graphic>
          <a:graphicData uri="http://schemas.openxmlformats.org/drawingml/2006/chart">
            <c:chart xmlns:c="http://schemas.openxmlformats.org/drawingml/2006/chart" xmlns:r="http://schemas.openxmlformats.org/officeDocument/2006/relationships" r:id="rId5"/>
          </a:graphicData>
        </a:graphic>
      </p:graphicFrame>
      <p:sp>
        <p:nvSpPr>
          <p:cNvPr id="2" name="ZoneTexte 1">
            <a:extLst>
              <a:ext uri="{FF2B5EF4-FFF2-40B4-BE49-F238E27FC236}">
                <a16:creationId xmlns:a16="http://schemas.microsoft.com/office/drawing/2014/main" id="{CBCE1235-F30C-60AF-C835-51C07156FF2B}"/>
              </a:ext>
            </a:extLst>
          </p:cNvPr>
          <p:cNvSpPr txBox="1"/>
          <p:nvPr/>
        </p:nvSpPr>
        <p:spPr>
          <a:xfrm>
            <a:off x="11655330" y="2261804"/>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 name="ZoneTexte 2">
            <a:extLst>
              <a:ext uri="{FF2B5EF4-FFF2-40B4-BE49-F238E27FC236}">
                <a16:creationId xmlns:a16="http://schemas.microsoft.com/office/drawing/2014/main" id="{5E37DB0D-10B5-6B2F-52D2-59229A77E735}"/>
              </a:ext>
            </a:extLst>
          </p:cNvPr>
          <p:cNvSpPr txBox="1"/>
          <p:nvPr/>
        </p:nvSpPr>
        <p:spPr>
          <a:xfrm>
            <a:off x="9033434" y="2205935"/>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8" name="ZoneTexte 7">
            <a:extLst>
              <a:ext uri="{FF2B5EF4-FFF2-40B4-BE49-F238E27FC236}">
                <a16:creationId xmlns:a16="http://schemas.microsoft.com/office/drawing/2014/main" id="{FA4007BA-6F72-7B4E-4516-2240A5D98C50}"/>
              </a:ext>
            </a:extLst>
          </p:cNvPr>
          <p:cNvSpPr txBox="1"/>
          <p:nvPr/>
        </p:nvSpPr>
        <p:spPr>
          <a:xfrm>
            <a:off x="8738967" y="3631812"/>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9" name="ZoneTexte 8">
            <a:extLst>
              <a:ext uri="{FF2B5EF4-FFF2-40B4-BE49-F238E27FC236}">
                <a16:creationId xmlns:a16="http://schemas.microsoft.com/office/drawing/2014/main" id="{30A45288-C2B7-133F-6FA8-DDB9822FED1E}"/>
              </a:ext>
            </a:extLst>
          </p:cNvPr>
          <p:cNvSpPr txBox="1"/>
          <p:nvPr/>
        </p:nvSpPr>
        <p:spPr>
          <a:xfrm>
            <a:off x="8738967" y="4082211"/>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15" name="ZoneTexte 14">
            <a:extLst>
              <a:ext uri="{FF2B5EF4-FFF2-40B4-BE49-F238E27FC236}">
                <a16:creationId xmlns:a16="http://schemas.microsoft.com/office/drawing/2014/main" id="{2136F0FE-59CD-22CA-3C57-716A8BDDDB23}"/>
              </a:ext>
            </a:extLst>
          </p:cNvPr>
          <p:cNvSpPr txBox="1"/>
          <p:nvPr/>
        </p:nvSpPr>
        <p:spPr>
          <a:xfrm>
            <a:off x="8738967" y="4501724"/>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26" name="ZoneTexte 25">
            <a:extLst>
              <a:ext uri="{FF2B5EF4-FFF2-40B4-BE49-F238E27FC236}">
                <a16:creationId xmlns:a16="http://schemas.microsoft.com/office/drawing/2014/main" id="{CD3FED43-8BBC-74A4-7C23-839C5FF4E918}"/>
              </a:ext>
            </a:extLst>
          </p:cNvPr>
          <p:cNvSpPr txBox="1"/>
          <p:nvPr/>
        </p:nvSpPr>
        <p:spPr>
          <a:xfrm>
            <a:off x="11603875" y="363181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28" name="ZoneTexte 27">
            <a:extLst>
              <a:ext uri="{FF2B5EF4-FFF2-40B4-BE49-F238E27FC236}">
                <a16:creationId xmlns:a16="http://schemas.microsoft.com/office/drawing/2014/main" id="{A23848FF-F424-2E70-F20A-E900F95AE155}"/>
              </a:ext>
            </a:extLst>
          </p:cNvPr>
          <p:cNvSpPr txBox="1"/>
          <p:nvPr/>
        </p:nvSpPr>
        <p:spPr>
          <a:xfrm>
            <a:off x="11603875" y="4109677"/>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0" name="ZoneTexte 29">
            <a:extLst>
              <a:ext uri="{FF2B5EF4-FFF2-40B4-BE49-F238E27FC236}">
                <a16:creationId xmlns:a16="http://schemas.microsoft.com/office/drawing/2014/main" id="{FE4874DA-A38F-534B-8929-D001DF19B69D}"/>
              </a:ext>
            </a:extLst>
          </p:cNvPr>
          <p:cNvSpPr txBox="1"/>
          <p:nvPr/>
        </p:nvSpPr>
        <p:spPr>
          <a:xfrm>
            <a:off x="11603875" y="4506592"/>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1" name="ZoneTexte 30">
            <a:extLst>
              <a:ext uri="{FF2B5EF4-FFF2-40B4-BE49-F238E27FC236}">
                <a16:creationId xmlns:a16="http://schemas.microsoft.com/office/drawing/2014/main" id="{8D9B2CD8-59F4-10EC-B082-53F45ED89A5B}"/>
              </a:ext>
            </a:extLst>
          </p:cNvPr>
          <p:cNvSpPr txBox="1"/>
          <p:nvPr/>
        </p:nvSpPr>
        <p:spPr>
          <a:xfrm>
            <a:off x="5914092" y="3631812"/>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2" name="Titre 5">
            <a:extLst>
              <a:ext uri="{FF2B5EF4-FFF2-40B4-BE49-F238E27FC236}">
                <a16:creationId xmlns:a16="http://schemas.microsoft.com/office/drawing/2014/main" id="{2DCEF834-3B15-7CA8-5AFA-BC86C22F6B67}"/>
              </a:ext>
            </a:extLst>
          </p:cNvPr>
          <p:cNvSpPr txBox="1">
            <a:spLocks/>
          </p:cNvSpPr>
          <p:nvPr/>
        </p:nvSpPr>
        <p:spPr>
          <a:xfrm>
            <a:off x="6152724" y="3718562"/>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  250 salariés  (43%)</a:t>
            </a:r>
          </a:p>
        </p:txBody>
      </p:sp>
      <p:sp>
        <p:nvSpPr>
          <p:cNvPr id="33" name="ZoneTexte 32">
            <a:extLst>
              <a:ext uri="{FF2B5EF4-FFF2-40B4-BE49-F238E27FC236}">
                <a16:creationId xmlns:a16="http://schemas.microsoft.com/office/drawing/2014/main" id="{0FD7F6AD-374F-7574-05E0-AE15F5C73F3F}"/>
              </a:ext>
            </a:extLst>
          </p:cNvPr>
          <p:cNvSpPr txBox="1"/>
          <p:nvPr/>
        </p:nvSpPr>
        <p:spPr>
          <a:xfrm>
            <a:off x="5914092" y="3967072"/>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4" name="Titre 5">
            <a:extLst>
              <a:ext uri="{FF2B5EF4-FFF2-40B4-BE49-F238E27FC236}">
                <a16:creationId xmlns:a16="http://schemas.microsoft.com/office/drawing/2014/main" id="{8CC633B2-F58D-B677-EA4C-CD5EAA02F765}"/>
              </a:ext>
            </a:extLst>
          </p:cNvPr>
          <p:cNvSpPr txBox="1">
            <a:spLocks/>
          </p:cNvSpPr>
          <p:nvPr/>
        </p:nvSpPr>
        <p:spPr>
          <a:xfrm>
            <a:off x="6152724" y="4053822"/>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  250 salariés  (41%)</a:t>
            </a:r>
          </a:p>
        </p:txBody>
      </p:sp>
      <p:sp>
        <p:nvSpPr>
          <p:cNvPr id="35" name="ZoneTexte 34">
            <a:extLst>
              <a:ext uri="{FF2B5EF4-FFF2-40B4-BE49-F238E27FC236}">
                <a16:creationId xmlns:a16="http://schemas.microsoft.com/office/drawing/2014/main" id="{334856B9-27C1-C20A-E7C6-325DC18BF1D0}"/>
              </a:ext>
            </a:extLst>
          </p:cNvPr>
          <p:cNvSpPr txBox="1"/>
          <p:nvPr/>
        </p:nvSpPr>
        <p:spPr>
          <a:xfrm>
            <a:off x="10855737" y="5743294"/>
            <a:ext cx="467441" cy="376635"/>
          </a:xfrm>
          <a:prstGeom prst="rect">
            <a:avLst/>
          </a:prstGeom>
          <a:noFill/>
        </p:spPr>
        <p:txBody>
          <a:bodyPr wrap="square" rtlCol="0">
            <a:spAutoFit/>
          </a:bodyPr>
          <a:lstStyle/>
          <a:p>
            <a:pPr algn="ctr"/>
            <a:r>
              <a:rPr lang="fr-FR" dirty="0">
                <a:solidFill>
                  <a:srgbClr val="FF0000"/>
                </a:solidFill>
                <a:latin typeface="Arial Black" panose="020B0A04020102020204" pitchFamily="34" charset="0"/>
              </a:rPr>
              <a:t>-</a:t>
            </a:r>
          </a:p>
        </p:txBody>
      </p:sp>
      <p:sp>
        <p:nvSpPr>
          <p:cNvPr id="36" name="Titre 5">
            <a:extLst>
              <a:ext uri="{FF2B5EF4-FFF2-40B4-BE49-F238E27FC236}">
                <a16:creationId xmlns:a16="http://schemas.microsoft.com/office/drawing/2014/main" id="{32F551A1-0397-51F9-F51E-46F75D36BF7A}"/>
              </a:ext>
            </a:extLst>
          </p:cNvPr>
          <p:cNvSpPr txBox="1">
            <a:spLocks/>
          </p:cNvSpPr>
          <p:nvPr/>
        </p:nvSpPr>
        <p:spPr>
          <a:xfrm>
            <a:off x="11094369" y="5830044"/>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FF0000"/>
                </a:solidFill>
              </a:rPr>
              <a:t>Indépendants (23%)</a:t>
            </a:r>
          </a:p>
        </p:txBody>
      </p:sp>
      <p:sp>
        <p:nvSpPr>
          <p:cNvPr id="37" name="ZoneTexte 36">
            <a:extLst>
              <a:ext uri="{FF2B5EF4-FFF2-40B4-BE49-F238E27FC236}">
                <a16:creationId xmlns:a16="http://schemas.microsoft.com/office/drawing/2014/main" id="{42A5A595-3807-F9E5-65C0-E67087EF0822}"/>
              </a:ext>
            </a:extLst>
          </p:cNvPr>
          <p:cNvSpPr txBox="1"/>
          <p:nvPr/>
        </p:nvSpPr>
        <p:spPr>
          <a:xfrm>
            <a:off x="5914091" y="4185135"/>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38" name="Titre 5">
            <a:extLst>
              <a:ext uri="{FF2B5EF4-FFF2-40B4-BE49-F238E27FC236}">
                <a16:creationId xmlns:a16="http://schemas.microsoft.com/office/drawing/2014/main" id="{E0A96B7F-65FB-70D0-C217-265C5CF558F4}"/>
              </a:ext>
            </a:extLst>
          </p:cNvPr>
          <p:cNvSpPr txBox="1">
            <a:spLocks/>
          </p:cNvSpPr>
          <p:nvPr/>
        </p:nvSpPr>
        <p:spPr>
          <a:xfrm>
            <a:off x="6218703" y="4283179"/>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Gironde (66%)</a:t>
            </a:r>
          </a:p>
        </p:txBody>
      </p:sp>
      <p:pic>
        <p:nvPicPr>
          <p:cNvPr id="29" name="Image 28">
            <a:extLst>
              <a:ext uri="{FF2B5EF4-FFF2-40B4-BE49-F238E27FC236}">
                <a16:creationId xmlns:a16="http://schemas.microsoft.com/office/drawing/2014/main" id="{3781993D-3C5D-A8F4-2995-66887544BD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2408" y="1647685"/>
            <a:ext cx="655610" cy="655610"/>
          </a:xfrm>
          <a:prstGeom prst="rect">
            <a:avLst/>
          </a:prstGeom>
        </p:spPr>
      </p:pic>
      <p:sp>
        <p:nvSpPr>
          <p:cNvPr id="39" name="Étoile à 5 branches 2">
            <a:extLst>
              <a:ext uri="{FF2B5EF4-FFF2-40B4-BE49-F238E27FC236}">
                <a16:creationId xmlns:a16="http://schemas.microsoft.com/office/drawing/2014/main" id="{94197122-8281-A7AF-13E5-54CE769A807F}"/>
              </a:ext>
            </a:extLst>
          </p:cNvPr>
          <p:cNvSpPr/>
          <p:nvPr/>
        </p:nvSpPr>
        <p:spPr>
          <a:xfrm>
            <a:off x="3510579" y="2501160"/>
            <a:ext cx="198780" cy="211561"/>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0" name="Groupe 39">
            <a:extLst>
              <a:ext uri="{FF2B5EF4-FFF2-40B4-BE49-F238E27FC236}">
                <a16:creationId xmlns:a16="http://schemas.microsoft.com/office/drawing/2014/main" id="{5D699709-85A8-A730-2B7B-A5324A6F6F60}"/>
              </a:ext>
            </a:extLst>
          </p:cNvPr>
          <p:cNvGrpSpPr/>
          <p:nvPr/>
        </p:nvGrpSpPr>
        <p:grpSpPr>
          <a:xfrm>
            <a:off x="7613497" y="1456455"/>
            <a:ext cx="1224450" cy="743634"/>
            <a:chOff x="5502045" y="691168"/>
            <a:chExt cx="1224450" cy="743634"/>
          </a:xfrm>
        </p:grpSpPr>
        <p:sp>
          <p:nvSpPr>
            <p:cNvPr id="41" name="ZoneTexte 40">
              <a:extLst>
                <a:ext uri="{FF2B5EF4-FFF2-40B4-BE49-F238E27FC236}">
                  <a16:creationId xmlns:a16="http://schemas.microsoft.com/office/drawing/2014/main" id="{73321631-2E47-F519-3DDC-BE278F8192D3}"/>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42" name="Image 41">
              <a:extLst>
                <a:ext uri="{FF2B5EF4-FFF2-40B4-BE49-F238E27FC236}">
                  <a16:creationId xmlns:a16="http://schemas.microsoft.com/office/drawing/2014/main" id="{AC0EEF10-22F0-8A81-7BF4-333053198A57}"/>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grpSp>
        <p:nvGrpSpPr>
          <p:cNvPr id="43" name="Groupe 42">
            <a:extLst>
              <a:ext uri="{FF2B5EF4-FFF2-40B4-BE49-F238E27FC236}">
                <a16:creationId xmlns:a16="http://schemas.microsoft.com/office/drawing/2014/main" id="{070BEFCD-FDEE-2DF6-5CF3-35905EB2E762}"/>
              </a:ext>
            </a:extLst>
          </p:cNvPr>
          <p:cNvGrpSpPr/>
          <p:nvPr/>
        </p:nvGrpSpPr>
        <p:grpSpPr>
          <a:xfrm>
            <a:off x="9865588" y="1304595"/>
            <a:ext cx="1224450" cy="854645"/>
            <a:chOff x="4871550" y="1059917"/>
            <a:chExt cx="1224450" cy="854645"/>
          </a:xfrm>
        </p:grpSpPr>
        <p:sp>
          <p:nvSpPr>
            <p:cNvPr id="44" name="ZoneTexte 43">
              <a:extLst>
                <a:ext uri="{FF2B5EF4-FFF2-40B4-BE49-F238E27FC236}">
                  <a16:creationId xmlns:a16="http://schemas.microsoft.com/office/drawing/2014/main" id="{922A535C-0625-A065-58D3-41B7C58ABF1D}"/>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45" name="Image 44">
              <a:extLst>
                <a:ext uri="{FF2B5EF4-FFF2-40B4-BE49-F238E27FC236}">
                  <a16:creationId xmlns:a16="http://schemas.microsoft.com/office/drawing/2014/main" id="{F0214A1D-4C15-3AB8-E1A4-35C5169DDB5C}"/>
                </a:ext>
              </a:extLst>
            </p:cNvPr>
            <p:cNvPicPr>
              <a:picLocks noChangeAspect="1"/>
            </p:cNvPicPr>
            <p:nvPr/>
          </p:nvPicPr>
          <p:blipFill>
            <a:blip r:embed="rId8">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
        <p:nvSpPr>
          <p:cNvPr id="6" name="Rectangle : coins arrondis 5">
            <a:extLst>
              <a:ext uri="{FF2B5EF4-FFF2-40B4-BE49-F238E27FC236}">
                <a16:creationId xmlns:a16="http://schemas.microsoft.com/office/drawing/2014/main" id="{11D12E6C-1C62-D27F-81BB-803CBE72F7B5}"/>
              </a:ext>
            </a:extLst>
          </p:cNvPr>
          <p:cNvSpPr/>
          <p:nvPr/>
        </p:nvSpPr>
        <p:spPr>
          <a:xfrm>
            <a:off x="34259" y="2361409"/>
            <a:ext cx="12157741" cy="414379"/>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0356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extérieur, fumée, plane, volant&#10;&#10;Description générée automatiquement">
            <a:extLst>
              <a:ext uri="{FF2B5EF4-FFF2-40B4-BE49-F238E27FC236}">
                <a16:creationId xmlns:a16="http://schemas.microsoft.com/office/drawing/2014/main" id="{932AEC5B-642E-7DBA-C770-D6278ED4EB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Image 6" descr="Une image contenant tableau blanc&#10;&#10;Description générée automatiquement">
            <a:extLst>
              <a:ext uri="{FF2B5EF4-FFF2-40B4-BE49-F238E27FC236}">
                <a16:creationId xmlns:a16="http://schemas.microsoft.com/office/drawing/2014/main" id="{C5C70371-15BF-2701-EDA9-3DA26E9F07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7" name="Image 7" descr="Une image contenant texte&#10;&#10;Description générée automatiquement">
            <a:extLst>
              <a:ext uri="{FF2B5EF4-FFF2-40B4-BE49-F238E27FC236}">
                <a16:creationId xmlns:a16="http://schemas.microsoft.com/office/drawing/2014/main" id="{EAE568A7-FD0B-9EEA-2FB1-8D5ED02E29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68353"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p:nvSpPr>
          <p:cNvPr id="27" name="Content Placeholder 10">
            <a:extLst>
              <a:ext uri="{FF2B5EF4-FFF2-40B4-BE49-F238E27FC236}">
                <a16:creationId xmlns:a16="http://schemas.microsoft.com/office/drawing/2014/main" id="{610353D7-A5C1-C583-89D3-6C2ACA5E634D}"/>
              </a:ext>
            </a:extLst>
          </p:cNvPr>
          <p:cNvSpPr>
            <a:spLocks noGrp="1"/>
          </p:cNvSpPr>
          <p:nvPr>
            <p:ph idx="1"/>
          </p:nvPr>
        </p:nvSpPr>
        <p:spPr>
          <a:xfrm>
            <a:off x="448056" y="2514600"/>
            <a:ext cx="4922338" cy="1720516"/>
          </a:xfrm>
        </p:spPr>
        <p:txBody>
          <a:bodyPr vert="horz" lIns="91440" tIns="45720" rIns="91440" bIns="45720" rtlCol="0">
            <a:normAutofit/>
          </a:bodyPr>
          <a:lstStyle/>
          <a:p>
            <a:pPr marL="0" indent="0" algn="ctr">
              <a:lnSpc>
                <a:spcPct val="100000"/>
              </a:lnSpc>
              <a:spcBef>
                <a:spcPct val="0"/>
              </a:spcBef>
              <a:spcAft>
                <a:spcPts val="600"/>
              </a:spcAft>
              <a:buNone/>
            </a:pPr>
            <a:r>
              <a:rPr lang="en-US" sz="4000" dirty="0">
                <a:latin typeface="Helvetica Neue UltraLight"/>
                <a:ea typeface="+mj-ea"/>
                <a:cs typeface="+mj-cs"/>
              </a:rPr>
              <a:t>Perspectives &amp; tendances du métier</a:t>
            </a:r>
          </a:p>
        </p:txBody>
      </p:sp>
      <p:pic>
        <p:nvPicPr>
          <p:cNvPr id="5" name="Image 5">
            <a:extLst>
              <a:ext uri="{FF2B5EF4-FFF2-40B4-BE49-F238E27FC236}">
                <a16:creationId xmlns:a16="http://schemas.microsoft.com/office/drawing/2014/main" id="{B84A4DF6-88E2-0410-FF84-034E61C760A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Tree>
    <p:extLst>
      <p:ext uri="{BB962C8B-B14F-4D97-AF65-F5344CB8AC3E}">
        <p14:creationId xmlns:p14="http://schemas.microsoft.com/office/powerpoint/2010/main" val="3180581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33047" y="148268"/>
            <a:ext cx="9004584" cy="646331"/>
          </a:xfrm>
        </p:spPr>
        <p:txBody>
          <a:bodyPr/>
          <a:lstStyle/>
          <a:p>
            <a:r>
              <a:rPr lang="fr-FR" i="1" dirty="0"/>
              <a:t>Les projets en lien avec le digital sont les prochaines actions prévues des annonceurs … </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375247"/>
            <a:ext cx="4262035" cy="369332"/>
          </a:xfrm>
          <a:prstGeom prst="rect">
            <a:avLst/>
          </a:prstGeom>
          <a:solidFill>
            <a:srgbClr val="948B86"/>
          </a:solidFill>
        </p:spPr>
        <p:txBody>
          <a:bodyPr wrap="square" rtlCol="0">
            <a:spAutoFit/>
          </a:bodyPr>
          <a:lstStyle/>
          <a:p>
            <a:r>
              <a:rPr lang="fr-FR" i="1" cap="small" dirty="0">
                <a:solidFill>
                  <a:schemeClr val="bg1"/>
                </a:solidFill>
              </a:rPr>
              <a:t>Projet de communication des annonceurs</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graphicFrame>
        <p:nvGraphicFramePr>
          <p:cNvPr id="2" name="Graphique 1">
            <a:extLst>
              <a:ext uri="{FF2B5EF4-FFF2-40B4-BE49-F238E27FC236}">
                <a16:creationId xmlns:a16="http://schemas.microsoft.com/office/drawing/2014/main" id="{262EF634-3998-9492-043A-957ABCFE295E}"/>
              </a:ext>
            </a:extLst>
          </p:cNvPr>
          <p:cNvGraphicFramePr/>
          <p:nvPr>
            <p:extLst>
              <p:ext uri="{D42A27DB-BD31-4B8C-83A1-F6EECF244321}">
                <p14:modId xmlns:p14="http://schemas.microsoft.com/office/powerpoint/2010/main" val="75148152"/>
              </p:ext>
            </p:extLst>
          </p:nvPr>
        </p:nvGraphicFramePr>
        <p:xfrm>
          <a:off x="208494" y="1744579"/>
          <a:ext cx="12000498" cy="4768364"/>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DC45A8D7-BD1F-4C6B-16CD-AB0238DEBA45}"/>
              </a:ext>
            </a:extLst>
          </p:cNvPr>
          <p:cNvSpPr/>
          <p:nvPr/>
        </p:nvSpPr>
        <p:spPr>
          <a:xfrm>
            <a:off x="9555267" y="4290870"/>
            <a:ext cx="2391043" cy="1138773"/>
          </a:xfrm>
          <a:prstGeom prst="rect">
            <a:avLst/>
          </a:prstGeom>
          <a:solidFill>
            <a:srgbClr val="009DE0"/>
          </a:solidFill>
        </p:spPr>
        <p:txBody>
          <a:bodyPr wrap="square">
            <a:spAutoFit/>
          </a:bodyPr>
          <a:lstStyle/>
          <a:p>
            <a:pPr algn="ctr"/>
            <a:r>
              <a:rPr lang="fr-FR" sz="3200" b="1" i="1" dirty="0">
                <a:solidFill>
                  <a:schemeClr val="bg1"/>
                </a:solidFill>
                <a:latin typeface="Helvetica Neue UltraLight"/>
              </a:rPr>
              <a:t>78% </a:t>
            </a:r>
            <a:r>
              <a:rPr lang="fr-FR" sz="1800" b="1" i="0" dirty="0">
                <a:solidFill>
                  <a:schemeClr val="bg1"/>
                </a:solidFill>
                <a:latin typeface="Helvetica Neue UltraLight"/>
              </a:rPr>
              <a:t>DIGITAL </a:t>
            </a:r>
          </a:p>
          <a:p>
            <a:pPr algn="ctr"/>
            <a:r>
              <a:rPr lang="fr-FR" sz="1800" i="0" dirty="0">
                <a:solidFill>
                  <a:schemeClr val="bg1"/>
                </a:solidFill>
                <a:latin typeface="Helvetica Neue UltraLight"/>
              </a:rPr>
              <a:t>(site internet + réseaux sociaux)</a:t>
            </a:r>
          </a:p>
        </p:txBody>
      </p:sp>
      <p:sp>
        <p:nvSpPr>
          <p:cNvPr id="4" name="ZoneTexte 3">
            <a:extLst>
              <a:ext uri="{FF2B5EF4-FFF2-40B4-BE49-F238E27FC236}">
                <a16:creationId xmlns:a16="http://schemas.microsoft.com/office/drawing/2014/main" id="{2530C576-E173-2AC6-F3D2-485A440CC0CE}"/>
              </a:ext>
            </a:extLst>
          </p:cNvPr>
          <p:cNvSpPr txBox="1"/>
          <p:nvPr/>
        </p:nvSpPr>
        <p:spPr>
          <a:xfrm>
            <a:off x="-1" y="6528072"/>
            <a:ext cx="4844952" cy="338554"/>
          </a:xfrm>
          <a:prstGeom prst="rect">
            <a:avLst/>
          </a:prstGeom>
          <a:noFill/>
        </p:spPr>
        <p:txBody>
          <a:bodyPr wrap="square">
            <a:spAutoFit/>
          </a:bodyPr>
          <a:lstStyle/>
          <a:p>
            <a:r>
              <a:rPr lang="fr-FR" sz="800" i="1" dirty="0">
                <a:solidFill>
                  <a:srgbClr val="948B86"/>
                </a:solidFill>
                <a:latin typeface="Helvetica Neue UltraLight"/>
              </a:rPr>
              <a:t>Q18 Quels sont vos prochains projets en termes de communication</a:t>
            </a:r>
            <a:r>
              <a:rPr kumimoji="0" lang="fr-FR" sz="800" i="1" u="none" strike="noStrike" kern="1200" cap="none" spc="0" normalizeH="0" baseline="0" noProof="0" dirty="0">
                <a:ln>
                  <a:noFill/>
                </a:ln>
                <a:solidFill>
                  <a:srgbClr val="948B86"/>
                </a:solidFill>
                <a:effectLst/>
                <a:uLnTx/>
                <a:uFillTx/>
                <a:latin typeface="Helvetica Neue UltraLight"/>
              </a:rPr>
              <a:t> ? </a:t>
            </a:r>
          </a:p>
          <a:p>
            <a:r>
              <a:rPr kumimoji="0" lang="fr-FR" sz="800" i="1" u="none" strike="noStrike" kern="1200" cap="none" spc="0" normalizeH="0" baseline="0" noProof="0" dirty="0">
                <a:ln>
                  <a:noFill/>
                </a:ln>
                <a:solidFill>
                  <a:srgbClr val="948B86"/>
                </a:solidFill>
                <a:effectLst/>
                <a:uLnTx/>
                <a:uFillTx/>
                <a:latin typeface="Helvetica Neue UltraLight"/>
              </a:rPr>
              <a:t>Base = annonceurs – 142 répondants – plusieurs réponses possibles</a:t>
            </a:r>
          </a:p>
        </p:txBody>
      </p:sp>
      <p:sp>
        <p:nvSpPr>
          <p:cNvPr id="13" name="ZoneTexte 12">
            <a:extLst>
              <a:ext uri="{FF2B5EF4-FFF2-40B4-BE49-F238E27FC236}">
                <a16:creationId xmlns:a16="http://schemas.microsoft.com/office/drawing/2014/main" id="{8E32E1F0-90F6-460B-D55B-5F227211737B}"/>
              </a:ext>
            </a:extLst>
          </p:cNvPr>
          <p:cNvSpPr txBox="1"/>
          <p:nvPr/>
        </p:nvSpPr>
        <p:spPr>
          <a:xfrm>
            <a:off x="8800238" y="5788276"/>
            <a:ext cx="3183268" cy="646331"/>
          </a:xfrm>
          <a:prstGeom prst="rect">
            <a:avLst/>
          </a:prstGeom>
          <a:noFill/>
        </p:spPr>
        <p:txBody>
          <a:bodyPr wrap="square">
            <a:spAutoFit/>
          </a:bodyPr>
          <a:lstStyle/>
          <a:p>
            <a:r>
              <a:rPr lang="fr-FR" sz="1200" dirty="0">
                <a:solidFill>
                  <a:srgbClr val="948B86"/>
                </a:solidFill>
                <a:latin typeface="Helvetica Neue UltraLight"/>
              </a:rPr>
              <a:t>(*) 11% Démarche RSE, politique globale,  3% Communication sur les actions RSE, </a:t>
            </a:r>
          </a:p>
          <a:p>
            <a:r>
              <a:rPr lang="fr-FR" sz="1200" dirty="0">
                <a:solidFill>
                  <a:srgbClr val="948B86"/>
                </a:solidFill>
                <a:latin typeface="Helvetica Neue UltraLight"/>
              </a:rPr>
              <a:t>1% Bilan carbone, Fresque du climat, Label </a:t>
            </a:r>
            <a:endParaRPr kumimoji="0" lang="fr-FR" sz="1200" u="none" strike="noStrike" kern="1200" cap="none" spc="0" normalizeH="0" baseline="0" noProof="0" dirty="0">
              <a:ln>
                <a:noFill/>
              </a:ln>
              <a:solidFill>
                <a:srgbClr val="948B86"/>
              </a:solidFill>
              <a:effectLst/>
              <a:uLnTx/>
              <a:uFillTx/>
              <a:latin typeface="Helvetica Neue UltraLight"/>
            </a:endParaRPr>
          </a:p>
        </p:txBody>
      </p:sp>
      <p:pic>
        <p:nvPicPr>
          <p:cNvPr id="15" name="Image 14">
            <a:extLst>
              <a:ext uri="{FF2B5EF4-FFF2-40B4-BE49-F238E27FC236}">
                <a16:creationId xmlns:a16="http://schemas.microsoft.com/office/drawing/2014/main" id="{F3376730-ACF1-C3CC-8BAE-3AE9EFDFB9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0882" y="1242098"/>
            <a:ext cx="655610" cy="655610"/>
          </a:xfrm>
          <a:prstGeom prst="rect">
            <a:avLst/>
          </a:prstGeom>
        </p:spPr>
      </p:pic>
      <p:grpSp>
        <p:nvGrpSpPr>
          <p:cNvPr id="16" name="Groupe 15">
            <a:extLst>
              <a:ext uri="{FF2B5EF4-FFF2-40B4-BE49-F238E27FC236}">
                <a16:creationId xmlns:a16="http://schemas.microsoft.com/office/drawing/2014/main" id="{F2733F37-866D-A20D-07F9-C525DB758A98}"/>
              </a:ext>
            </a:extLst>
          </p:cNvPr>
          <p:cNvGrpSpPr/>
          <p:nvPr/>
        </p:nvGrpSpPr>
        <p:grpSpPr>
          <a:xfrm>
            <a:off x="5046492" y="1188096"/>
            <a:ext cx="1224450" cy="743634"/>
            <a:chOff x="5502045" y="691168"/>
            <a:chExt cx="1224450" cy="743634"/>
          </a:xfrm>
        </p:grpSpPr>
        <p:sp>
          <p:nvSpPr>
            <p:cNvPr id="17" name="ZoneTexte 16">
              <a:extLst>
                <a:ext uri="{FF2B5EF4-FFF2-40B4-BE49-F238E27FC236}">
                  <a16:creationId xmlns:a16="http://schemas.microsoft.com/office/drawing/2014/main" id="{CEE2572B-2170-FF19-5807-6EA9C9610707}"/>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2" name="Image 21">
              <a:extLst>
                <a:ext uri="{FF2B5EF4-FFF2-40B4-BE49-F238E27FC236}">
                  <a16:creationId xmlns:a16="http://schemas.microsoft.com/office/drawing/2014/main" id="{158EFA07-0ADB-D810-4087-D7232B82C1DE}"/>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pic>
        <p:nvPicPr>
          <p:cNvPr id="23" name="Image 22">
            <a:extLst>
              <a:ext uri="{FF2B5EF4-FFF2-40B4-BE49-F238E27FC236}">
                <a16:creationId xmlns:a16="http://schemas.microsoft.com/office/drawing/2014/main" id="{EE9BDBF3-AA3D-8A9E-C2AA-28F0990B514B}"/>
              </a:ext>
            </a:extLst>
          </p:cNvPr>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0187689" y="3359284"/>
            <a:ext cx="1365620" cy="819372"/>
          </a:xfrm>
          <a:prstGeom prst="rect">
            <a:avLst/>
          </a:prstGeom>
        </p:spPr>
      </p:pic>
      <p:sp>
        <p:nvSpPr>
          <p:cNvPr id="3" name="ZoneTexte 2">
            <a:extLst>
              <a:ext uri="{FF2B5EF4-FFF2-40B4-BE49-F238E27FC236}">
                <a16:creationId xmlns:a16="http://schemas.microsoft.com/office/drawing/2014/main" id="{7D405667-6E24-45F1-9ECA-278FAEDDDE40}"/>
              </a:ext>
            </a:extLst>
          </p:cNvPr>
          <p:cNvSpPr txBox="1"/>
          <p:nvPr/>
        </p:nvSpPr>
        <p:spPr>
          <a:xfrm>
            <a:off x="6270942" y="2143514"/>
            <a:ext cx="787488" cy="230832"/>
          </a:xfrm>
          <a:prstGeom prst="rect">
            <a:avLst/>
          </a:prstGeom>
          <a:noFill/>
        </p:spPr>
        <p:txBody>
          <a:bodyPr wrap="square" rtlCol="0">
            <a:spAutoFit/>
          </a:bodyPr>
          <a:lstStyle/>
          <a:p>
            <a:r>
              <a:rPr lang="fr-FR" sz="900" dirty="0">
                <a:solidFill>
                  <a:schemeClr val="bg1"/>
                </a:solidFill>
                <a:latin typeface="Helvetica Neue UltraLight"/>
              </a:rPr>
              <a:t>73% 2019</a:t>
            </a:r>
          </a:p>
        </p:txBody>
      </p:sp>
      <p:sp>
        <p:nvSpPr>
          <p:cNvPr id="5" name="ZoneTexte 4">
            <a:extLst>
              <a:ext uri="{FF2B5EF4-FFF2-40B4-BE49-F238E27FC236}">
                <a16:creationId xmlns:a16="http://schemas.microsoft.com/office/drawing/2014/main" id="{260E380A-C469-399C-6020-554327D60FA7}"/>
              </a:ext>
            </a:extLst>
          </p:cNvPr>
          <p:cNvSpPr txBox="1"/>
          <p:nvPr/>
        </p:nvSpPr>
        <p:spPr>
          <a:xfrm>
            <a:off x="6270942" y="4060038"/>
            <a:ext cx="787488" cy="230832"/>
          </a:xfrm>
          <a:prstGeom prst="rect">
            <a:avLst/>
          </a:prstGeom>
          <a:noFill/>
        </p:spPr>
        <p:txBody>
          <a:bodyPr wrap="square" rtlCol="0">
            <a:spAutoFit/>
          </a:bodyPr>
          <a:lstStyle/>
          <a:p>
            <a:r>
              <a:rPr lang="fr-FR" sz="900" dirty="0">
                <a:solidFill>
                  <a:schemeClr val="bg1"/>
                </a:solidFill>
                <a:latin typeface="Helvetica Neue UltraLight"/>
              </a:rPr>
              <a:t>43% 2019</a:t>
            </a:r>
          </a:p>
        </p:txBody>
      </p:sp>
      <p:sp>
        <p:nvSpPr>
          <p:cNvPr id="7" name="ZoneTexte 6">
            <a:extLst>
              <a:ext uri="{FF2B5EF4-FFF2-40B4-BE49-F238E27FC236}">
                <a16:creationId xmlns:a16="http://schemas.microsoft.com/office/drawing/2014/main" id="{391EC2B2-8646-086F-2E83-358B7D5CDF4A}"/>
              </a:ext>
            </a:extLst>
          </p:cNvPr>
          <p:cNvSpPr txBox="1"/>
          <p:nvPr/>
        </p:nvSpPr>
        <p:spPr>
          <a:xfrm>
            <a:off x="6282479" y="4677935"/>
            <a:ext cx="787488" cy="230832"/>
          </a:xfrm>
          <a:prstGeom prst="rect">
            <a:avLst/>
          </a:prstGeom>
          <a:noFill/>
        </p:spPr>
        <p:txBody>
          <a:bodyPr wrap="square" rtlCol="0">
            <a:spAutoFit/>
          </a:bodyPr>
          <a:lstStyle/>
          <a:p>
            <a:r>
              <a:rPr lang="fr-FR" sz="900" dirty="0">
                <a:solidFill>
                  <a:schemeClr val="bg1"/>
                </a:solidFill>
                <a:latin typeface="Helvetica Neue UltraLight"/>
              </a:rPr>
              <a:t>46% 2019</a:t>
            </a:r>
          </a:p>
        </p:txBody>
      </p:sp>
    </p:spTree>
    <p:extLst>
      <p:ext uri="{BB962C8B-B14F-4D97-AF65-F5344CB8AC3E}">
        <p14:creationId xmlns:p14="http://schemas.microsoft.com/office/powerpoint/2010/main" val="12371756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a:extLst>
              <a:ext uri="{FF2B5EF4-FFF2-40B4-BE49-F238E27FC236}">
                <a16:creationId xmlns:a16="http://schemas.microsoft.com/office/drawing/2014/main" id="{16AE8C7A-13A0-26B5-E448-B7C8350E9E31}"/>
              </a:ext>
            </a:extLst>
          </p:cNvPr>
          <p:cNvGraphicFramePr/>
          <p:nvPr>
            <p:extLst>
              <p:ext uri="{D42A27DB-BD31-4B8C-83A1-F6EECF244321}">
                <p14:modId xmlns:p14="http://schemas.microsoft.com/office/powerpoint/2010/main" val="713056359"/>
              </p:ext>
            </p:extLst>
          </p:nvPr>
        </p:nvGraphicFramePr>
        <p:xfrm>
          <a:off x="-998434" y="2024154"/>
          <a:ext cx="13319923" cy="4249222"/>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664234" y="-951"/>
            <a:ext cx="9954883" cy="923330"/>
          </a:xfrm>
        </p:spPr>
        <p:txBody>
          <a:bodyPr/>
          <a:lstStyle/>
          <a:p>
            <a:r>
              <a:rPr lang="fr-FR" i="1" dirty="0"/>
              <a:t>… les outils numériques et digitaux concentrant les principales évolutions pour leur métier, suivie par la communication responsable en lien avec la RSE et probablement associée à une prise de recul pour redonner du sens.</a:t>
            </a:r>
            <a:endParaRPr lang="fr-FR" sz="2800" i="1" dirty="0"/>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202721"/>
            <a:ext cx="4184543"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Principales évolutions du métier</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4"/>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7" name="Rectangle 6">
            <a:extLst>
              <a:ext uri="{FF2B5EF4-FFF2-40B4-BE49-F238E27FC236}">
                <a16:creationId xmlns:a16="http://schemas.microsoft.com/office/drawing/2014/main" id="{327A9CC7-31CA-DFAF-01EE-8EDEED45434F}"/>
              </a:ext>
            </a:extLst>
          </p:cNvPr>
          <p:cNvSpPr/>
          <p:nvPr/>
        </p:nvSpPr>
        <p:spPr>
          <a:xfrm>
            <a:off x="9514239" y="3278498"/>
            <a:ext cx="2677761" cy="3016210"/>
          </a:xfrm>
          <a:prstGeom prst="rect">
            <a:avLst/>
          </a:prstGeom>
          <a:solidFill>
            <a:srgbClr val="009DE0"/>
          </a:solidFill>
        </p:spPr>
        <p:txBody>
          <a:bodyPr wrap="square">
            <a:spAutoFit/>
          </a:bodyPr>
          <a:lstStyle/>
          <a:p>
            <a:pPr marL="271463" indent="-271463">
              <a:buFont typeface="Arial" pitchFamily="34" charset="0"/>
              <a:buChar char="•"/>
            </a:pPr>
            <a:r>
              <a:rPr lang="fr-FR" sz="2000" b="1" i="1" dirty="0">
                <a:solidFill>
                  <a:schemeClr val="bg1"/>
                </a:solidFill>
                <a:latin typeface="Helvetica Neue UltraLight"/>
              </a:rPr>
              <a:t>25% </a:t>
            </a:r>
            <a:r>
              <a:rPr lang="fr-FR" sz="1200" b="1" dirty="0">
                <a:solidFill>
                  <a:schemeClr val="bg1"/>
                </a:solidFill>
                <a:latin typeface="Helvetica Neue UltraLight"/>
              </a:rPr>
              <a:t>DIGITAL</a:t>
            </a:r>
          </a:p>
          <a:p>
            <a:r>
              <a:rPr lang="fr-FR" sz="1200" i="1" dirty="0">
                <a:solidFill>
                  <a:schemeClr val="bg1"/>
                </a:solidFill>
                <a:latin typeface="Helvetica Neue UltraLight"/>
              </a:rPr>
              <a:t>(digital, numérique, réseaux sociaux)</a:t>
            </a:r>
          </a:p>
          <a:p>
            <a:pPr marL="271463" indent="-271463">
              <a:buFont typeface="Arial" pitchFamily="34" charset="0"/>
              <a:buChar char="•"/>
            </a:pPr>
            <a:endParaRPr lang="fr-FR" sz="1400" b="1" i="1" dirty="0">
              <a:solidFill>
                <a:schemeClr val="bg1"/>
              </a:solidFill>
              <a:latin typeface="Helvetica Neue UltraLight"/>
            </a:endParaRPr>
          </a:p>
          <a:p>
            <a:pPr marL="271463" indent="-271463">
              <a:buFont typeface="Arial" pitchFamily="34" charset="0"/>
              <a:buChar char="•"/>
            </a:pPr>
            <a:r>
              <a:rPr lang="fr-FR" sz="2000" b="1" i="1" dirty="0">
                <a:solidFill>
                  <a:schemeClr val="bg1"/>
                </a:solidFill>
                <a:latin typeface="Helvetica Neue UltraLight"/>
              </a:rPr>
              <a:t>18% </a:t>
            </a:r>
            <a:r>
              <a:rPr lang="fr-FR" sz="1200" b="1" dirty="0">
                <a:solidFill>
                  <a:schemeClr val="bg1"/>
                </a:solidFill>
                <a:latin typeface="Helvetica Neue UltraLight"/>
              </a:rPr>
              <a:t>COMPETENCES HUMAINES </a:t>
            </a:r>
          </a:p>
          <a:p>
            <a:r>
              <a:rPr lang="fr-FR" sz="1200" i="1" dirty="0">
                <a:solidFill>
                  <a:schemeClr val="bg1"/>
                </a:solidFill>
                <a:latin typeface="Helvetica Neue UltraLight"/>
              </a:rPr>
              <a:t>(polyvalence, professionnalisme, innovant, agilité, expertise)</a:t>
            </a:r>
          </a:p>
          <a:p>
            <a:pPr marL="271463" indent="-271463">
              <a:buFont typeface="Arial" pitchFamily="34" charset="0"/>
              <a:buChar char="•"/>
            </a:pPr>
            <a:endParaRPr lang="fr-FR" sz="1200" b="1" dirty="0">
              <a:solidFill>
                <a:schemeClr val="bg1"/>
              </a:solidFill>
              <a:latin typeface="Helvetica Neue UltraLight"/>
            </a:endParaRPr>
          </a:p>
          <a:p>
            <a:pPr marL="271463" indent="-271463">
              <a:buFont typeface="Arial" pitchFamily="34" charset="0"/>
              <a:buChar char="•"/>
            </a:pPr>
            <a:r>
              <a:rPr lang="fr-FR" sz="2000" b="1" i="1" dirty="0">
                <a:solidFill>
                  <a:schemeClr val="bg1"/>
                </a:solidFill>
                <a:latin typeface="Helvetica Neue UltraLight"/>
              </a:rPr>
              <a:t>12% </a:t>
            </a:r>
            <a:r>
              <a:rPr lang="fr-FR" sz="1200" b="1" dirty="0">
                <a:solidFill>
                  <a:schemeClr val="bg1"/>
                </a:solidFill>
                <a:latin typeface="Helvetica Neue UltraLight"/>
              </a:rPr>
              <a:t>AUTHENTICITÉ, DONNER DU SENS</a:t>
            </a:r>
          </a:p>
          <a:p>
            <a:pPr marL="271463" indent="-271463">
              <a:buFont typeface="Arial" pitchFamily="34" charset="0"/>
              <a:buChar char="•"/>
            </a:pPr>
            <a:endParaRPr lang="fr-FR" sz="1200" b="1" dirty="0">
              <a:solidFill>
                <a:schemeClr val="bg1"/>
              </a:solidFill>
              <a:latin typeface="Helvetica Neue UltraLight"/>
            </a:endParaRPr>
          </a:p>
          <a:p>
            <a:pPr marL="271463" indent="-271463">
              <a:buFont typeface="Arial" pitchFamily="34" charset="0"/>
              <a:buChar char="•"/>
            </a:pPr>
            <a:r>
              <a:rPr lang="fr-FR" sz="2000" b="1" i="1" dirty="0">
                <a:solidFill>
                  <a:schemeClr val="bg1"/>
                </a:solidFill>
                <a:latin typeface="Helvetica Neue UltraLight"/>
              </a:rPr>
              <a:t>12% </a:t>
            </a:r>
            <a:r>
              <a:rPr lang="fr-FR" sz="1200" b="1" dirty="0">
                <a:solidFill>
                  <a:schemeClr val="bg1"/>
                </a:solidFill>
                <a:latin typeface="Helvetica Neue UltraLight"/>
              </a:rPr>
              <a:t>EVOLUTION NEGATIVE DU METIER</a:t>
            </a:r>
          </a:p>
        </p:txBody>
      </p:sp>
      <p:sp>
        <p:nvSpPr>
          <p:cNvPr id="9" name="ZoneTexte 8">
            <a:extLst>
              <a:ext uri="{FF2B5EF4-FFF2-40B4-BE49-F238E27FC236}">
                <a16:creationId xmlns:a16="http://schemas.microsoft.com/office/drawing/2014/main" id="{846198CF-AF2F-C124-9DF4-40DBD3406621}"/>
              </a:ext>
            </a:extLst>
          </p:cNvPr>
          <p:cNvSpPr txBox="1"/>
          <p:nvPr/>
        </p:nvSpPr>
        <p:spPr>
          <a:xfrm>
            <a:off x="-1" y="1806936"/>
            <a:ext cx="3163886" cy="276999"/>
          </a:xfrm>
          <a:prstGeom prst="rect">
            <a:avLst/>
          </a:prstGeom>
          <a:noFill/>
        </p:spPr>
        <p:txBody>
          <a:bodyPr wrap="square" rtlCol="0">
            <a:spAutoFit/>
          </a:bodyPr>
          <a:lstStyle/>
          <a:p>
            <a:r>
              <a:rPr lang="fr-FR" sz="1200" i="1" dirty="0">
                <a:solidFill>
                  <a:schemeClr val="bg1">
                    <a:lumMod val="50000"/>
                  </a:schemeClr>
                </a:solidFill>
                <a:latin typeface="Helvetica Neue UltraLight"/>
              </a:rPr>
              <a:t>Commentaires spontanés  % ≥ 5%  :</a:t>
            </a:r>
          </a:p>
        </p:txBody>
      </p:sp>
      <p:sp>
        <p:nvSpPr>
          <p:cNvPr id="2" name="ZoneTexte 1">
            <a:extLst>
              <a:ext uri="{FF2B5EF4-FFF2-40B4-BE49-F238E27FC236}">
                <a16:creationId xmlns:a16="http://schemas.microsoft.com/office/drawing/2014/main" id="{64743D63-C450-F6F3-1B13-2AC3E6B06959}"/>
              </a:ext>
            </a:extLst>
          </p:cNvPr>
          <p:cNvSpPr txBox="1"/>
          <p:nvPr/>
        </p:nvSpPr>
        <p:spPr>
          <a:xfrm>
            <a:off x="0" y="6519446"/>
            <a:ext cx="4463512" cy="338554"/>
          </a:xfrm>
          <a:prstGeom prst="rect">
            <a:avLst/>
          </a:prstGeom>
          <a:noFill/>
        </p:spPr>
        <p:txBody>
          <a:bodyPr wrap="square">
            <a:spAutoFit/>
          </a:bodyPr>
          <a:lstStyle/>
          <a:p>
            <a:r>
              <a:rPr lang="fr-FR" sz="800" i="1" dirty="0">
                <a:solidFill>
                  <a:srgbClr val="948B86"/>
                </a:solidFill>
                <a:latin typeface="Helvetica Neue UltraLight"/>
              </a:rPr>
              <a:t>Q19 Quelles évolutions percevez-vous dans votre métier au quotidien ?</a:t>
            </a:r>
          </a:p>
          <a:p>
            <a:r>
              <a:rPr kumimoji="0" lang="fr-FR" sz="800" b="0" i="1" u="none" strike="noStrike" kern="1200" cap="none" spc="0" normalizeH="0" baseline="0" noProof="0" dirty="0">
                <a:ln>
                  <a:noFill/>
                </a:ln>
                <a:solidFill>
                  <a:srgbClr val="948B86"/>
                </a:solidFill>
                <a:effectLst/>
                <a:uLnTx/>
                <a:uFillTx/>
                <a:latin typeface="Helvetica Neue UltraLight"/>
              </a:rPr>
              <a:t>Base = annonceurs  – </a:t>
            </a:r>
            <a:r>
              <a:rPr lang="fr-FR" sz="800" i="1" dirty="0">
                <a:solidFill>
                  <a:srgbClr val="948B86"/>
                </a:solidFill>
                <a:latin typeface="Helvetica Neue UltraLight"/>
              </a:rPr>
              <a:t>138</a:t>
            </a:r>
            <a:r>
              <a:rPr kumimoji="0" lang="fr-FR" sz="800" b="0" i="1" u="none" strike="noStrike" kern="1200" cap="none" spc="0" normalizeH="0" baseline="0" noProof="0" dirty="0">
                <a:ln>
                  <a:noFill/>
                </a:ln>
                <a:solidFill>
                  <a:srgbClr val="948B86"/>
                </a:solidFill>
                <a:effectLst/>
                <a:uLnTx/>
                <a:uFillTx/>
                <a:latin typeface="Helvetica Neue UltraLight"/>
              </a:rPr>
              <a:t> répondants – hors 33% NSP</a:t>
            </a:r>
          </a:p>
        </p:txBody>
      </p:sp>
      <p:sp>
        <p:nvSpPr>
          <p:cNvPr id="28" name="ZoneTexte 27">
            <a:extLst>
              <a:ext uri="{FF2B5EF4-FFF2-40B4-BE49-F238E27FC236}">
                <a16:creationId xmlns:a16="http://schemas.microsoft.com/office/drawing/2014/main" id="{399534A3-6DB8-6E93-840A-3CE63EC7064D}"/>
              </a:ext>
            </a:extLst>
          </p:cNvPr>
          <p:cNvSpPr txBox="1"/>
          <p:nvPr/>
        </p:nvSpPr>
        <p:spPr>
          <a:xfrm>
            <a:off x="7138514" y="1094999"/>
            <a:ext cx="1946432" cy="584775"/>
          </a:xfrm>
          <a:prstGeom prst="rect">
            <a:avLst/>
          </a:prstGeom>
          <a:solidFill>
            <a:schemeClr val="bg1">
              <a:lumMod val="65000"/>
            </a:schemeClr>
          </a:solidFill>
        </p:spPr>
        <p:txBody>
          <a:bodyPr wrap="square">
            <a:spAutoFit/>
          </a:bodyPr>
          <a:lstStyle>
            <a:defPPr>
              <a:defRPr lang="fr-FR"/>
            </a:defPPr>
            <a:lvl1pPr marL="271463" indent="-271463">
              <a:buFont typeface="Arial" pitchFamily="34" charset="0"/>
              <a:buChar char="•"/>
              <a:defRPr sz="2000" b="1" i="1">
                <a:solidFill>
                  <a:schemeClr val="bg1"/>
                </a:solidFill>
                <a:latin typeface="Helvetica Neue UltraLight"/>
              </a:defRPr>
            </a:lvl1pPr>
          </a:lstStyle>
          <a:p>
            <a:pPr marL="0" indent="0">
              <a:buNone/>
            </a:pPr>
            <a:r>
              <a:rPr lang="fr-FR" sz="1600" dirty="0"/>
              <a:t>33% NSP, RAS, Aucune évolution</a:t>
            </a:r>
          </a:p>
        </p:txBody>
      </p:sp>
      <p:sp>
        <p:nvSpPr>
          <p:cNvPr id="6" name="ZoneTexte 5">
            <a:extLst>
              <a:ext uri="{FF2B5EF4-FFF2-40B4-BE49-F238E27FC236}">
                <a16:creationId xmlns:a16="http://schemas.microsoft.com/office/drawing/2014/main" id="{D8179F4D-062D-BA2B-047D-5AEFDC2BB005}"/>
              </a:ext>
            </a:extLst>
          </p:cNvPr>
          <p:cNvSpPr txBox="1"/>
          <p:nvPr/>
        </p:nvSpPr>
        <p:spPr>
          <a:xfrm>
            <a:off x="7665028" y="4506830"/>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8" name="Titre 5">
            <a:extLst>
              <a:ext uri="{FF2B5EF4-FFF2-40B4-BE49-F238E27FC236}">
                <a16:creationId xmlns:a16="http://schemas.microsoft.com/office/drawing/2014/main" id="{ABFC47B9-1AAF-3E46-72B2-44E8807BE5C7}"/>
              </a:ext>
            </a:extLst>
          </p:cNvPr>
          <p:cNvSpPr txBox="1">
            <a:spLocks/>
          </p:cNvSpPr>
          <p:nvPr/>
        </p:nvSpPr>
        <p:spPr>
          <a:xfrm>
            <a:off x="7716569" y="4739603"/>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Hors Gironde (14%)</a:t>
            </a:r>
          </a:p>
        </p:txBody>
      </p:sp>
      <p:pic>
        <p:nvPicPr>
          <p:cNvPr id="3" name="Picture 113">
            <a:extLst>
              <a:ext uri="{FF2B5EF4-FFF2-40B4-BE49-F238E27FC236}">
                <a16:creationId xmlns:a16="http://schemas.microsoft.com/office/drawing/2014/main" id="{C1E5C220-EA29-8AE9-62C5-2904309462D4}"/>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21270478">
            <a:off x="6440417" y="3893376"/>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e 9">
            <a:extLst>
              <a:ext uri="{FF2B5EF4-FFF2-40B4-BE49-F238E27FC236}">
                <a16:creationId xmlns:a16="http://schemas.microsoft.com/office/drawing/2014/main" id="{88646E95-0AE3-2B8D-247D-53770A0A27B3}"/>
              </a:ext>
            </a:extLst>
          </p:cNvPr>
          <p:cNvGrpSpPr/>
          <p:nvPr/>
        </p:nvGrpSpPr>
        <p:grpSpPr>
          <a:xfrm>
            <a:off x="5049303" y="1120363"/>
            <a:ext cx="1224450" cy="743634"/>
            <a:chOff x="5502045" y="691168"/>
            <a:chExt cx="1224450" cy="743634"/>
          </a:xfrm>
        </p:grpSpPr>
        <p:sp>
          <p:nvSpPr>
            <p:cNvPr id="11" name="ZoneTexte 10">
              <a:extLst>
                <a:ext uri="{FF2B5EF4-FFF2-40B4-BE49-F238E27FC236}">
                  <a16:creationId xmlns:a16="http://schemas.microsoft.com/office/drawing/2014/main" id="{89BB0C1D-3BBF-73C3-35BF-7F71742F961B}"/>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12" name="Image 11">
              <a:extLst>
                <a:ext uri="{FF2B5EF4-FFF2-40B4-BE49-F238E27FC236}">
                  <a16:creationId xmlns:a16="http://schemas.microsoft.com/office/drawing/2014/main" id="{093F3C70-3E9B-C37A-7D2B-D972C8219A92}"/>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pic>
        <p:nvPicPr>
          <p:cNvPr id="17" name="Image 16">
            <a:extLst>
              <a:ext uri="{FF2B5EF4-FFF2-40B4-BE49-F238E27FC236}">
                <a16:creationId xmlns:a16="http://schemas.microsoft.com/office/drawing/2014/main" id="{58DF90D5-F34D-8DA9-C74D-6DEAFBD8D9F6}"/>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580699" y="3273495"/>
            <a:ext cx="950334" cy="570200"/>
          </a:xfrm>
          <a:prstGeom prst="rect">
            <a:avLst/>
          </a:prstGeom>
        </p:spPr>
      </p:pic>
      <p:pic>
        <p:nvPicPr>
          <p:cNvPr id="22" name="Image 21">
            <a:extLst>
              <a:ext uri="{FF2B5EF4-FFF2-40B4-BE49-F238E27FC236}">
                <a16:creationId xmlns:a16="http://schemas.microsoft.com/office/drawing/2014/main" id="{E4F463B5-3193-AB88-0E08-95B7EC698CDF}"/>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658026" y="3938166"/>
            <a:ext cx="795680" cy="795680"/>
          </a:xfrm>
          <a:prstGeom prst="rect">
            <a:avLst/>
          </a:prstGeom>
        </p:spPr>
      </p:pic>
      <p:pic>
        <p:nvPicPr>
          <p:cNvPr id="23" name="Image 22">
            <a:extLst>
              <a:ext uri="{FF2B5EF4-FFF2-40B4-BE49-F238E27FC236}">
                <a16:creationId xmlns:a16="http://schemas.microsoft.com/office/drawing/2014/main" id="{7ACE6032-9C38-7966-FD79-741A1C1D6974}"/>
              </a:ext>
            </a:extLst>
          </p:cNvPr>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771591" y="4905219"/>
            <a:ext cx="712381" cy="712381"/>
          </a:xfrm>
          <a:prstGeom prst="rect">
            <a:avLst/>
          </a:prstGeom>
        </p:spPr>
      </p:pic>
      <p:pic>
        <p:nvPicPr>
          <p:cNvPr id="4" name="Picture 113">
            <a:extLst>
              <a:ext uri="{FF2B5EF4-FFF2-40B4-BE49-F238E27FC236}">
                <a16:creationId xmlns:a16="http://schemas.microsoft.com/office/drawing/2014/main" id="{571C6D6E-CFE7-7AA0-0714-D5F1AC54E5DE}"/>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6435180">
            <a:off x="11119870" y="3301839"/>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3">
            <a:extLst>
              <a:ext uri="{FF2B5EF4-FFF2-40B4-BE49-F238E27FC236}">
                <a16:creationId xmlns:a16="http://schemas.microsoft.com/office/drawing/2014/main" id="{C3F0FEC8-74B3-CD47-E1E7-9D8C76E26016}"/>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6435180">
            <a:off x="11664778" y="3996005"/>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a:extLst>
              <a:ext uri="{FF2B5EF4-FFF2-40B4-BE49-F238E27FC236}">
                <a16:creationId xmlns:a16="http://schemas.microsoft.com/office/drawing/2014/main" id="{FAD0CD94-1266-20B8-491D-C2741626029B}"/>
              </a:ext>
            </a:extLst>
          </p:cNvPr>
          <p:cNvPicPr>
            <a:picLocks noChangeAspect="1"/>
          </p:cNvPicPr>
          <p:nvPr/>
        </p:nvPicPr>
        <p:blipFill>
          <a:blip r:embed="rId10">
            <a:duotone>
              <a:schemeClr val="accent5">
                <a:shade val="45000"/>
                <a:satMod val="135000"/>
              </a:schemeClr>
              <a:prstClr val="white"/>
            </a:duotone>
          </a:blip>
          <a:stretch>
            <a:fillRect/>
          </a:stretch>
        </p:blipFill>
        <p:spPr>
          <a:xfrm>
            <a:off x="8955550" y="5872799"/>
            <a:ext cx="258792" cy="258792"/>
          </a:xfrm>
          <a:prstGeom prst="rect">
            <a:avLst/>
          </a:prstGeom>
        </p:spPr>
      </p:pic>
      <p:sp>
        <p:nvSpPr>
          <p:cNvPr id="15" name="Rectangle : coins arrondis 14">
            <a:extLst>
              <a:ext uri="{FF2B5EF4-FFF2-40B4-BE49-F238E27FC236}">
                <a16:creationId xmlns:a16="http://schemas.microsoft.com/office/drawing/2014/main" id="{A7C7EECF-2E55-4499-58FE-98190B31945C}"/>
              </a:ext>
            </a:extLst>
          </p:cNvPr>
          <p:cNvSpPr/>
          <p:nvPr/>
        </p:nvSpPr>
        <p:spPr>
          <a:xfrm>
            <a:off x="2432650" y="2172595"/>
            <a:ext cx="7081590" cy="687107"/>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4CE155F7-B48F-DE87-ABA4-485658DDA1B8}"/>
              </a:ext>
            </a:extLst>
          </p:cNvPr>
          <p:cNvSpPr/>
          <p:nvPr/>
        </p:nvSpPr>
        <p:spPr>
          <a:xfrm>
            <a:off x="1984076" y="3858861"/>
            <a:ext cx="6172836" cy="414379"/>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169877B6-0272-F47C-504A-56D1CF231BF1}"/>
              </a:ext>
            </a:extLst>
          </p:cNvPr>
          <p:cNvSpPr txBox="1"/>
          <p:nvPr/>
        </p:nvSpPr>
        <p:spPr>
          <a:xfrm>
            <a:off x="5305605" y="4742273"/>
            <a:ext cx="1883453" cy="246221"/>
          </a:xfrm>
          <a:prstGeom prst="rect">
            <a:avLst/>
          </a:prstGeom>
          <a:noFill/>
        </p:spPr>
        <p:txBody>
          <a:bodyPr wrap="square">
            <a:spAutoFit/>
          </a:bodyPr>
          <a:lstStyle/>
          <a:p>
            <a:r>
              <a:rPr lang="fr-FR" sz="1000" dirty="0">
                <a:solidFill>
                  <a:schemeClr val="bg1">
                    <a:lumMod val="50000"/>
                  </a:schemeClr>
                </a:solidFill>
                <a:latin typeface="Helvetica Neue UltraLight"/>
              </a:rPr>
              <a:t> (et plus d'attentes)</a:t>
            </a:r>
          </a:p>
        </p:txBody>
      </p:sp>
      <p:sp>
        <p:nvSpPr>
          <p:cNvPr id="24" name="ZoneTexte 23">
            <a:extLst>
              <a:ext uri="{FF2B5EF4-FFF2-40B4-BE49-F238E27FC236}">
                <a16:creationId xmlns:a16="http://schemas.microsoft.com/office/drawing/2014/main" id="{2B6D9753-26BA-8421-5011-11A73BDCF65C}"/>
              </a:ext>
            </a:extLst>
          </p:cNvPr>
          <p:cNvSpPr txBox="1"/>
          <p:nvPr/>
        </p:nvSpPr>
        <p:spPr>
          <a:xfrm>
            <a:off x="6678668" y="2231105"/>
            <a:ext cx="787488" cy="230832"/>
          </a:xfrm>
          <a:prstGeom prst="rect">
            <a:avLst/>
          </a:prstGeom>
          <a:noFill/>
        </p:spPr>
        <p:txBody>
          <a:bodyPr wrap="square" rtlCol="0">
            <a:spAutoFit/>
          </a:bodyPr>
          <a:lstStyle/>
          <a:p>
            <a:r>
              <a:rPr lang="fr-FR" sz="900" dirty="0">
                <a:solidFill>
                  <a:schemeClr val="bg1"/>
                </a:solidFill>
                <a:latin typeface="Helvetica Neue UltraLight"/>
              </a:rPr>
              <a:t>30% 2019</a:t>
            </a:r>
          </a:p>
        </p:txBody>
      </p:sp>
      <p:sp>
        <p:nvSpPr>
          <p:cNvPr id="26" name="ZoneTexte 25">
            <a:extLst>
              <a:ext uri="{FF2B5EF4-FFF2-40B4-BE49-F238E27FC236}">
                <a16:creationId xmlns:a16="http://schemas.microsoft.com/office/drawing/2014/main" id="{10ED5114-8A52-C67C-A93B-E3FAA1EB88E8}"/>
              </a:ext>
            </a:extLst>
          </p:cNvPr>
          <p:cNvSpPr txBox="1"/>
          <p:nvPr/>
        </p:nvSpPr>
        <p:spPr>
          <a:xfrm>
            <a:off x="6678668" y="2550717"/>
            <a:ext cx="787488" cy="230832"/>
          </a:xfrm>
          <a:prstGeom prst="rect">
            <a:avLst/>
          </a:prstGeom>
          <a:noFill/>
        </p:spPr>
        <p:txBody>
          <a:bodyPr wrap="square" rtlCol="0">
            <a:spAutoFit/>
          </a:bodyPr>
          <a:lstStyle/>
          <a:p>
            <a:r>
              <a:rPr lang="fr-FR" sz="900" dirty="0">
                <a:solidFill>
                  <a:schemeClr val="bg1"/>
                </a:solidFill>
                <a:latin typeface="Helvetica Neue UltraLight"/>
              </a:rPr>
              <a:t>5% 2019</a:t>
            </a:r>
          </a:p>
        </p:txBody>
      </p:sp>
      <p:sp>
        <p:nvSpPr>
          <p:cNvPr id="27" name="ZoneTexte 26">
            <a:extLst>
              <a:ext uri="{FF2B5EF4-FFF2-40B4-BE49-F238E27FC236}">
                <a16:creationId xmlns:a16="http://schemas.microsoft.com/office/drawing/2014/main" id="{68F2640C-FAFF-0DF0-8F7D-AAE03F01FE18}"/>
              </a:ext>
            </a:extLst>
          </p:cNvPr>
          <p:cNvSpPr txBox="1"/>
          <p:nvPr/>
        </p:nvSpPr>
        <p:spPr>
          <a:xfrm>
            <a:off x="6678668" y="2914038"/>
            <a:ext cx="787488" cy="230832"/>
          </a:xfrm>
          <a:prstGeom prst="rect">
            <a:avLst/>
          </a:prstGeom>
          <a:noFill/>
        </p:spPr>
        <p:txBody>
          <a:bodyPr wrap="square" rtlCol="0">
            <a:spAutoFit/>
          </a:bodyPr>
          <a:lstStyle/>
          <a:p>
            <a:r>
              <a:rPr lang="fr-FR" sz="900" dirty="0">
                <a:solidFill>
                  <a:schemeClr val="bg1"/>
                </a:solidFill>
                <a:latin typeface="Helvetica Neue UltraLight"/>
              </a:rPr>
              <a:t>4% 2019</a:t>
            </a:r>
          </a:p>
        </p:txBody>
      </p:sp>
      <p:sp>
        <p:nvSpPr>
          <p:cNvPr id="29" name="ZoneTexte 28">
            <a:extLst>
              <a:ext uri="{FF2B5EF4-FFF2-40B4-BE49-F238E27FC236}">
                <a16:creationId xmlns:a16="http://schemas.microsoft.com/office/drawing/2014/main" id="{D77D7A0C-3456-F6B7-E449-BB077EFFA8C0}"/>
              </a:ext>
            </a:extLst>
          </p:cNvPr>
          <p:cNvSpPr txBox="1"/>
          <p:nvPr/>
        </p:nvSpPr>
        <p:spPr>
          <a:xfrm>
            <a:off x="6678668" y="3263970"/>
            <a:ext cx="787488" cy="230832"/>
          </a:xfrm>
          <a:prstGeom prst="rect">
            <a:avLst/>
          </a:prstGeom>
          <a:noFill/>
        </p:spPr>
        <p:txBody>
          <a:bodyPr wrap="square" rtlCol="0">
            <a:spAutoFit/>
          </a:bodyPr>
          <a:lstStyle/>
          <a:p>
            <a:r>
              <a:rPr lang="fr-FR" sz="900" dirty="0">
                <a:solidFill>
                  <a:schemeClr val="bg1"/>
                </a:solidFill>
                <a:latin typeface="Helvetica Neue UltraLight"/>
              </a:rPr>
              <a:t>9% 2019</a:t>
            </a:r>
          </a:p>
        </p:txBody>
      </p:sp>
      <p:sp>
        <p:nvSpPr>
          <p:cNvPr id="30" name="ZoneTexte 29">
            <a:extLst>
              <a:ext uri="{FF2B5EF4-FFF2-40B4-BE49-F238E27FC236}">
                <a16:creationId xmlns:a16="http://schemas.microsoft.com/office/drawing/2014/main" id="{AFA77E45-308D-7204-234E-DF992E6F0645}"/>
              </a:ext>
            </a:extLst>
          </p:cNvPr>
          <p:cNvSpPr txBox="1"/>
          <p:nvPr/>
        </p:nvSpPr>
        <p:spPr>
          <a:xfrm>
            <a:off x="6678668" y="3613694"/>
            <a:ext cx="787488" cy="230832"/>
          </a:xfrm>
          <a:prstGeom prst="rect">
            <a:avLst/>
          </a:prstGeom>
          <a:noFill/>
        </p:spPr>
        <p:txBody>
          <a:bodyPr wrap="square" rtlCol="0">
            <a:spAutoFit/>
          </a:bodyPr>
          <a:lstStyle/>
          <a:p>
            <a:r>
              <a:rPr lang="fr-FR" sz="900" dirty="0">
                <a:solidFill>
                  <a:schemeClr val="bg1"/>
                </a:solidFill>
                <a:latin typeface="Helvetica Neue UltraLight"/>
              </a:rPr>
              <a:t>13% 2019</a:t>
            </a:r>
          </a:p>
        </p:txBody>
      </p:sp>
      <p:sp>
        <p:nvSpPr>
          <p:cNvPr id="31" name="ZoneTexte 30">
            <a:extLst>
              <a:ext uri="{FF2B5EF4-FFF2-40B4-BE49-F238E27FC236}">
                <a16:creationId xmlns:a16="http://schemas.microsoft.com/office/drawing/2014/main" id="{82948D63-9388-8D41-BE39-4E8F07189281}"/>
              </a:ext>
            </a:extLst>
          </p:cNvPr>
          <p:cNvSpPr txBox="1"/>
          <p:nvPr/>
        </p:nvSpPr>
        <p:spPr>
          <a:xfrm>
            <a:off x="6678668" y="4264038"/>
            <a:ext cx="787488" cy="230832"/>
          </a:xfrm>
          <a:prstGeom prst="rect">
            <a:avLst/>
          </a:prstGeom>
          <a:noFill/>
        </p:spPr>
        <p:txBody>
          <a:bodyPr wrap="square" rtlCol="0">
            <a:spAutoFit/>
          </a:bodyPr>
          <a:lstStyle/>
          <a:p>
            <a:r>
              <a:rPr lang="fr-FR" sz="900" dirty="0">
                <a:solidFill>
                  <a:schemeClr val="bg1"/>
                </a:solidFill>
                <a:latin typeface="Helvetica Neue UltraLight"/>
              </a:rPr>
              <a:t>4% 2019</a:t>
            </a:r>
          </a:p>
        </p:txBody>
      </p:sp>
      <p:sp>
        <p:nvSpPr>
          <p:cNvPr id="32" name="ZoneTexte 31">
            <a:extLst>
              <a:ext uri="{FF2B5EF4-FFF2-40B4-BE49-F238E27FC236}">
                <a16:creationId xmlns:a16="http://schemas.microsoft.com/office/drawing/2014/main" id="{8D80EDFB-D3FD-29F8-B71D-7C2DAEB0C79F}"/>
              </a:ext>
            </a:extLst>
          </p:cNvPr>
          <p:cNvSpPr txBox="1"/>
          <p:nvPr/>
        </p:nvSpPr>
        <p:spPr>
          <a:xfrm>
            <a:off x="6665326" y="4923587"/>
            <a:ext cx="787488" cy="230832"/>
          </a:xfrm>
          <a:prstGeom prst="rect">
            <a:avLst/>
          </a:prstGeom>
          <a:noFill/>
        </p:spPr>
        <p:txBody>
          <a:bodyPr wrap="square" rtlCol="0">
            <a:spAutoFit/>
          </a:bodyPr>
          <a:lstStyle/>
          <a:p>
            <a:r>
              <a:rPr lang="fr-FR" sz="900" dirty="0">
                <a:solidFill>
                  <a:schemeClr val="bg1"/>
                </a:solidFill>
                <a:latin typeface="Helvetica Neue UltraLight"/>
              </a:rPr>
              <a:t>4% 2019</a:t>
            </a:r>
          </a:p>
        </p:txBody>
      </p:sp>
      <p:sp>
        <p:nvSpPr>
          <p:cNvPr id="33" name="ZoneTexte 32">
            <a:extLst>
              <a:ext uri="{FF2B5EF4-FFF2-40B4-BE49-F238E27FC236}">
                <a16:creationId xmlns:a16="http://schemas.microsoft.com/office/drawing/2014/main" id="{AD13A06D-9751-75EA-7BCD-8F94C3C5F94A}"/>
              </a:ext>
            </a:extLst>
          </p:cNvPr>
          <p:cNvSpPr txBox="1"/>
          <p:nvPr/>
        </p:nvSpPr>
        <p:spPr>
          <a:xfrm>
            <a:off x="6665326" y="5629988"/>
            <a:ext cx="787488" cy="230832"/>
          </a:xfrm>
          <a:prstGeom prst="rect">
            <a:avLst/>
          </a:prstGeom>
          <a:noFill/>
        </p:spPr>
        <p:txBody>
          <a:bodyPr wrap="square" rtlCol="0">
            <a:spAutoFit/>
          </a:bodyPr>
          <a:lstStyle/>
          <a:p>
            <a:r>
              <a:rPr lang="fr-FR" sz="900" dirty="0">
                <a:solidFill>
                  <a:schemeClr val="bg1"/>
                </a:solidFill>
                <a:latin typeface="Helvetica Neue UltraLight"/>
              </a:rPr>
              <a:t>8% 2019</a:t>
            </a:r>
          </a:p>
        </p:txBody>
      </p:sp>
      <p:sp>
        <p:nvSpPr>
          <p:cNvPr id="34" name="ZoneTexte 33">
            <a:extLst>
              <a:ext uri="{FF2B5EF4-FFF2-40B4-BE49-F238E27FC236}">
                <a16:creationId xmlns:a16="http://schemas.microsoft.com/office/drawing/2014/main" id="{214CD3EA-41B0-AD3B-A91B-09CA7CDB6442}"/>
              </a:ext>
            </a:extLst>
          </p:cNvPr>
          <p:cNvSpPr txBox="1"/>
          <p:nvPr/>
        </p:nvSpPr>
        <p:spPr>
          <a:xfrm>
            <a:off x="11352072" y="3379386"/>
            <a:ext cx="787488" cy="230832"/>
          </a:xfrm>
          <a:prstGeom prst="rect">
            <a:avLst/>
          </a:prstGeom>
          <a:noFill/>
        </p:spPr>
        <p:txBody>
          <a:bodyPr wrap="square" rtlCol="0">
            <a:spAutoFit/>
          </a:bodyPr>
          <a:lstStyle/>
          <a:p>
            <a:r>
              <a:rPr lang="fr-FR" sz="900" dirty="0">
                <a:solidFill>
                  <a:schemeClr val="bg1"/>
                </a:solidFill>
                <a:latin typeface="Helvetica Neue UltraLight"/>
              </a:rPr>
              <a:t>45% 2019</a:t>
            </a:r>
          </a:p>
        </p:txBody>
      </p:sp>
      <p:sp>
        <p:nvSpPr>
          <p:cNvPr id="35" name="ZoneTexte 34">
            <a:extLst>
              <a:ext uri="{FF2B5EF4-FFF2-40B4-BE49-F238E27FC236}">
                <a16:creationId xmlns:a16="http://schemas.microsoft.com/office/drawing/2014/main" id="{451BB407-4C11-1883-10C3-8302ABDDB73B}"/>
              </a:ext>
            </a:extLst>
          </p:cNvPr>
          <p:cNvSpPr txBox="1"/>
          <p:nvPr/>
        </p:nvSpPr>
        <p:spPr>
          <a:xfrm>
            <a:off x="11460067" y="4286219"/>
            <a:ext cx="787488" cy="230832"/>
          </a:xfrm>
          <a:prstGeom prst="rect">
            <a:avLst/>
          </a:prstGeom>
          <a:noFill/>
        </p:spPr>
        <p:txBody>
          <a:bodyPr wrap="square" rtlCol="0">
            <a:spAutoFit/>
          </a:bodyPr>
          <a:lstStyle/>
          <a:p>
            <a:r>
              <a:rPr lang="fr-FR" sz="900" dirty="0">
                <a:solidFill>
                  <a:schemeClr val="bg1"/>
                </a:solidFill>
                <a:latin typeface="Helvetica Neue UltraLight"/>
              </a:rPr>
              <a:t>30% 2019</a:t>
            </a:r>
          </a:p>
        </p:txBody>
      </p:sp>
    </p:spTree>
    <p:extLst>
      <p:ext uri="{BB962C8B-B14F-4D97-AF65-F5344CB8AC3E}">
        <p14:creationId xmlns:p14="http://schemas.microsoft.com/office/powerpoint/2010/main" val="246365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DB7A3284-E835-26E5-FD5E-8FD18E005976}"/>
              </a:ext>
            </a:extLst>
          </p:cNvPr>
          <p:cNvGraphicFramePr/>
          <p:nvPr>
            <p:extLst>
              <p:ext uri="{D42A27DB-BD31-4B8C-83A1-F6EECF244321}">
                <p14:modId xmlns:p14="http://schemas.microsoft.com/office/powerpoint/2010/main" val="3679107427"/>
              </p:ext>
            </p:extLst>
          </p:nvPr>
        </p:nvGraphicFramePr>
        <p:xfrm>
          <a:off x="65118" y="1973737"/>
          <a:ext cx="5238136" cy="4429471"/>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3028684" y="5651557"/>
            <a:ext cx="1293978" cy="203133"/>
          </a:xfrm>
        </p:spPr>
        <p:txBody>
          <a:bodyPr/>
          <a:lstStyle/>
          <a:p>
            <a:r>
              <a:rPr lang="fr-FR" sz="800" b="0" i="0" dirty="0">
                <a:solidFill>
                  <a:srgbClr val="00B050"/>
                </a:solidFill>
              </a:rPr>
              <a:t>Annonceurs (27%)</a:t>
            </a:r>
          </a:p>
        </p:txBody>
      </p:sp>
      <p:graphicFrame>
        <p:nvGraphicFramePr>
          <p:cNvPr id="3" name="Graphique 2">
            <a:extLst>
              <a:ext uri="{FF2B5EF4-FFF2-40B4-BE49-F238E27FC236}">
                <a16:creationId xmlns:a16="http://schemas.microsoft.com/office/drawing/2014/main" id="{A0EFEF4A-5DD1-9219-9CE4-53164C99CD2D}"/>
              </a:ext>
            </a:extLst>
          </p:cNvPr>
          <p:cNvGraphicFramePr/>
          <p:nvPr>
            <p:extLst>
              <p:ext uri="{D42A27DB-BD31-4B8C-83A1-F6EECF244321}">
                <p14:modId xmlns:p14="http://schemas.microsoft.com/office/powerpoint/2010/main" val="3422996771"/>
              </p:ext>
            </p:extLst>
          </p:nvPr>
        </p:nvGraphicFramePr>
        <p:xfrm>
          <a:off x="5553331" y="2101082"/>
          <a:ext cx="5433711" cy="4352957"/>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id="{5708355F-C380-36FC-5595-76920FC89BAD}"/>
              </a:ext>
            </a:extLst>
          </p:cNvPr>
          <p:cNvSpPr txBox="1"/>
          <p:nvPr/>
        </p:nvSpPr>
        <p:spPr>
          <a:xfrm>
            <a:off x="1187355" y="1554598"/>
            <a:ext cx="2395245" cy="338554"/>
          </a:xfrm>
          <a:prstGeom prst="rect">
            <a:avLst/>
          </a:prstGeom>
          <a:solidFill>
            <a:srgbClr val="948B86"/>
          </a:solidFill>
        </p:spPr>
        <p:txBody>
          <a:bodyPr wrap="square" rtlCol="0">
            <a:spAutoFit/>
          </a:bodyPr>
          <a:lstStyle/>
          <a:p>
            <a:pPr algn="ctr"/>
            <a:r>
              <a:rPr lang="fr-FR" sz="1600" i="1" cap="small" dirty="0">
                <a:solidFill>
                  <a:schemeClr val="bg1"/>
                </a:solidFill>
                <a:latin typeface="Helvetica Neue UltraLight"/>
              </a:rPr>
              <a:t>ACTIVITE </a:t>
            </a:r>
          </a:p>
        </p:txBody>
      </p:sp>
      <p:sp>
        <p:nvSpPr>
          <p:cNvPr id="6" name="ZoneTexte 5">
            <a:extLst>
              <a:ext uri="{FF2B5EF4-FFF2-40B4-BE49-F238E27FC236}">
                <a16:creationId xmlns:a16="http://schemas.microsoft.com/office/drawing/2014/main" id="{2F1D7120-D9BA-C9E7-1E34-3BFBEBFA3B92}"/>
              </a:ext>
            </a:extLst>
          </p:cNvPr>
          <p:cNvSpPr txBox="1"/>
          <p:nvPr/>
        </p:nvSpPr>
        <p:spPr>
          <a:xfrm>
            <a:off x="8005465" y="1540970"/>
            <a:ext cx="2852537" cy="371791"/>
          </a:xfrm>
          <a:prstGeom prst="rect">
            <a:avLst/>
          </a:prstGeom>
          <a:solidFill>
            <a:srgbClr val="948B86"/>
          </a:solidFill>
        </p:spPr>
        <p:txBody>
          <a:bodyPr wrap="square" rtlCol="0">
            <a:spAutoFit/>
          </a:bodyPr>
          <a:lstStyle/>
          <a:p>
            <a:pPr algn="ctr"/>
            <a:r>
              <a:rPr lang="fr-FR" i="1" cap="small" dirty="0">
                <a:solidFill>
                  <a:schemeClr val="bg1"/>
                </a:solidFill>
                <a:latin typeface="Helvetica Neue UltraLight"/>
              </a:rPr>
              <a:t>FONCTION</a:t>
            </a:r>
          </a:p>
        </p:txBody>
      </p:sp>
      <p:sp>
        <p:nvSpPr>
          <p:cNvPr id="10" name="Parenthèse fermante 9">
            <a:extLst>
              <a:ext uri="{FF2B5EF4-FFF2-40B4-BE49-F238E27FC236}">
                <a16:creationId xmlns:a16="http://schemas.microsoft.com/office/drawing/2014/main" id="{F7F5C573-9D7D-C08C-2B32-1ED6562C3695}"/>
              </a:ext>
            </a:extLst>
          </p:cNvPr>
          <p:cNvSpPr/>
          <p:nvPr/>
        </p:nvSpPr>
        <p:spPr>
          <a:xfrm>
            <a:off x="3687669" y="3803634"/>
            <a:ext cx="159266" cy="1602377"/>
          </a:xfrm>
          <a:prstGeom prst="rightBracket">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à coins arrondis 5">
            <a:extLst>
              <a:ext uri="{FF2B5EF4-FFF2-40B4-BE49-F238E27FC236}">
                <a16:creationId xmlns:a16="http://schemas.microsoft.com/office/drawing/2014/main" id="{C5BCA2D3-CD7C-8370-CDD0-CAD623884EE5}"/>
              </a:ext>
            </a:extLst>
          </p:cNvPr>
          <p:cNvSpPr/>
          <p:nvPr/>
        </p:nvSpPr>
        <p:spPr>
          <a:xfrm>
            <a:off x="4018415" y="4478405"/>
            <a:ext cx="1510078" cy="646986"/>
          </a:xfrm>
          <a:prstGeom prst="roundRect">
            <a:avLst/>
          </a:prstGeom>
          <a:solidFill>
            <a:srgbClr val="00B0F0"/>
          </a:solidFill>
          <a:ln>
            <a:noFill/>
          </a:ln>
        </p:spPr>
        <p:txBody>
          <a:bodyPr wrap="square" rtlCol="0" anchor="ctr">
            <a:spAutoFit/>
          </a:bodyPr>
          <a:lstStyle/>
          <a:p>
            <a:pPr algn="l"/>
            <a:r>
              <a:rPr lang="fr-FR" sz="1600" i="0" dirty="0">
                <a:solidFill>
                  <a:schemeClr val="bg1"/>
                </a:solidFill>
                <a:latin typeface="Helvetica Neue UltraLight"/>
              </a:rPr>
              <a:t>Soit </a:t>
            </a:r>
            <a:r>
              <a:rPr lang="fr-FR" sz="1600" dirty="0">
                <a:solidFill>
                  <a:schemeClr val="bg1"/>
                </a:solidFill>
                <a:latin typeface="Helvetica Neue UltraLight"/>
              </a:rPr>
              <a:t>58</a:t>
            </a:r>
            <a:r>
              <a:rPr lang="fr-FR" sz="1600" i="0" dirty="0">
                <a:solidFill>
                  <a:schemeClr val="bg1"/>
                </a:solidFill>
                <a:latin typeface="Helvetica Neue UltraLight"/>
              </a:rPr>
              <a:t>% d’annonceurs</a:t>
            </a:r>
            <a:endParaRPr lang="fr-FR" sz="1200" b="0" dirty="0">
              <a:solidFill>
                <a:schemeClr val="bg1"/>
              </a:solidFill>
              <a:latin typeface="Helvetica Neue UltraLight"/>
            </a:endParaRPr>
          </a:p>
        </p:txBody>
      </p:sp>
      <p:sp>
        <p:nvSpPr>
          <p:cNvPr id="11" name="Parenthèse fermante 10">
            <a:extLst>
              <a:ext uri="{FF2B5EF4-FFF2-40B4-BE49-F238E27FC236}">
                <a16:creationId xmlns:a16="http://schemas.microsoft.com/office/drawing/2014/main" id="{222F32ED-F89C-E4DC-58F3-70C41E2BE4F2}"/>
              </a:ext>
            </a:extLst>
          </p:cNvPr>
          <p:cNvSpPr/>
          <p:nvPr/>
        </p:nvSpPr>
        <p:spPr>
          <a:xfrm>
            <a:off x="10064678" y="3281752"/>
            <a:ext cx="211015" cy="1162838"/>
          </a:xfrm>
          <a:prstGeom prst="rightBracket">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à coins arrondis 5">
            <a:extLst>
              <a:ext uri="{FF2B5EF4-FFF2-40B4-BE49-F238E27FC236}">
                <a16:creationId xmlns:a16="http://schemas.microsoft.com/office/drawing/2014/main" id="{4D9E808F-1E14-1AB4-630C-9EC39B84CFD7}"/>
              </a:ext>
            </a:extLst>
          </p:cNvPr>
          <p:cNvSpPr/>
          <p:nvPr/>
        </p:nvSpPr>
        <p:spPr>
          <a:xfrm>
            <a:off x="10420263" y="3288557"/>
            <a:ext cx="1728605" cy="1191816"/>
          </a:xfrm>
          <a:prstGeom prst="roundRect">
            <a:avLst/>
          </a:prstGeom>
          <a:solidFill>
            <a:srgbClr val="00B0F0"/>
          </a:solidFill>
          <a:ln>
            <a:noFill/>
          </a:ln>
        </p:spPr>
        <p:txBody>
          <a:bodyPr wrap="square" rtlCol="0" anchor="ctr">
            <a:spAutoFit/>
          </a:bodyPr>
          <a:lstStyle/>
          <a:p>
            <a:r>
              <a:rPr lang="fr-FR" sz="1600" dirty="0">
                <a:solidFill>
                  <a:schemeClr val="bg1"/>
                </a:solidFill>
                <a:latin typeface="Helvetica Neue UltraLight"/>
              </a:rPr>
              <a:t>Soit 70% en  </a:t>
            </a:r>
          </a:p>
          <a:p>
            <a:r>
              <a:rPr lang="fr-FR" sz="1600" dirty="0">
                <a:solidFill>
                  <a:schemeClr val="bg1"/>
                </a:solidFill>
                <a:latin typeface="Helvetica Neue UltraLight"/>
              </a:rPr>
              <a:t>poste au sein </a:t>
            </a:r>
          </a:p>
          <a:p>
            <a:r>
              <a:rPr lang="fr-FR" sz="1600" dirty="0">
                <a:solidFill>
                  <a:schemeClr val="bg1"/>
                </a:solidFill>
                <a:latin typeface="Helvetica Neue UltraLight"/>
              </a:rPr>
              <a:t>du service communication</a:t>
            </a:r>
          </a:p>
        </p:txBody>
      </p:sp>
      <p:sp>
        <p:nvSpPr>
          <p:cNvPr id="13" name="ZoneTexte 12">
            <a:extLst>
              <a:ext uri="{FF2B5EF4-FFF2-40B4-BE49-F238E27FC236}">
                <a16:creationId xmlns:a16="http://schemas.microsoft.com/office/drawing/2014/main" id="{5CC7E714-7500-3079-3D62-0B255CDB6DF6}"/>
              </a:ext>
            </a:extLst>
          </p:cNvPr>
          <p:cNvSpPr txBox="1"/>
          <p:nvPr/>
        </p:nvSpPr>
        <p:spPr>
          <a:xfrm>
            <a:off x="10102" y="6483793"/>
            <a:ext cx="4634525" cy="369332"/>
          </a:xfrm>
          <a:prstGeom prst="rect">
            <a:avLst/>
          </a:prstGeom>
          <a:noFill/>
        </p:spPr>
        <p:txBody>
          <a:bodyPr wrap="square">
            <a:spAutoFit/>
          </a:bodyPr>
          <a:lstStyle/>
          <a:p>
            <a:r>
              <a:rPr lang="fr-FR" sz="1000" i="1" dirty="0">
                <a:solidFill>
                  <a:srgbClr val="948B86"/>
                </a:solidFill>
                <a:latin typeface="Helvetica Neue UltraLight"/>
              </a:rPr>
              <a:t>QF1.Tout d’abord, êtes-vous... ?</a:t>
            </a:r>
          </a:p>
          <a:p>
            <a:r>
              <a:rPr lang="fr-FR" sz="800" i="1" dirty="0">
                <a:solidFill>
                  <a:srgbClr val="948B86"/>
                </a:solidFill>
                <a:latin typeface="Helvetica Neue UltraLight"/>
              </a:rPr>
              <a:t>Bases ensemble – 371 répondants</a:t>
            </a:r>
          </a:p>
        </p:txBody>
      </p:sp>
      <p:sp>
        <p:nvSpPr>
          <p:cNvPr id="14" name="Rectangle 13">
            <a:extLst>
              <a:ext uri="{FF2B5EF4-FFF2-40B4-BE49-F238E27FC236}">
                <a16:creationId xmlns:a16="http://schemas.microsoft.com/office/drawing/2014/main" id="{C2D62F06-801F-A6C3-A780-D823D053E47A}"/>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15" name="ZoneTexte 14">
            <a:extLst>
              <a:ext uri="{FF2B5EF4-FFF2-40B4-BE49-F238E27FC236}">
                <a16:creationId xmlns:a16="http://schemas.microsoft.com/office/drawing/2014/main" id="{F6ECE250-E300-2266-2BB5-6206925EB74D}"/>
              </a:ext>
            </a:extLst>
          </p:cNvPr>
          <p:cNvSpPr txBox="1"/>
          <p:nvPr/>
        </p:nvSpPr>
        <p:spPr>
          <a:xfrm>
            <a:off x="6096000" y="6507475"/>
            <a:ext cx="4693166" cy="369332"/>
          </a:xfrm>
          <a:prstGeom prst="rect">
            <a:avLst/>
          </a:prstGeom>
          <a:noFill/>
        </p:spPr>
        <p:txBody>
          <a:bodyPr wrap="square">
            <a:spAutoFit/>
          </a:bodyPr>
          <a:lstStyle/>
          <a:p>
            <a:r>
              <a:rPr lang="fr-FR" sz="1000" i="1" dirty="0">
                <a:solidFill>
                  <a:srgbClr val="948B86"/>
                </a:solidFill>
                <a:latin typeface="Helvetica Neue UltraLight"/>
              </a:rPr>
              <a:t>QF3. Au sein de votre entreprise / collectivité, vous êtes … ?</a:t>
            </a:r>
          </a:p>
          <a:p>
            <a:r>
              <a:rPr lang="fr-FR" sz="800" i="1" dirty="0">
                <a:solidFill>
                  <a:srgbClr val="948B86"/>
                </a:solidFill>
                <a:latin typeface="Helvetica Neue UltraLight"/>
              </a:rPr>
              <a:t>Bases annonceurs – 214 répondants</a:t>
            </a:r>
          </a:p>
        </p:txBody>
      </p:sp>
      <p:sp>
        <p:nvSpPr>
          <p:cNvPr id="22" name="Légende : encadrée à une bordure 21">
            <a:extLst>
              <a:ext uri="{FF2B5EF4-FFF2-40B4-BE49-F238E27FC236}">
                <a16:creationId xmlns:a16="http://schemas.microsoft.com/office/drawing/2014/main" id="{82794189-87A9-305A-846A-7B710210B11E}"/>
              </a:ext>
            </a:extLst>
          </p:cNvPr>
          <p:cNvSpPr/>
          <p:nvPr/>
        </p:nvSpPr>
        <p:spPr>
          <a:xfrm>
            <a:off x="3582600" y="2123803"/>
            <a:ext cx="1945893" cy="523220"/>
          </a:xfrm>
          <a:prstGeom prst="accentBorderCallout1">
            <a:avLst>
              <a:gd name="adj1" fmla="val 18750"/>
              <a:gd name="adj2" fmla="val -8333"/>
              <a:gd name="adj3" fmla="val 127471"/>
              <a:gd name="adj4" fmla="val -38532"/>
            </a:avLst>
          </a:prstGeom>
          <a:solidFill>
            <a:srgbClr val="00B0F0"/>
          </a:solidFill>
          <a:ln>
            <a:solidFill>
              <a:srgbClr val="00B0F0"/>
            </a:solidFill>
          </a:ln>
        </p:spPr>
        <p:txBody>
          <a:bodyPr wrap="square" rtlCol="0" anchor="ctr">
            <a:spAutoFit/>
          </a:bodyPr>
          <a:lstStyle/>
          <a:p>
            <a:pPr algn="l"/>
            <a:r>
              <a:rPr lang="fr-FR" sz="1400" i="0" dirty="0">
                <a:solidFill>
                  <a:schemeClr val="bg1"/>
                </a:solidFill>
                <a:latin typeface="Helvetica Neue UltraLight"/>
              </a:rPr>
              <a:t>48% exercent en tant qu’indépendant</a:t>
            </a:r>
            <a:endParaRPr lang="fr-FR" sz="1400" b="0" i="0" dirty="0">
              <a:solidFill>
                <a:schemeClr val="bg1"/>
              </a:solidFill>
              <a:latin typeface="Helvetica Neue UltraLight"/>
            </a:endParaRPr>
          </a:p>
        </p:txBody>
      </p:sp>
      <p:sp>
        <p:nvSpPr>
          <p:cNvPr id="23" name="Titre 5">
            <a:extLst>
              <a:ext uri="{FF2B5EF4-FFF2-40B4-BE49-F238E27FC236}">
                <a16:creationId xmlns:a16="http://schemas.microsoft.com/office/drawing/2014/main" id="{DA78404B-1CD3-52F0-CA21-686E5385979D}"/>
              </a:ext>
            </a:extLst>
          </p:cNvPr>
          <p:cNvSpPr txBox="1">
            <a:spLocks/>
          </p:cNvSpPr>
          <p:nvPr/>
        </p:nvSpPr>
        <p:spPr>
          <a:xfrm>
            <a:off x="1035102" y="129585"/>
            <a:ext cx="10426528" cy="6463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2000" b="0" dirty="0"/>
              <a:t>Des annonceurs dans ~3 cas sur 5, </a:t>
            </a:r>
          </a:p>
          <a:p>
            <a:r>
              <a:rPr lang="fr-FR" sz="2000" b="0" dirty="0"/>
              <a:t>Et parmi les prestataires, ~1 sur 2 est indépendant.</a:t>
            </a:r>
          </a:p>
        </p:txBody>
      </p:sp>
      <p:sp>
        <p:nvSpPr>
          <p:cNvPr id="31" name="ZoneTexte 30">
            <a:extLst>
              <a:ext uri="{FF2B5EF4-FFF2-40B4-BE49-F238E27FC236}">
                <a16:creationId xmlns:a16="http://schemas.microsoft.com/office/drawing/2014/main" id="{CF4036DE-9BF5-5602-AFB8-66E0CCB0B102}"/>
              </a:ext>
            </a:extLst>
          </p:cNvPr>
          <p:cNvSpPr txBox="1"/>
          <p:nvPr/>
        </p:nvSpPr>
        <p:spPr>
          <a:xfrm>
            <a:off x="-424616" y="1531193"/>
            <a:ext cx="1979277" cy="461665"/>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TOTAL </a:t>
            </a:r>
          </a:p>
          <a:p>
            <a:pPr algn="ctr"/>
            <a:r>
              <a:rPr lang="fr-FR" sz="1200" i="0" dirty="0">
                <a:solidFill>
                  <a:schemeClr val="bg1">
                    <a:lumMod val="50000"/>
                  </a:schemeClr>
                </a:solidFill>
                <a:latin typeface="Helvetica Neue UltraLight"/>
              </a:rPr>
              <a:t>ECHANTILLON</a:t>
            </a:r>
          </a:p>
        </p:txBody>
      </p:sp>
      <p:sp>
        <p:nvSpPr>
          <p:cNvPr id="4" name="ZoneTexte 3">
            <a:extLst>
              <a:ext uri="{FF2B5EF4-FFF2-40B4-BE49-F238E27FC236}">
                <a16:creationId xmlns:a16="http://schemas.microsoft.com/office/drawing/2014/main" id="{8BDCA5AE-7EDF-868C-615D-0AEF9A46844A}"/>
              </a:ext>
            </a:extLst>
          </p:cNvPr>
          <p:cNvSpPr txBox="1"/>
          <p:nvPr/>
        </p:nvSpPr>
        <p:spPr>
          <a:xfrm>
            <a:off x="2718498" y="5406011"/>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2" name="Titre 5">
            <a:extLst>
              <a:ext uri="{FF2B5EF4-FFF2-40B4-BE49-F238E27FC236}">
                <a16:creationId xmlns:a16="http://schemas.microsoft.com/office/drawing/2014/main" id="{924368D0-787C-4868-3B65-381924C4166D}"/>
              </a:ext>
            </a:extLst>
          </p:cNvPr>
          <p:cNvSpPr txBox="1">
            <a:spLocks/>
          </p:cNvSpPr>
          <p:nvPr/>
        </p:nvSpPr>
        <p:spPr>
          <a:xfrm>
            <a:off x="9299971" y="2651905"/>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250 salariés (18%)</a:t>
            </a:r>
          </a:p>
        </p:txBody>
      </p:sp>
      <p:sp>
        <p:nvSpPr>
          <p:cNvPr id="16" name="ZoneTexte 15">
            <a:extLst>
              <a:ext uri="{FF2B5EF4-FFF2-40B4-BE49-F238E27FC236}">
                <a16:creationId xmlns:a16="http://schemas.microsoft.com/office/drawing/2014/main" id="{13785DE4-E62D-13AE-5264-3209FC91A155}"/>
              </a:ext>
            </a:extLst>
          </p:cNvPr>
          <p:cNvSpPr txBox="1"/>
          <p:nvPr/>
        </p:nvSpPr>
        <p:spPr>
          <a:xfrm>
            <a:off x="9045975" y="256628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7" name="Titre 5">
            <a:extLst>
              <a:ext uri="{FF2B5EF4-FFF2-40B4-BE49-F238E27FC236}">
                <a16:creationId xmlns:a16="http://schemas.microsoft.com/office/drawing/2014/main" id="{9C18855B-84BA-419B-D2BB-090CEAF837BF}"/>
              </a:ext>
            </a:extLst>
          </p:cNvPr>
          <p:cNvSpPr txBox="1">
            <a:spLocks/>
          </p:cNvSpPr>
          <p:nvPr/>
        </p:nvSpPr>
        <p:spPr>
          <a:xfrm>
            <a:off x="9137392" y="4231344"/>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 ≥ 250 salariés (41%)</a:t>
            </a:r>
          </a:p>
        </p:txBody>
      </p:sp>
      <p:sp>
        <p:nvSpPr>
          <p:cNvPr id="19" name="ZoneTexte 18">
            <a:extLst>
              <a:ext uri="{FF2B5EF4-FFF2-40B4-BE49-F238E27FC236}">
                <a16:creationId xmlns:a16="http://schemas.microsoft.com/office/drawing/2014/main" id="{64F9A61D-DF53-80CC-F4FB-37BC0FBB29B5}"/>
              </a:ext>
            </a:extLst>
          </p:cNvPr>
          <p:cNvSpPr txBox="1"/>
          <p:nvPr/>
        </p:nvSpPr>
        <p:spPr>
          <a:xfrm>
            <a:off x="8941755" y="4138589"/>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grpSp>
        <p:nvGrpSpPr>
          <p:cNvPr id="21" name="Groupe 20">
            <a:extLst>
              <a:ext uri="{FF2B5EF4-FFF2-40B4-BE49-F238E27FC236}">
                <a16:creationId xmlns:a16="http://schemas.microsoft.com/office/drawing/2014/main" id="{B4218588-DD43-5363-87EE-8127DEC91E81}"/>
              </a:ext>
            </a:extLst>
          </p:cNvPr>
          <p:cNvGrpSpPr/>
          <p:nvPr/>
        </p:nvGrpSpPr>
        <p:grpSpPr>
          <a:xfrm>
            <a:off x="6487857" y="1471414"/>
            <a:ext cx="1224450" cy="743634"/>
            <a:chOff x="5502045" y="691168"/>
            <a:chExt cx="1224450" cy="743634"/>
          </a:xfrm>
        </p:grpSpPr>
        <p:sp>
          <p:nvSpPr>
            <p:cNvPr id="28" name="ZoneTexte 27">
              <a:extLst>
                <a:ext uri="{FF2B5EF4-FFF2-40B4-BE49-F238E27FC236}">
                  <a16:creationId xmlns:a16="http://schemas.microsoft.com/office/drawing/2014/main" id="{25A3134A-84C5-AEA3-8782-67882D5B0BF5}"/>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9" name="Image 28">
              <a:extLst>
                <a:ext uri="{FF2B5EF4-FFF2-40B4-BE49-F238E27FC236}">
                  <a16:creationId xmlns:a16="http://schemas.microsoft.com/office/drawing/2014/main" id="{68156C82-4F36-5293-FC16-1FB0D4BE4254}"/>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
        <p:nvSpPr>
          <p:cNvPr id="20" name="Titre 5">
            <a:extLst>
              <a:ext uri="{FF2B5EF4-FFF2-40B4-BE49-F238E27FC236}">
                <a16:creationId xmlns:a16="http://schemas.microsoft.com/office/drawing/2014/main" id="{2BD7BA16-D7EF-880C-8306-A08BC7C6CFB3}"/>
              </a:ext>
            </a:extLst>
          </p:cNvPr>
          <p:cNvSpPr txBox="1">
            <a:spLocks/>
          </p:cNvSpPr>
          <p:nvPr/>
        </p:nvSpPr>
        <p:spPr>
          <a:xfrm>
            <a:off x="3028684" y="5854690"/>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800" i="0" dirty="0">
                <a:solidFill>
                  <a:srgbClr val="00B050"/>
                </a:solidFill>
              </a:rPr>
              <a:t>Gironde (22%)</a:t>
            </a:r>
          </a:p>
        </p:txBody>
      </p:sp>
      <p:sp>
        <p:nvSpPr>
          <p:cNvPr id="25" name="Titre 5">
            <a:extLst>
              <a:ext uri="{FF2B5EF4-FFF2-40B4-BE49-F238E27FC236}">
                <a16:creationId xmlns:a16="http://schemas.microsoft.com/office/drawing/2014/main" id="{163E2ECE-D2C7-058F-34BA-40DDE48EE206}"/>
              </a:ext>
            </a:extLst>
          </p:cNvPr>
          <p:cNvSpPr txBox="1">
            <a:spLocks/>
          </p:cNvSpPr>
          <p:nvPr/>
        </p:nvSpPr>
        <p:spPr>
          <a:xfrm>
            <a:off x="3056192" y="5459600"/>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800" b="0" i="0" dirty="0">
                <a:solidFill>
                  <a:srgbClr val="00B050"/>
                </a:solidFill>
              </a:rPr>
              <a:t> ≥ </a:t>
            </a:r>
            <a:r>
              <a:rPr lang="fr-FR" sz="800" i="0" dirty="0">
                <a:solidFill>
                  <a:srgbClr val="00B050"/>
                </a:solidFill>
              </a:rPr>
              <a:t>250 salariés  (54%)</a:t>
            </a:r>
          </a:p>
        </p:txBody>
      </p:sp>
      <p:sp>
        <p:nvSpPr>
          <p:cNvPr id="26" name="Titre 5">
            <a:extLst>
              <a:ext uri="{FF2B5EF4-FFF2-40B4-BE49-F238E27FC236}">
                <a16:creationId xmlns:a16="http://schemas.microsoft.com/office/drawing/2014/main" id="{8E25171B-59B9-BCE4-1B24-B63BFC44C56F}"/>
              </a:ext>
            </a:extLst>
          </p:cNvPr>
          <p:cNvSpPr txBox="1">
            <a:spLocks/>
          </p:cNvSpPr>
          <p:nvPr/>
        </p:nvSpPr>
        <p:spPr>
          <a:xfrm>
            <a:off x="9399700" y="2832546"/>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800" i="0" dirty="0">
                <a:solidFill>
                  <a:srgbClr val="00B050"/>
                </a:solidFill>
              </a:rPr>
              <a:t>Gironde (17%)</a:t>
            </a:r>
          </a:p>
        </p:txBody>
      </p:sp>
    </p:spTree>
    <p:extLst>
      <p:ext uri="{BB962C8B-B14F-4D97-AF65-F5344CB8AC3E}">
        <p14:creationId xmlns:p14="http://schemas.microsoft.com/office/powerpoint/2010/main" val="247942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D8A12A3-A735-08CC-89BF-CEC10F8AA024}"/>
              </a:ext>
            </a:extLst>
          </p:cNvPr>
          <p:cNvSpPr txBox="1"/>
          <p:nvPr/>
        </p:nvSpPr>
        <p:spPr>
          <a:xfrm>
            <a:off x="0" y="1202721"/>
            <a:ext cx="4211052"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VERBATIM évolutions du métier</a:t>
            </a:r>
          </a:p>
        </p:txBody>
      </p:sp>
      <p:sp>
        <p:nvSpPr>
          <p:cNvPr id="6" name="ZoneTexte 5">
            <a:extLst>
              <a:ext uri="{FF2B5EF4-FFF2-40B4-BE49-F238E27FC236}">
                <a16:creationId xmlns:a16="http://schemas.microsoft.com/office/drawing/2014/main" id="{08356777-0DDC-F9D1-AC34-CA9236DACD13}"/>
              </a:ext>
            </a:extLst>
          </p:cNvPr>
          <p:cNvSpPr txBox="1"/>
          <p:nvPr/>
        </p:nvSpPr>
        <p:spPr>
          <a:xfrm>
            <a:off x="505326" y="2021722"/>
            <a:ext cx="5053261" cy="461665"/>
          </a:xfrm>
          <a:prstGeom prst="rect">
            <a:avLst/>
          </a:prstGeom>
          <a:noFill/>
        </p:spPr>
        <p:txBody>
          <a:bodyPr wrap="square" rtlCol="0">
            <a:spAutoFit/>
          </a:bodyPr>
          <a:lstStyle/>
          <a:p>
            <a:r>
              <a:rPr lang="fr-FR" sz="1200" i="1" dirty="0">
                <a:solidFill>
                  <a:schemeClr val="bg1">
                    <a:lumMod val="50000"/>
                  </a:schemeClr>
                </a:solidFill>
                <a:latin typeface="Helvetica Neue UltraLight"/>
              </a:rPr>
              <a:t>« Besoin de plus en plus de polyvalence, graphisme, stratégie digitale, se former en permanence pour rester à la page. »</a:t>
            </a:r>
          </a:p>
        </p:txBody>
      </p:sp>
      <p:cxnSp>
        <p:nvCxnSpPr>
          <p:cNvPr id="8" name="Connecteur droit 7">
            <a:extLst>
              <a:ext uri="{FF2B5EF4-FFF2-40B4-BE49-F238E27FC236}">
                <a16:creationId xmlns:a16="http://schemas.microsoft.com/office/drawing/2014/main" id="{8D046B87-960D-17BE-1221-DD51F59CA264}"/>
              </a:ext>
            </a:extLst>
          </p:cNvPr>
          <p:cNvCxnSpPr/>
          <p:nvPr/>
        </p:nvCxnSpPr>
        <p:spPr>
          <a:xfrm>
            <a:off x="421105" y="2105526"/>
            <a:ext cx="0" cy="27699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783607CB-FFB8-F688-527E-74CDCA115883}"/>
              </a:ext>
            </a:extLst>
          </p:cNvPr>
          <p:cNvSpPr txBox="1"/>
          <p:nvPr/>
        </p:nvSpPr>
        <p:spPr>
          <a:xfrm>
            <a:off x="327404" y="2849332"/>
            <a:ext cx="4788568" cy="276999"/>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Encore plus de tâches ! Mais une communication plus digitale. »</a:t>
            </a:r>
          </a:p>
        </p:txBody>
      </p:sp>
      <p:cxnSp>
        <p:nvCxnSpPr>
          <p:cNvPr id="10" name="Connecteur droit 9">
            <a:extLst>
              <a:ext uri="{FF2B5EF4-FFF2-40B4-BE49-F238E27FC236}">
                <a16:creationId xmlns:a16="http://schemas.microsoft.com/office/drawing/2014/main" id="{5EE08F89-7539-186E-85AC-F4175EA49615}"/>
              </a:ext>
            </a:extLst>
          </p:cNvPr>
          <p:cNvCxnSpPr/>
          <p:nvPr/>
        </p:nvCxnSpPr>
        <p:spPr>
          <a:xfrm>
            <a:off x="243182" y="2849332"/>
            <a:ext cx="0" cy="27699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F107DA91-4668-233D-03B3-F3B8F7C4AD1A}"/>
              </a:ext>
            </a:extLst>
          </p:cNvPr>
          <p:cNvSpPr txBox="1"/>
          <p:nvPr/>
        </p:nvSpPr>
        <p:spPr>
          <a:xfrm>
            <a:off x="8488971" y="4012990"/>
            <a:ext cx="3703029" cy="461665"/>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Le digital prend aujourd'hui toute la place, l'instantané également. »</a:t>
            </a:r>
          </a:p>
        </p:txBody>
      </p:sp>
      <p:cxnSp>
        <p:nvCxnSpPr>
          <p:cNvPr id="12" name="Connecteur droit 11">
            <a:extLst>
              <a:ext uri="{FF2B5EF4-FFF2-40B4-BE49-F238E27FC236}">
                <a16:creationId xmlns:a16="http://schemas.microsoft.com/office/drawing/2014/main" id="{701C7EF8-3112-5640-F529-A9BF94ECC51B}"/>
              </a:ext>
            </a:extLst>
          </p:cNvPr>
          <p:cNvCxnSpPr>
            <a:cxnSpLocks/>
          </p:cNvCxnSpPr>
          <p:nvPr/>
        </p:nvCxnSpPr>
        <p:spPr>
          <a:xfrm>
            <a:off x="8404750" y="4012990"/>
            <a:ext cx="0" cy="4616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CB1A549A-9F7C-BA38-1ABB-9B705AE13065}"/>
              </a:ext>
            </a:extLst>
          </p:cNvPr>
          <p:cNvSpPr txBox="1"/>
          <p:nvPr/>
        </p:nvSpPr>
        <p:spPr>
          <a:xfrm>
            <a:off x="8724351" y="2794289"/>
            <a:ext cx="3485259" cy="461665"/>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Après le tout </a:t>
            </a:r>
            <a:r>
              <a:rPr lang="fr-FR" dirty="0" err="1"/>
              <a:t>visio</a:t>
            </a:r>
            <a:r>
              <a:rPr lang="fr-FR" dirty="0"/>
              <a:t>, on revient à une pratique mixte où le contact humain reste fondamental. »</a:t>
            </a:r>
          </a:p>
        </p:txBody>
      </p:sp>
      <p:cxnSp>
        <p:nvCxnSpPr>
          <p:cNvPr id="14" name="Connecteur droit 13">
            <a:extLst>
              <a:ext uri="{FF2B5EF4-FFF2-40B4-BE49-F238E27FC236}">
                <a16:creationId xmlns:a16="http://schemas.microsoft.com/office/drawing/2014/main" id="{F82E4D63-1B86-4ED8-F4AA-AEEC05F9AC08}"/>
              </a:ext>
            </a:extLst>
          </p:cNvPr>
          <p:cNvCxnSpPr>
            <a:cxnSpLocks/>
          </p:cNvCxnSpPr>
          <p:nvPr/>
        </p:nvCxnSpPr>
        <p:spPr>
          <a:xfrm>
            <a:off x="8601231" y="2838454"/>
            <a:ext cx="0" cy="37333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9CEF0F3D-FC55-4BF0-48CF-23DF481C6326}"/>
              </a:ext>
            </a:extLst>
          </p:cNvPr>
          <p:cNvSpPr txBox="1"/>
          <p:nvPr/>
        </p:nvSpPr>
        <p:spPr>
          <a:xfrm>
            <a:off x="1921041" y="3354411"/>
            <a:ext cx="6803311" cy="461665"/>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Un paradoxe : plus on communique, moins les gens communiquent entre eux, et plus ils se recentrent sur leur propre personne. Evolution d'un monde devenu égocentrique. »</a:t>
            </a:r>
          </a:p>
        </p:txBody>
      </p:sp>
      <p:cxnSp>
        <p:nvCxnSpPr>
          <p:cNvPr id="16" name="Connecteur droit 15">
            <a:extLst>
              <a:ext uri="{FF2B5EF4-FFF2-40B4-BE49-F238E27FC236}">
                <a16:creationId xmlns:a16="http://schemas.microsoft.com/office/drawing/2014/main" id="{06FBF12C-EB02-4513-2338-A93172EA41F0}"/>
              </a:ext>
            </a:extLst>
          </p:cNvPr>
          <p:cNvCxnSpPr>
            <a:cxnSpLocks/>
          </p:cNvCxnSpPr>
          <p:nvPr/>
        </p:nvCxnSpPr>
        <p:spPr>
          <a:xfrm>
            <a:off x="1836820" y="3354411"/>
            <a:ext cx="0" cy="4616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56292232-1411-BBE4-2950-72239E0816A3}"/>
              </a:ext>
            </a:extLst>
          </p:cNvPr>
          <p:cNvSpPr txBox="1"/>
          <p:nvPr/>
        </p:nvSpPr>
        <p:spPr>
          <a:xfrm>
            <a:off x="421105" y="4055872"/>
            <a:ext cx="7709687" cy="1200329"/>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Elles concernent majoritairement le management. Il faut faire face à un manque d'engagement fort et des revendications toujours plus importantes sur la reconnaissance salariale. </a:t>
            </a:r>
          </a:p>
          <a:p>
            <a:r>
              <a:rPr lang="fr-FR" dirty="0"/>
              <a:t>Pour le reste, la digitalisation des réunions fait gagner énormément de temps de trajet mais coupe des liens. </a:t>
            </a:r>
          </a:p>
          <a:p>
            <a:r>
              <a:rPr lang="fr-FR" dirty="0"/>
              <a:t>Sur la fonction communication, on se rend compte que chacun travaille toujours plus dans la précipitation. Aujourd'hui, le métier consiste uniquement en la gestion et le traitement des urgences. Ce qui n'est pas le plus confortable. »</a:t>
            </a:r>
          </a:p>
        </p:txBody>
      </p:sp>
      <p:cxnSp>
        <p:nvCxnSpPr>
          <p:cNvPr id="18" name="Connecteur droit 17">
            <a:extLst>
              <a:ext uri="{FF2B5EF4-FFF2-40B4-BE49-F238E27FC236}">
                <a16:creationId xmlns:a16="http://schemas.microsoft.com/office/drawing/2014/main" id="{2EA18C26-82E5-88C4-4AF0-4B9226A3C67E}"/>
              </a:ext>
            </a:extLst>
          </p:cNvPr>
          <p:cNvCxnSpPr>
            <a:cxnSpLocks/>
          </p:cNvCxnSpPr>
          <p:nvPr/>
        </p:nvCxnSpPr>
        <p:spPr>
          <a:xfrm>
            <a:off x="336884" y="4055872"/>
            <a:ext cx="0" cy="120032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9" name="Groupe 18">
            <a:extLst>
              <a:ext uri="{FF2B5EF4-FFF2-40B4-BE49-F238E27FC236}">
                <a16:creationId xmlns:a16="http://schemas.microsoft.com/office/drawing/2014/main" id="{C723F8B8-E5F8-CF61-AFFB-0DADF76DF4C2}"/>
              </a:ext>
            </a:extLst>
          </p:cNvPr>
          <p:cNvGrpSpPr/>
          <p:nvPr/>
        </p:nvGrpSpPr>
        <p:grpSpPr>
          <a:xfrm>
            <a:off x="4844715" y="986948"/>
            <a:ext cx="1224450" cy="743634"/>
            <a:chOff x="5502045" y="691168"/>
            <a:chExt cx="1224450" cy="743634"/>
          </a:xfrm>
        </p:grpSpPr>
        <p:sp>
          <p:nvSpPr>
            <p:cNvPr id="20" name="ZoneTexte 19">
              <a:extLst>
                <a:ext uri="{FF2B5EF4-FFF2-40B4-BE49-F238E27FC236}">
                  <a16:creationId xmlns:a16="http://schemas.microsoft.com/office/drawing/2014/main" id="{6A5012F9-CD66-982E-20FD-DE8C63056330}"/>
                </a:ext>
              </a:extLst>
            </p:cNvPr>
            <p:cNvSpPr txBox="1"/>
            <p:nvPr/>
          </p:nvSpPr>
          <p:spPr>
            <a:xfrm>
              <a:off x="5502045" y="1157803"/>
              <a:ext cx="1224450" cy="276999"/>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annonceurs</a:t>
              </a:r>
            </a:p>
          </p:txBody>
        </p:sp>
        <p:pic>
          <p:nvPicPr>
            <p:cNvPr id="21" name="Image 20">
              <a:extLst>
                <a:ext uri="{FF2B5EF4-FFF2-40B4-BE49-F238E27FC236}">
                  <a16:creationId xmlns:a16="http://schemas.microsoft.com/office/drawing/2014/main" id="{439B2447-8A61-0AA0-B45B-9B9C792B1B0A}"/>
                </a:ext>
              </a:extLst>
            </p:cNvPr>
            <p:cNvPicPr>
              <a:picLocks noChangeAspect="1"/>
            </p:cNvPicPr>
            <p:nvPr/>
          </p:nvPicPr>
          <p:blipFill>
            <a:blip r:embed="rId2">
              <a:clrChange>
                <a:clrFrom>
                  <a:srgbClr val="FFFFFF"/>
                </a:clrFrom>
                <a:clrTo>
                  <a:srgbClr val="FFFFFF">
                    <a:alpha val="0"/>
                  </a:srgbClr>
                </a:clrTo>
              </a:clrChange>
              <a:grayscl/>
            </a:blip>
            <a:stretch>
              <a:fillRect/>
            </a:stretch>
          </p:blipFill>
          <p:spPr>
            <a:xfrm>
              <a:off x="5693093" y="691168"/>
              <a:ext cx="842355" cy="561570"/>
            </a:xfrm>
            <a:prstGeom prst="rect">
              <a:avLst/>
            </a:prstGeom>
          </p:spPr>
        </p:pic>
      </p:grpSp>
      <p:sp>
        <p:nvSpPr>
          <p:cNvPr id="22" name="Titre 5">
            <a:extLst>
              <a:ext uri="{FF2B5EF4-FFF2-40B4-BE49-F238E27FC236}">
                <a16:creationId xmlns:a16="http://schemas.microsoft.com/office/drawing/2014/main" id="{C2691DE3-2C52-DD17-2FB6-C749229538B5}"/>
              </a:ext>
            </a:extLst>
          </p:cNvPr>
          <p:cNvSpPr txBox="1">
            <a:spLocks/>
          </p:cNvSpPr>
          <p:nvPr/>
        </p:nvSpPr>
        <p:spPr>
          <a:xfrm>
            <a:off x="830180" y="220647"/>
            <a:ext cx="9545692" cy="480131"/>
          </a:xfrm>
          <a:prstGeom prst="rect">
            <a:avLst/>
          </a:prstGeom>
        </p:spPr>
        <p:txBody>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2800" dirty="0"/>
              <a:t>Parole d’annonceurs </a:t>
            </a:r>
          </a:p>
        </p:txBody>
      </p:sp>
      <p:sp>
        <p:nvSpPr>
          <p:cNvPr id="24" name="ZoneTexte 23">
            <a:extLst>
              <a:ext uri="{FF2B5EF4-FFF2-40B4-BE49-F238E27FC236}">
                <a16:creationId xmlns:a16="http://schemas.microsoft.com/office/drawing/2014/main" id="{54C14500-2BBC-0BB1-B450-5B39F0400A27}"/>
              </a:ext>
            </a:extLst>
          </p:cNvPr>
          <p:cNvSpPr txBox="1"/>
          <p:nvPr/>
        </p:nvSpPr>
        <p:spPr>
          <a:xfrm>
            <a:off x="0" y="6519446"/>
            <a:ext cx="4463512" cy="338554"/>
          </a:xfrm>
          <a:prstGeom prst="rect">
            <a:avLst/>
          </a:prstGeom>
          <a:noFill/>
        </p:spPr>
        <p:txBody>
          <a:bodyPr wrap="square">
            <a:spAutoFit/>
          </a:bodyPr>
          <a:lstStyle/>
          <a:p>
            <a:r>
              <a:rPr lang="fr-FR" sz="800" i="1" dirty="0">
                <a:solidFill>
                  <a:srgbClr val="948B86"/>
                </a:solidFill>
                <a:latin typeface="Helvetica Neue UltraLight"/>
              </a:rPr>
              <a:t>Q19 Quelles évolutions percevez-vous dans votre métier au quotidien ?</a:t>
            </a:r>
          </a:p>
          <a:p>
            <a:r>
              <a:rPr kumimoji="0" lang="fr-FR" sz="800" b="0" i="1" u="none" strike="noStrike" kern="1200" cap="none" spc="0" normalizeH="0" baseline="0" noProof="0" dirty="0">
                <a:ln>
                  <a:noFill/>
                </a:ln>
                <a:solidFill>
                  <a:srgbClr val="948B86"/>
                </a:solidFill>
                <a:effectLst/>
                <a:uLnTx/>
                <a:uFillTx/>
                <a:latin typeface="Helvetica Neue UltraLight"/>
              </a:rPr>
              <a:t>Base = annonceurs  – </a:t>
            </a:r>
            <a:r>
              <a:rPr lang="fr-FR" sz="800" i="1" dirty="0">
                <a:solidFill>
                  <a:srgbClr val="948B86"/>
                </a:solidFill>
                <a:latin typeface="Helvetica Neue UltraLight"/>
              </a:rPr>
              <a:t>138</a:t>
            </a:r>
            <a:r>
              <a:rPr kumimoji="0" lang="fr-FR" sz="800" b="0" i="1" u="none" strike="noStrike" kern="1200" cap="none" spc="0" normalizeH="0" baseline="0" noProof="0" dirty="0">
                <a:ln>
                  <a:noFill/>
                </a:ln>
                <a:solidFill>
                  <a:srgbClr val="948B86"/>
                </a:solidFill>
                <a:effectLst/>
                <a:uLnTx/>
                <a:uFillTx/>
                <a:latin typeface="Helvetica Neue UltraLight"/>
              </a:rPr>
              <a:t> répondants</a:t>
            </a:r>
          </a:p>
        </p:txBody>
      </p:sp>
      <p:sp>
        <p:nvSpPr>
          <p:cNvPr id="27" name="ZoneTexte 26">
            <a:extLst>
              <a:ext uri="{FF2B5EF4-FFF2-40B4-BE49-F238E27FC236}">
                <a16:creationId xmlns:a16="http://schemas.microsoft.com/office/drawing/2014/main" id="{82D1B1C5-6A75-958A-0179-5ECCB96FE3BB}"/>
              </a:ext>
            </a:extLst>
          </p:cNvPr>
          <p:cNvSpPr txBox="1"/>
          <p:nvPr/>
        </p:nvSpPr>
        <p:spPr>
          <a:xfrm>
            <a:off x="6067928" y="5200597"/>
            <a:ext cx="6124072" cy="1015663"/>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La nécessité de gagner en pertinence et en véracité dans les contenus des messages pour faire face à un contexte cumulant : le besoin de sens, d'attachement aux valeurs, d'attente des consommateurs vis à vis des marques en matière d'engagement, de forte baisse d'attention des cibles quant aux messages, du risque de glissement vers des actions perçues comme du greenwashing. »</a:t>
            </a:r>
          </a:p>
        </p:txBody>
      </p:sp>
      <p:cxnSp>
        <p:nvCxnSpPr>
          <p:cNvPr id="31" name="Connecteur droit 30">
            <a:extLst>
              <a:ext uri="{FF2B5EF4-FFF2-40B4-BE49-F238E27FC236}">
                <a16:creationId xmlns:a16="http://schemas.microsoft.com/office/drawing/2014/main" id="{D4BACD9F-23CA-50FC-2843-0A2D929E5A3F}"/>
              </a:ext>
            </a:extLst>
          </p:cNvPr>
          <p:cNvCxnSpPr>
            <a:cxnSpLocks/>
          </p:cNvCxnSpPr>
          <p:nvPr/>
        </p:nvCxnSpPr>
        <p:spPr>
          <a:xfrm>
            <a:off x="6067928" y="5242480"/>
            <a:ext cx="0" cy="902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CB011299-718E-B88B-03BF-E07F01235424}"/>
              </a:ext>
            </a:extLst>
          </p:cNvPr>
          <p:cNvSpPr txBox="1"/>
          <p:nvPr/>
        </p:nvSpPr>
        <p:spPr>
          <a:xfrm>
            <a:off x="6313884" y="1194610"/>
            <a:ext cx="4574695" cy="830997"/>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Les communicants sont chahutés. On leur demande d'être toujours plus des couteaux suisses et de connaître toutes les nouvelles techniques, tendances et outils. Me concernant, ma fonction est très bien reconnue et valorisée par la Direction. »</a:t>
            </a:r>
          </a:p>
        </p:txBody>
      </p:sp>
      <p:cxnSp>
        <p:nvCxnSpPr>
          <p:cNvPr id="36" name="Connecteur droit 35">
            <a:extLst>
              <a:ext uri="{FF2B5EF4-FFF2-40B4-BE49-F238E27FC236}">
                <a16:creationId xmlns:a16="http://schemas.microsoft.com/office/drawing/2014/main" id="{39165B5D-140F-35A3-6582-E77F309B8205}"/>
              </a:ext>
            </a:extLst>
          </p:cNvPr>
          <p:cNvCxnSpPr>
            <a:cxnSpLocks/>
          </p:cNvCxnSpPr>
          <p:nvPr/>
        </p:nvCxnSpPr>
        <p:spPr>
          <a:xfrm>
            <a:off x="6237684" y="1252751"/>
            <a:ext cx="0" cy="76897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D556B954-D9CA-5566-CC5D-8A076A1CB485}"/>
              </a:ext>
            </a:extLst>
          </p:cNvPr>
          <p:cNvSpPr txBox="1"/>
          <p:nvPr/>
        </p:nvSpPr>
        <p:spPr>
          <a:xfrm>
            <a:off x="755987" y="5378161"/>
            <a:ext cx="4989638" cy="1015663"/>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La communication ne cherche plus à enjoliver les choses mais à les montrer telles qu'elles sont. Les gens demandent de la transparence, de la vérité. Le rôle de la communication a changé, il est plus proche de l'Humain aujourd'hui, les actions sont plus concrètes et ont plus de sens et de valeur. »</a:t>
            </a:r>
          </a:p>
        </p:txBody>
      </p:sp>
      <p:cxnSp>
        <p:nvCxnSpPr>
          <p:cNvPr id="40" name="Connecteur droit 39">
            <a:extLst>
              <a:ext uri="{FF2B5EF4-FFF2-40B4-BE49-F238E27FC236}">
                <a16:creationId xmlns:a16="http://schemas.microsoft.com/office/drawing/2014/main" id="{D320D99A-3CC0-D821-69DF-45EC91BBE47B}"/>
              </a:ext>
            </a:extLst>
          </p:cNvPr>
          <p:cNvCxnSpPr>
            <a:cxnSpLocks/>
          </p:cNvCxnSpPr>
          <p:nvPr/>
        </p:nvCxnSpPr>
        <p:spPr>
          <a:xfrm>
            <a:off x="731923" y="5412845"/>
            <a:ext cx="0" cy="98097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41120FC3-AC43-A525-D7F0-4E52AA5D415E}"/>
              </a:ext>
            </a:extLst>
          </p:cNvPr>
          <p:cNvSpPr txBox="1"/>
          <p:nvPr/>
        </p:nvSpPr>
        <p:spPr>
          <a:xfrm>
            <a:off x="5115972" y="2332445"/>
            <a:ext cx="6178214" cy="461665"/>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L’absolue nécessité de s’adapter et d’aller vite alors qu’il serait bon de se poser pour mieux réfléchir !! Slow </a:t>
            </a:r>
            <a:r>
              <a:rPr lang="fr-FR" dirty="0" err="1"/>
              <a:t>is</a:t>
            </a:r>
            <a:r>
              <a:rPr lang="fr-FR" dirty="0"/>
              <a:t> the new fast. »</a:t>
            </a:r>
          </a:p>
        </p:txBody>
      </p:sp>
      <p:cxnSp>
        <p:nvCxnSpPr>
          <p:cNvPr id="46" name="Connecteur droit 45">
            <a:extLst>
              <a:ext uri="{FF2B5EF4-FFF2-40B4-BE49-F238E27FC236}">
                <a16:creationId xmlns:a16="http://schemas.microsoft.com/office/drawing/2014/main" id="{075A11B6-7896-36D3-F2E5-0FB8749CC94E}"/>
              </a:ext>
            </a:extLst>
          </p:cNvPr>
          <p:cNvCxnSpPr>
            <a:cxnSpLocks/>
          </p:cNvCxnSpPr>
          <p:nvPr/>
        </p:nvCxnSpPr>
        <p:spPr>
          <a:xfrm>
            <a:off x="5115972" y="2346030"/>
            <a:ext cx="0" cy="37333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15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690114" y="-952"/>
            <a:ext cx="9685758" cy="923330"/>
          </a:xfrm>
        </p:spPr>
        <p:txBody>
          <a:bodyPr/>
          <a:lstStyle/>
          <a:p>
            <a:r>
              <a:rPr lang="fr-FR" i="1" dirty="0"/>
              <a:t>Du côté des prestataires, la RSE et la communication responsable qui en découle est la principale évolution retenue, suivie par la pression sur les prix et les délais, ainsi que davantage de demandes clients en lien avec le digital.</a:t>
            </a:r>
          </a:p>
        </p:txBody>
      </p:sp>
      <p:sp>
        <p:nvSpPr>
          <p:cNvPr id="19" name="ZoneTexte 18">
            <a:extLst>
              <a:ext uri="{FF2B5EF4-FFF2-40B4-BE49-F238E27FC236}">
                <a16:creationId xmlns:a16="http://schemas.microsoft.com/office/drawing/2014/main" id="{474E8733-2205-B5B1-315A-208EF339DAC3}"/>
              </a:ext>
            </a:extLst>
          </p:cNvPr>
          <p:cNvSpPr txBox="1"/>
          <p:nvPr/>
        </p:nvSpPr>
        <p:spPr>
          <a:xfrm>
            <a:off x="-1" y="1202721"/>
            <a:ext cx="5473621"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Principales évolutions des demandes clients</a:t>
            </a:r>
          </a:p>
        </p:txBody>
      </p:sp>
      <p:pic>
        <p:nvPicPr>
          <p:cNvPr id="20" name="Image 19">
            <a:extLst>
              <a:ext uri="{FF2B5EF4-FFF2-40B4-BE49-F238E27FC236}">
                <a16:creationId xmlns:a16="http://schemas.microsoft.com/office/drawing/2014/main" id="{7F00AB9F-F3EF-DF5A-EE55-D205D027FF3B}"/>
              </a:ext>
            </a:extLst>
          </p:cNvPr>
          <p:cNvPicPr>
            <a:picLocks noChangeAspect="1"/>
          </p:cNvPicPr>
          <p:nvPr/>
        </p:nvPicPr>
        <p:blipFill>
          <a:blip r:embed="rId3"/>
          <a:stretch>
            <a:fillRect/>
          </a:stretch>
        </p:blipFill>
        <p:spPr>
          <a:xfrm>
            <a:off x="11553309" y="1059917"/>
            <a:ext cx="516200" cy="488668"/>
          </a:xfrm>
          <a:prstGeom prst="rect">
            <a:avLst/>
          </a:prstGeom>
        </p:spPr>
      </p:pic>
      <p:sp>
        <p:nvSpPr>
          <p:cNvPr id="21" name="Rectangle 20">
            <a:extLst>
              <a:ext uri="{FF2B5EF4-FFF2-40B4-BE49-F238E27FC236}">
                <a16:creationId xmlns:a16="http://schemas.microsoft.com/office/drawing/2014/main" id="{6A8C342E-083F-7ABA-2322-27AA047631CC}"/>
              </a:ext>
            </a:extLst>
          </p:cNvPr>
          <p:cNvSpPr/>
          <p:nvPr/>
        </p:nvSpPr>
        <p:spPr>
          <a:xfrm>
            <a:off x="10731260" y="6599208"/>
            <a:ext cx="1460740" cy="25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bg1"/>
                </a:solidFill>
                <a:latin typeface="Helvetica Neue UltraLight"/>
                <a:ea typeface="+mj-ea"/>
                <a:cs typeface="+mj-cs"/>
              </a:rPr>
              <a:t>Enquête quantitative</a:t>
            </a:r>
          </a:p>
        </p:txBody>
      </p:sp>
      <p:sp>
        <p:nvSpPr>
          <p:cNvPr id="9" name="ZoneTexte 8">
            <a:extLst>
              <a:ext uri="{FF2B5EF4-FFF2-40B4-BE49-F238E27FC236}">
                <a16:creationId xmlns:a16="http://schemas.microsoft.com/office/drawing/2014/main" id="{846198CF-AF2F-C124-9DF4-40DBD3406621}"/>
              </a:ext>
            </a:extLst>
          </p:cNvPr>
          <p:cNvSpPr txBox="1"/>
          <p:nvPr/>
        </p:nvSpPr>
        <p:spPr>
          <a:xfrm>
            <a:off x="-1" y="1650844"/>
            <a:ext cx="3163886" cy="276999"/>
          </a:xfrm>
          <a:prstGeom prst="rect">
            <a:avLst/>
          </a:prstGeom>
          <a:noFill/>
        </p:spPr>
        <p:txBody>
          <a:bodyPr wrap="square" rtlCol="0">
            <a:spAutoFit/>
          </a:bodyPr>
          <a:lstStyle/>
          <a:p>
            <a:r>
              <a:rPr lang="fr-FR" sz="1200" i="1" dirty="0">
                <a:solidFill>
                  <a:schemeClr val="bg1">
                    <a:lumMod val="50000"/>
                  </a:schemeClr>
                </a:solidFill>
                <a:latin typeface="Helvetica Neue UltraLight"/>
              </a:rPr>
              <a:t>Commentaires spontanés  % ≥ 5%  :</a:t>
            </a:r>
          </a:p>
        </p:txBody>
      </p:sp>
      <p:graphicFrame>
        <p:nvGraphicFramePr>
          <p:cNvPr id="14" name="Graphique 13">
            <a:extLst>
              <a:ext uri="{FF2B5EF4-FFF2-40B4-BE49-F238E27FC236}">
                <a16:creationId xmlns:a16="http://schemas.microsoft.com/office/drawing/2014/main" id="{16AE8C7A-13A0-26B5-E448-B7C8350E9E31}"/>
              </a:ext>
            </a:extLst>
          </p:cNvPr>
          <p:cNvGraphicFramePr/>
          <p:nvPr>
            <p:extLst>
              <p:ext uri="{D42A27DB-BD31-4B8C-83A1-F6EECF244321}">
                <p14:modId xmlns:p14="http://schemas.microsoft.com/office/powerpoint/2010/main" val="2957376436"/>
              </p:ext>
            </p:extLst>
          </p:nvPr>
        </p:nvGraphicFramePr>
        <p:xfrm>
          <a:off x="-1014659" y="2019358"/>
          <a:ext cx="12469321" cy="4249222"/>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a:extLst>
              <a:ext uri="{FF2B5EF4-FFF2-40B4-BE49-F238E27FC236}">
                <a16:creationId xmlns:a16="http://schemas.microsoft.com/office/drawing/2014/main" id="{64743D63-C450-F6F3-1B13-2AC3E6B06959}"/>
              </a:ext>
            </a:extLst>
          </p:cNvPr>
          <p:cNvSpPr txBox="1"/>
          <p:nvPr/>
        </p:nvSpPr>
        <p:spPr>
          <a:xfrm>
            <a:off x="0" y="6520428"/>
            <a:ext cx="6823494" cy="338554"/>
          </a:xfrm>
          <a:prstGeom prst="rect">
            <a:avLst/>
          </a:prstGeom>
          <a:noFill/>
        </p:spPr>
        <p:txBody>
          <a:bodyPr wrap="square">
            <a:spAutoFit/>
          </a:bodyPr>
          <a:lstStyle/>
          <a:p>
            <a:r>
              <a:rPr lang="fr-FR" sz="800" i="1" dirty="0">
                <a:solidFill>
                  <a:srgbClr val="948B86"/>
                </a:solidFill>
                <a:latin typeface="Helvetica Neue UltraLight"/>
              </a:rPr>
              <a:t>Q20 Quelles évolutions percevez-vous dans les demandes de vos clients </a:t>
            </a:r>
            <a:r>
              <a:rPr kumimoji="0" lang="fr-FR" sz="800" i="1" u="none" strike="noStrike" kern="1200" cap="none" spc="0" normalizeH="0" baseline="0" noProof="0" dirty="0">
                <a:ln>
                  <a:noFill/>
                </a:ln>
                <a:solidFill>
                  <a:srgbClr val="948B86"/>
                </a:solidFill>
                <a:effectLst/>
                <a:uLnTx/>
                <a:uFillTx/>
                <a:latin typeface="Helvetica Neue UltraLight"/>
              </a:rPr>
              <a:t>? </a:t>
            </a:r>
          </a:p>
          <a:p>
            <a:r>
              <a:rPr kumimoji="0" lang="fr-FR" sz="800" b="0" i="1" u="none" strike="noStrike" kern="1200" cap="none" spc="0" normalizeH="0" baseline="0" noProof="0" dirty="0">
                <a:ln>
                  <a:noFill/>
                </a:ln>
                <a:solidFill>
                  <a:srgbClr val="948B86"/>
                </a:solidFill>
                <a:effectLst/>
                <a:uLnTx/>
                <a:uFillTx/>
                <a:latin typeface="Helvetica Neue UltraLight"/>
              </a:rPr>
              <a:t>Base = prestataires 105 répondants</a:t>
            </a:r>
          </a:p>
        </p:txBody>
      </p:sp>
      <p:sp>
        <p:nvSpPr>
          <p:cNvPr id="6" name="ZoneTexte 5">
            <a:extLst>
              <a:ext uri="{FF2B5EF4-FFF2-40B4-BE49-F238E27FC236}">
                <a16:creationId xmlns:a16="http://schemas.microsoft.com/office/drawing/2014/main" id="{2315012E-2261-9B83-4768-208894377F7B}"/>
              </a:ext>
            </a:extLst>
          </p:cNvPr>
          <p:cNvSpPr txBox="1"/>
          <p:nvPr/>
        </p:nvSpPr>
        <p:spPr>
          <a:xfrm>
            <a:off x="7833289" y="1227619"/>
            <a:ext cx="1940439" cy="584775"/>
          </a:xfrm>
          <a:prstGeom prst="rect">
            <a:avLst/>
          </a:prstGeom>
          <a:solidFill>
            <a:schemeClr val="bg1">
              <a:lumMod val="65000"/>
            </a:schemeClr>
          </a:solidFill>
        </p:spPr>
        <p:txBody>
          <a:bodyPr wrap="square">
            <a:spAutoFit/>
          </a:bodyPr>
          <a:lstStyle>
            <a:defPPr>
              <a:defRPr lang="fr-FR"/>
            </a:defPPr>
            <a:lvl1pPr marL="271463" indent="-271463">
              <a:buFont typeface="Arial" pitchFamily="34" charset="0"/>
              <a:buChar char="•"/>
              <a:defRPr sz="2000" b="1" i="1">
                <a:solidFill>
                  <a:schemeClr val="bg1"/>
                </a:solidFill>
                <a:latin typeface="Helvetica Neue UltraLight"/>
              </a:defRPr>
            </a:lvl1pPr>
          </a:lstStyle>
          <a:p>
            <a:pPr marL="0" indent="0">
              <a:buNone/>
            </a:pPr>
            <a:r>
              <a:rPr lang="fr-FR" sz="1600" dirty="0"/>
              <a:t>22% NSP, RAS, manque de recul</a:t>
            </a:r>
          </a:p>
        </p:txBody>
      </p:sp>
      <p:sp>
        <p:nvSpPr>
          <p:cNvPr id="7" name="ZoneTexte 6">
            <a:extLst>
              <a:ext uri="{FF2B5EF4-FFF2-40B4-BE49-F238E27FC236}">
                <a16:creationId xmlns:a16="http://schemas.microsoft.com/office/drawing/2014/main" id="{876C9530-63A0-FDCB-9FA9-BE9DBC1E3057}"/>
              </a:ext>
            </a:extLst>
          </p:cNvPr>
          <p:cNvSpPr txBox="1"/>
          <p:nvPr/>
        </p:nvSpPr>
        <p:spPr>
          <a:xfrm>
            <a:off x="8518269" y="2178200"/>
            <a:ext cx="467441" cy="376635"/>
          </a:xfrm>
          <a:prstGeom prst="rect">
            <a:avLst/>
          </a:prstGeom>
          <a:noFill/>
        </p:spPr>
        <p:txBody>
          <a:bodyPr wrap="square" rtlCol="0">
            <a:spAutoFit/>
          </a:bodyPr>
          <a:lstStyle/>
          <a:p>
            <a:pPr algn="ctr"/>
            <a:r>
              <a:rPr lang="fr-FR" dirty="0">
                <a:solidFill>
                  <a:srgbClr val="00B050"/>
                </a:solidFill>
                <a:latin typeface="Arial Black" panose="020B0A04020102020204" pitchFamily="34" charset="0"/>
              </a:rPr>
              <a:t>+</a:t>
            </a:r>
          </a:p>
        </p:txBody>
      </p:sp>
      <p:sp>
        <p:nvSpPr>
          <p:cNvPr id="10" name="Titre 5">
            <a:extLst>
              <a:ext uri="{FF2B5EF4-FFF2-40B4-BE49-F238E27FC236}">
                <a16:creationId xmlns:a16="http://schemas.microsoft.com/office/drawing/2014/main" id="{137D8EE9-896E-06F5-87EE-78B82C723BA7}"/>
              </a:ext>
            </a:extLst>
          </p:cNvPr>
          <p:cNvSpPr txBox="1">
            <a:spLocks/>
          </p:cNvSpPr>
          <p:nvPr/>
        </p:nvSpPr>
        <p:spPr>
          <a:xfrm>
            <a:off x="8822881" y="2276244"/>
            <a:ext cx="1293978" cy="203133"/>
          </a:xfrm>
          <a:prstGeom prst="rect">
            <a:avLst/>
          </a:prstGeom>
        </p:spPr>
        <p:txBody>
          <a:bodyPr vert="horz" lIns="91440" tIns="45720" rIns="91440" bIns="45720" rtlCol="0" anchor="ctr" anchorCtr="0">
            <a:spAutoFit/>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800" b="0" i="0" dirty="0">
                <a:solidFill>
                  <a:srgbClr val="00B050"/>
                </a:solidFill>
              </a:rPr>
              <a:t>&lt; 10 salariés (29%)</a:t>
            </a:r>
          </a:p>
        </p:txBody>
      </p:sp>
      <p:sp>
        <p:nvSpPr>
          <p:cNvPr id="12" name="Rectangle 11">
            <a:extLst>
              <a:ext uri="{FF2B5EF4-FFF2-40B4-BE49-F238E27FC236}">
                <a16:creationId xmlns:a16="http://schemas.microsoft.com/office/drawing/2014/main" id="{A3F0381A-678B-AA3C-2DA0-0C0DCA78EAC0}"/>
              </a:ext>
            </a:extLst>
          </p:cNvPr>
          <p:cNvSpPr/>
          <p:nvPr/>
        </p:nvSpPr>
        <p:spPr>
          <a:xfrm>
            <a:off x="9514239" y="2969050"/>
            <a:ext cx="2677761" cy="1661993"/>
          </a:xfrm>
          <a:prstGeom prst="rect">
            <a:avLst/>
          </a:prstGeom>
          <a:solidFill>
            <a:srgbClr val="009DE0"/>
          </a:solidFill>
        </p:spPr>
        <p:txBody>
          <a:bodyPr wrap="square">
            <a:spAutoFit/>
          </a:bodyPr>
          <a:lstStyle/>
          <a:p>
            <a:pPr marL="271463" indent="-271463">
              <a:buFont typeface="Arial" pitchFamily="34" charset="0"/>
              <a:buChar char="•"/>
            </a:pPr>
            <a:r>
              <a:rPr lang="fr-FR" sz="2000" b="1" i="1" dirty="0">
                <a:solidFill>
                  <a:schemeClr val="bg1"/>
                </a:solidFill>
                <a:latin typeface="Helvetica Neue UltraLight"/>
              </a:rPr>
              <a:t>19% </a:t>
            </a:r>
            <a:r>
              <a:rPr lang="fr-FR" sz="1200" b="1" dirty="0">
                <a:solidFill>
                  <a:schemeClr val="bg1"/>
                </a:solidFill>
                <a:latin typeface="Helvetica Neue UltraLight"/>
              </a:rPr>
              <a:t>DIGITAL</a:t>
            </a:r>
            <a:r>
              <a:rPr lang="fr-FR" sz="2000" b="1" i="1" dirty="0">
                <a:solidFill>
                  <a:schemeClr val="bg1"/>
                </a:solidFill>
                <a:latin typeface="Helvetica Neue UltraLight"/>
              </a:rPr>
              <a:t> </a:t>
            </a:r>
            <a:r>
              <a:rPr lang="fr-FR" sz="1200" i="1" dirty="0">
                <a:solidFill>
                  <a:schemeClr val="bg1"/>
                </a:solidFill>
                <a:latin typeface="Helvetica Neue UltraLight"/>
              </a:rPr>
              <a:t>(numérique, </a:t>
            </a:r>
            <a:r>
              <a:rPr lang="fr-FR" sz="1200" i="1" dirty="0" err="1">
                <a:solidFill>
                  <a:schemeClr val="bg1"/>
                </a:solidFill>
                <a:latin typeface="Helvetica Neue UltraLight"/>
              </a:rPr>
              <a:t>visio</a:t>
            </a:r>
            <a:r>
              <a:rPr lang="fr-FR" sz="1200" i="1" dirty="0">
                <a:solidFill>
                  <a:schemeClr val="bg1"/>
                </a:solidFill>
                <a:latin typeface="Helvetica Neue UltraLight"/>
              </a:rPr>
              <a:t>, distanciel, big data))</a:t>
            </a:r>
          </a:p>
          <a:p>
            <a:pPr marL="271463" indent="-271463">
              <a:buFont typeface="Arial" pitchFamily="34" charset="0"/>
              <a:buChar char="•"/>
            </a:pPr>
            <a:endParaRPr lang="fr-FR" sz="1400" b="1" i="1" dirty="0">
              <a:solidFill>
                <a:schemeClr val="bg1"/>
              </a:solidFill>
              <a:latin typeface="Helvetica Neue UltraLight"/>
            </a:endParaRPr>
          </a:p>
          <a:p>
            <a:pPr marL="271463" indent="-271463">
              <a:buFont typeface="Arial" pitchFamily="34" charset="0"/>
              <a:buChar char="•"/>
            </a:pPr>
            <a:r>
              <a:rPr lang="fr-FR" sz="2000" b="1" i="1" dirty="0">
                <a:solidFill>
                  <a:schemeClr val="bg1"/>
                </a:solidFill>
                <a:latin typeface="Helvetica Neue UltraLight"/>
              </a:rPr>
              <a:t>13% </a:t>
            </a:r>
            <a:r>
              <a:rPr lang="fr-FR" sz="1200" b="1" dirty="0">
                <a:solidFill>
                  <a:schemeClr val="bg1"/>
                </a:solidFill>
                <a:latin typeface="Helvetica Neue UltraLight"/>
              </a:rPr>
              <a:t>COMPETENCES HUMAINES </a:t>
            </a:r>
            <a:r>
              <a:rPr lang="fr-FR" sz="1200" i="1" dirty="0">
                <a:solidFill>
                  <a:schemeClr val="bg1"/>
                </a:solidFill>
                <a:latin typeface="Helvetica Neue UltraLight"/>
              </a:rPr>
              <a:t> (conseil, pédagogie, agilité, polyvalence, expertise)</a:t>
            </a:r>
          </a:p>
        </p:txBody>
      </p:sp>
      <p:pic>
        <p:nvPicPr>
          <p:cNvPr id="4" name="Picture 113">
            <a:extLst>
              <a:ext uri="{FF2B5EF4-FFF2-40B4-BE49-F238E27FC236}">
                <a16:creationId xmlns:a16="http://schemas.microsoft.com/office/drawing/2014/main" id="{2DCCD077-109D-6B00-F43D-E0792447BF41}"/>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6676639">
            <a:off x="5908489" y="2559311"/>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3">
            <a:extLst>
              <a:ext uri="{FF2B5EF4-FFF2-40B4-BE49-F238E27FC236}">
                <a16:creationId xmlns:a16="http://schemas.microsoft.com/office/drawing/2014/main" id="{8E8ACD8D-8B0C-6F0E-7651-24DE3762B67C}"/>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6676639">
            <a:off x="5900243" y="4017337"/>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3">
            <a:extLst>
              <a:ext uri="{FF2B5EF4-FFF2-40B4-BE49-F238E27FC236}">
                <a16:creationId xmlns:a16="http://schemas.microsoft.com/office/drawing/2014/main" id="{1B58024F-51A5-2301-B9E9-BEA2923A9D42}"/>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l="31908" t="36606" r="36186" b="36995"/>
          <a:stretch>
            <a:fillRect/>
          </a:stretch>
        </p:blipFill>
        <p:spPr bwMode="auto">
          <a:xfrm rot="366942">
            <a:off x="5908489" y="2193735"/>
            <a:ext cx="293263" cy="3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e 10">
            <a:extLst>
              <a:ext uri="{FF2B5EF4-FFF2-40B4-BE49-F238E27FC236}">
                <a16:creationId xmlns:a16="http://schemas.microsoft.com/office/drawing/2014/main" id="{7BD6FE11-3B90-29FC-EF6E-6FD679386CDB}"/>
              </a:ext>
            </a:extLst>
          </p:cNvPr>
          <p:cNvGrpSpPr/>
          <p:nvPr/>
        </p:nvGrpSpPr>
        <p:grpSpPr>
          <a:xfrm>
            <a:off x="6211269" y="1027002"/>
            <a:ext cx="1224450" cy="854645"/>
            <a:chOff x="4871550" y="1059917"/>
            <a:chExt cx="1224450" cy="854645"/>
          </a:xfrm>
        </p:grpSpPr>
        <p:sp>
          <p:nvSpPr>
            <p:cNvPr id="13" name="ZoneTexte 12">
              <a:extLst>
                <a:ext uri="{FF2B5EF4-FFF2-40B4-BE49-F238E27FC236}">
                  <a16:creationId xmlns:a16="http://schemas.microsoft.com/office/drawing/2014/main" id="{2A927C86-49CA-A34D-C19D-6851E380691D}"/>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15" name="Image 14">
              <a:extLst>
                <a:ext uri="{FF2B5EF4-FFF2-40B4-BE49-F238E27FC236}">
                  <a16:creationId xmlns:a16="http://schemas.microsoft.com/office/drawing/2014/main" id="{EEA03263-AE7C-F04B-8DC7-94F8B0ADD397}"/>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pic>
        <p:nvPicPr>
          <p:cNvPr id="16" name="Image 15">
            <a:extLst>
              <a:ext uri="{FF2B5EF4-FFF2-40B4-BE49-F238E27FC236}">
                <a16:creationId xmlns:a16="http://schemas.microsoft.com/office/drawing/2014/main" id="{4CAC3D22-8AC4-BE83-5C4D-071CA52D32BE}"/>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544217" y="3054171"/>
            <a:ext cx="1023297" cy="613978"/>
          </a:xfrm>
          <a:prstGeom prst="rect">
            <a:avLst/>
          </a:prstGeom>
        </p:spPr>
      </p:pic>
      <p:pic>
        <p:nvPicPr>
          <p:cNvPr id="25" name="Image 24">
            <a:extLst>
              <a:ext uri="{FF2B5EF4-FFF2-40B4-BE49-F238E27FC236}">
                <a16:creationId xmlns:a16="http://schemas.microsoft.com/office/drawing/2014/main" id="{17A50B5D-40C2-D356-9CB7-FBE9820C9CCB}"/>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658026" y="3815209"/>
            <a:ext cx="795680" cy="795680"/>
          </a:xfrm>
          <a:prstGeom prst="rect">
            <a:avLst/>
          </a:prstGeom>
        </p:spPr>
      </p:pic>
      <p:sp>
        <p:nvSpPr>
          <p:cNvPr id="3" name="Rectangle : coins arrondis 2">
            <a:extLst>
              <a:ext uri="{FF2B5EF4-FFF2-40B4-BE49-F238E27FC236}">
                <a16:creationId xmlns:a16="http://schemas.microsoft.com/office/drawing/2014/main" id="{A6B085F9-F2FC-2604-19A0-360CB008F1DD}"/>
              </a:ext>
            </a:extLst>
          </p:cNvPr>
          <p:cNvSpPr/>
          <p:nvPr/>
        </p:nvSpPr>
        <p:spPr>
          <a:xfrm>
            <a:off x="1259457" y="2172596"/>
            <a:ext cx="8857401" cy="382240"/>
          </a:xfrm>
          <a:prstGeom prst="roundRect">
            <a:avLst/>
          </a:prstGeom>
          <a:noFill/>
          <a:ln>
            <a:solidFill>
              <a:srgbClr val="009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1D1F52B4-793B-DF60-77B0-ADB3D8A8457C}"/>
              </a:ext>
            </a:extLst>
          </p:cNvPr>
          <p:cNvSpPr txBox="1"/>
          <p:nvPr/>
        </p:nvSpPr>
        <p:spPr>
          <a:xfrm>
            <a:off x="6127557" y="2599916"/>
            <a:ext cx="787488" cy="230832"/>
          </a:xfrm>
          <a:prstGeom prst="rect">
            <a:avLst/>
          </a:prstGeom>
          <a:noFill/>
        </p:spPr>
        <p:txBody>
          <a:bodyPr wrap="square" rtlCol="0">
            <a:spAutoFit/>
          </a:bodyPr>
          <a:lstStyle/>
          <a:p>
            <a:r>
              <a:rPr lang="fr-FR" sz="900" dirty="0">
                <a:solidFill>
                  <a:schemeClr val="bg1"/>
                </a:solidFill>
                <a:latin typeface="Helvetica Neue UltraLight"/>
              </a:rPr>
              <a:t>30% 2019</a:t>
            </a:r>
          </a:p>
        </p:txBody>
      </p:sp>
      <p:sp>
        <p:nvSpPr>
          <p:cNvPr id="22" name="ZoneTexte 21">
            <a:extLst>
              <a:ext uri="{FF2B5EF4-FFF2-40B4-BE49-F238E27FC236}">
                <a16:creationId xmlns:a16="http://schemas.microsoft.com/office/drawing/2014/main" id="{44BCC294-58AA-7A3A-251E-26380486E6EE}"/>
              </a:ext>
            </a:extLst>
          </p:cNvPr>
          <p:cNvSpPr txBox="1"/>
          <p:nvPr/>
        </p:nvSpPr>
        <p:spPr>
          <a:xfrm>
            <a:off x="6127557" y="3346648"/>
            <a:ext cx="787488" cy="230832"/>
          </a:xfrm>
          <a:prstGeom prst="rect">
            <a:avLst/>
          </a:prstGeom>
          <a:noFill/>
        </p:spPr>
        <p:txBody>
          <a:bodyPr wrap="square" rtlCol="0">
            <a:spAutoFit/>
          </a:bodyPr>
          <a:lstStyle/>
          <a:p>
            <a:r>
              <a:rPr lang="fr-FR" sz="900" dirty="0">
                <a:solidFill>
                  <a:schemeClr val="bg1"/>
                </a:solidFill>
                <a:latin typeface="Helvetica Neue UltraLight"/>
              </a:rPr>
              <a:t>20% 2019</a:t>
            </a:r>
          </a:p>
        </p:txBody>
      </p:sp>
      <p:sp>
        <p:nvSpPr>
          <p:cNvPr id="23" name="ZoneTexte 22">
            <a:extLst>
              <a:ext uri="{FF2B5EF4-FFF2-40B4-BE49-F238E27FC236}">
                <a16:creationId xmlns:a16="http://schemas.microsoft.com/office/drawing/2014/main" id="{6444611F-B63C-F3C6-BACE-930AB7685E1D}"/>
              </a:ext>
            </a:extLst>
          </p:cNvPr>
          <p:cNvSpPr txBox="1"/>
          <p:nvPr/>
        </p:nvSpPr>
        <p:spPr>
          <a:xfrm>
            <a:off x="6127557" y="2241691"/>
            <a:ext cx="787488" cy="230832"/>
          </a:xfrm>
          <a:prstGeom prst="rect">
            <a:avLst/>
          </a:prstGeom>
          <a:noFill/>
        </p:spPr>
        <p:txBody>
          <a:bodyPr wrap="square" rtlCol="0">
            <a:spAutoFit/>
          </a:bodyPr>
          <a:lstStyle/>
          <a:p>
            <a:r>
              <a:rPr lang="fr-FR" sz="900" dirty="0">
                <a:solidFill>
                  <a:schemeClr val="bg1"/>
                </a:solidFill>
                <a:latin typeface="Helvetica Neue UltraLight"/>
              </a:rPr>
              <a:t>6% 2019</a:t>
            </a:r>
          </a:p>
        </p:txBody>
      </p:sp>
      <p:sp>
        <p:nvSpPr>
          <p:cNvPr id="24" name="ZoneTexte 23">
            <a:extLst>
              <a:ext uri="{FF2B5EF4-FFF2-40B4-BE49-F238E27FC236}">
                <a16:creationId xmlns:a16="http://schemas.microsoft.com/office/drawing/2014/main" id="{2CCFCB91-6763-4841-F610-B285B55F4FAA}"/>
              </a:ext>
            </a:extLst>
          </p:cNvPr>
          <p:cNvSpPr txBox="1"/>
          <p:nvPr/>
        </p:nvSpPr>
        <p:spPr>
          <a:xfrm>
            <a:off x="6284385" y="3132767"/>
            <a:ext cx="787488" cy="230832"/>
          </a:xfrm>
          <a:prstGeom prst="rect">
            <a:avLst/>
          </a:prstGeom>
          <a:noFill/>
        </p:spPr>
        <p:txBody>
          <a:bodyPr wrap="square" rtlCol="0">
            <a:spAutoFit/>
          </a:bodyPr>
          <a:lstStyle/>
          <a:p>
            <a:r>
              <a:rPr lang="fr-FR" sz="900" dirty="0">
                <a:solidFill>
                  <a:schemeClr val="bg1"/>
                </a:solidFill>
                <a:latin typeface="Helvetica Neue UltraLight"/>
              </a:rPr>
              <a:t>17% 2019</a:t>
            </a:r>
          </a:p>
        </p:txBody>
      </p:sp>
      <p:sp>
        <p:nvSpPr>
          <p:cNvPr id="26" name="ZoneTexte 25">
            <a:extLst>
              <a:ext uri="{FF2B5EF4-FFF2-40B4-BE49-F238E27FC236}">
                <a16:creationId xmlns:a16="http://schemas.microsoft.com/office/drawing/2014/main" id="{0386D05C-68CC-11DB-26C1-3D701E864E77}"/>
              </a:ext>
            </a:extLst>
          </p:cNvPr>
          <p:cNvSpPr txBox="1"/>
          <p:nvPr/>
        </p:nvSpPr>
        <p:spPr>
          <a:xfrm>
            <a:off x="6127557" y="4446902"/>
            <a:ext cx="787488" cy="230832"/>
          </a:xfrm>
          <a:prstGeom prst="rect">
            <a:avLst/>
          </a:prstGeom>
          <a:noFill/>
        </p:spPr>
        <p:txBody>
          <a:bodyPr wrap="square" rtlCol="0">
            <a:spAutoFit/>
          </a:bodyPr>
          <a:lstStyle/>
          <a:p>
            <a:r>
              <a:rPr lang="fr-FR" sz="900" dirty="0">
                <a:solidFill>
                  <a:schemeClr val="bg1"/>
                </a:solidFill>
                <a:latin typeface="Helvetica Neue UltraLight"/>
              </a:rPr>
              <a:t>4% 2019</a:t>
            </a:r>
          </a:p>
        </p:txBody>
      </p:sp>
    </p:spTree>
    <p:extLst>
      <p:ext uri="{BB962C8B-B14F-4D97-AF65-F5344CB8AC3E}">
        <p14:creationId xmlns:p14="http://schemas.microsoft.com/office/powerpoint/2010/main" val="2377611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7565636-B2ED-B263-219E-7330550DEBD2}"/>
              </a:ext>
            </a:extLst>
          </p:cNvPr>
          <p:cNvSpPr txBox="1"/>
          <p:nvPr/>
        </p:nvSpPr>
        <p:spPr>
          <a:xfrm>
            <a:off x="-1" y="1202721"/>
            <a:ext cx="5137485" cy="369332"/>
          </a:xfrm>
          <a:prstGeom prst="rect">
            <a:avLst/>
          </a:prstGeom>
          <a:solidFill>
            <a:srgbClr val="948B86"/>
          </a:solidFill>
        </p:spPr>
        <p:txBody>
          <a:bodyPr wrap="square" rtlCol="0">
            <a:spAutoFit/>
          </a:bodyPr>
          <a:lstStyle/>
          <a:p>
            <a:r>
              <a:rPr lang="fr-FR" i="1" cap="small" dirty="0">
                <a:solidFill>
                  <a:schemeClr val="bg1"/>
                </a:solidFill>
                <a:latin typeface="Helvetica Neue UltraLight"/>
              </a:rPr>
              <a:t>VERBATIM évolutions des demandes clients</a:t>
            </a:r>
          </a:p>
        </p:txBody>
      </p:sp>
      <p:grpSp>
        <p:nvGrpSpPr>
          <p:cNvPr id="3" name="Groupe 2">
            <a:extLst>
              <a:ext uri="{FF2B5EF4-FFF2-40B4-BE49-F238E27FC236}">
                <a16:creationId xmlns:a16="http://schemas.microsoft.com/office/drawing/2014/main" id="{6EF26E99-EECD-ADB8-1CE4-D036653652F6}"/>
              </a:ext>
            </a:extLst>
          </p:cNvPr>
          <p:cNvGrpSpPr/>
          <p:nvPr/>
        </p:nvGrpSpPr>
        <p:grpSpPr>
          <a:xfrm>
            <a:off x="5483775" y="969011"/>
            <a:ext cx="1224450" cy="854645"/>
            <a:chOff x="4871550" y="1059917"/>
            <a:chExt cx="1224450" cy="854645"/>
          </a:xfrm>
        </p:grpSpPr>
        <p:sp>
          <p:nvSpPr>
            <p:cNvPr id="4" name="ZoneTexte 3">
              <a:extLst>
                <a:ext uri="{FF2B5EF4-FFF2-40B4-BE49-F238E27FC236}">
                  <a16:creationId xmlns:a16="http://schemas.microsoft.com/office/drawing/2014/main" id="{9282491E-A1B0-9BC6-D73D-7BA2D63EB969}"/>
                </a:ext>
              </a:extLst>
            </p:cNvPr>
            <p:cNvSpPr txBox="1"/>
            <p:nvPr/>
          </p:nvSpPr>
          <p:spPr>
            <a:xfrm>
              <a:off x="4871550" y="1637564"/>
              <a:ext cx="1224450" cy="276998"/>
            </a:xfrm>
            <a:prstGeom prst="rect">
              <a:avLst/>
            </a:prstGeom>
            <a:noFill/>
          </p:spPr>
          <p:txBody>
            <a:bodyPr wrap="square" rtlCol="0">
              <a:spAutoFit/>
            </a:bodyPr>
            <a:lstStyle/>
            <a:p>
              <a:pPr algn="ctr"/>
              <a:r>
                <a:rPr lang="fr-FR" sz="1200" i="0" dirty="0">
                  <a:solidFill>
                    <a:schemeClr val="bg1">
                      <a:lumMod val="50000"/>
                    </a:schemeClr>
                  </a:solidFill>
                  <a:latin typeface="Helvetica Neue UltraLight"/>
                </a:rPr>
                <a:t>prestataires</a:t>
              </a:r>
            </a:p>
          </p:txBody>
        </p:sp>
        <p:pic>
          <p:nvPicPr>
            <p:cNvPr id="5" name="Image 4">
              <a:extLst>
                <a:ext uri="{FF2B5EF4-FFF2-40B4-BE49-F238E27FC236}">
                  <a16:creationId xmlns:a16="http://schemas.microsoft.com/office/drawing/2014/main" id="{884C7C24-0029-DC2F-443B-C1B7CE705998}"/>
                </a:ext>
              </a:extLst>
            </p:cNvPr>
            <p:cNvPicPr>
              <a:picLocks noChangeAspect="1"/>
            </p:cNvPicPr>
            <p:nvPr/>
          </p:nvPicPr>
          <p:blipFill>
            <a:blip r:embed="rId2">
              <a:clrChange>
                <a:clrFrom>
                  <a:srgbClr val="FFFFFF"/>
                </a:clrFrom>
                <a:clrTo>
                  <a:srgbClr val="FFFFFF">
                    <a:alpha val="0"/>
                  </a:srgbClr>
                </a:clrTo>
              </a:clrChange>
              <a:grayscl/>
            </a:blip>
            <a:stretch>
              <a:fillRect/>
            </a:stretch>
          </p:blipFill>
          <p:spPr>
            <a:xfrm>
              <a:off x="5098122" y="1059917"/>
              <a:ext cx="716146" cy="716146"/>
            </a:xfrm>
            <a:prstGeom prst="rect">
              <a:avLst/>
            </a:prstGeom>
          </p:spPr>
        </p:pic>
      </p:grpSp>
      <p:sp>
        <p:nvSpPr>
          <p:cNvPr id="6" name="ZoneTexte 5">
            <a:extLst>
              <a:ext uri="{FF2B5EF4-FFF2-40B4-BE49-F238E27FC236}">
                <a16:creationId xmlns:a16="http://schemas.microsoft.com/office/drawing/2014/main" id="{61F63323-EC5D-CE3D-0677-ED004B00A349}"/>
              </a:ext>
            </a:extLst>
          </p:cNvPr>
          <p:cNvSpPr txBox="1"/>
          <p:nvPr/>
        </p:nvSpPr>
        <p:spPr>
          <a:xfrm>
            <a:off x="545847" y="1973697"/>
            <a:ext cx="7250616" cy="830997"/>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Toujours plus de ROI, moins de </a:t>
            </a:r>
            <a:r>
              <a:rPr lang="fr-FR" dirty="0" err="1"/>
              <a:t>branding</a:t>
            </a:r>
            <a:r>
              <a:rPr lang="fr-FR" dirty="0"/>
              <a:t>, moins de temps consacré aux arbitrages en termes de communication, externalisation exclusive de plus en plus répandue en fonction des leviers, et paradoxalement, développement de l'internalisation de la communication digitale pour les TPE - PME (Facebook - LinkedIn) et de l'exploitation des datas pour les grandes entreprises commerciales. »</a:t>
            </a:r>
          </a:p>
        </p:txBody>
      </p:sp>
      <p:cxnSp>
        <p:nvCxnSpPr>
          <p:cNvPr id="7" name="Connecteur droit 6">
            <a:extLst>
              <a:ext uri="{FF2B5EF4-FFF2-40B4-BE49-F238E27FC236}">
                <a16:creationId xmlns:a16="http://schemas.microsoft.com/office/drawing/2014/main" id="{27AAF582-C16B-A67B-D3E3-DEDEFD4C918C}"/>
              </a:ext>
            </a:extLst>
          </p:cNvPr>
          <p:cNvCxnSpPr>
            <a:cxnSpLocks/>
          </p:cNvCxnSpPr>
          <p:nvPr/>
        </p:nvCxnSpPr>
        <p:spPr>
          <a:xfrm>
            <a:off x="545847" y="2033856"/>
            <a:ext cx="0" cy="70934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FDB1905D-0A80-7010-60CF-13B621495617}"/>
              </a:ext>
            </a:extLst>
          </p:cNvPr>
          <p:cNvSpPr txBox="1"/>
          <p:nvPr/>
        </p:nvSpPr>
        <p:spPr>
          <a:xfrm>
            <a:off x="505326" y="3152001"/>
            <a:ext cx="7250615" cy="830997"/>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Plus d'agilité entre présentiel et digital (donc des formats plus hybrides)  Des projets fractionnés en plusieurs morceaux, pour éviter les gros projets au long cours (difficulté à se projeter sur du long terme) et des demandes immédiates, il est plus difficile de programmer longtemps à l'avance, le contexte changeant rapidement. »</a:t>
            </a:r>
          </a:p>
        </p:txBody>
      </p:sp>
      <p:cxnSp>
        <p:nvCxnSpPr>
          <p:cNvPr id="9" name="Connecteur droit 8">
            <a:extLst>
              <a:ext uri="{FF2B5EF4-FFF2-40B4-BE49-F238E27FC236}">
                <a16:creationId xmlns:a16="http://schemas.microsoft.com/office/drawing/2014/main" id="{E9271DDF-8245-558A-8B9E-1FFD8987DD46}"/>
              </a:ext>
            </a:extLst>
          </p:cNvPr>
          <p:cNvCxnSpPr>
            <a:cxnSpLocks/>
          </p:cNvCxnSpPr>
          <p:nvPr/>
        </p:nvCxnSpPr>
        <p:spPr>
          <a:xfrm>
            <a:off x="421105" y="3152001"/>
            <a:ext cx="0" cy="73419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7677A6B1-9198-729B-1CF2-3A22840440F6}"/>
              </a:ext>
            </a:extLst>
          </p:cNvPr>
          <p:cNvSpPr txBox="1"/>
          <p:nvPr/>
        </p:nvSpPr>
        <p:spPr>
          <a:xfrm>
            <a:off x="8342096" y="4737843"/>
            <a:ext cx="3849902" cy="830997"/>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Des demandes très outils, principalement orientées vers le digital. La demande de conseil global (ex 360) est peu exprimée, du moins vis-à- vis des agences de communication.</a:t>
            </a:r>
          </a:p>
        </p:txBody>
      </p:sp>
      <p:cxnSp>
        <p:nvCxnSpPr>
          <p:cNvPr id="15" name="Connecteur droit 14">
            <a:extLst>
              <a:ext uri="{FF2B5EF4-FFF2-40B4-BE49-F238E27FC236}">
                <a16:creationId xmlns:a16="http://schemas.microsoft.com/office/drawing/2014/main" id="{F78FF766-FAEC-635C-DB30-ED9C9E695749}"/>
              </a:ext>
            </a:extLst>
          </p:cNvPr>
          <p:cNvCxnSpPr>
            <a:cxnSpLocks/>
          </p:cNvCxnSpPr>
          <p:nvPr/>
        </p:nvCxnSpPr>
        <p:spPr>
          <a:xfrm>
            <a:off x="8257875" y="4737843"/>
            <a:ext cx="0" cy="83099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itre 5">
            <a:extLst>
              <a:ext uri="{FF2B5EF4-FFF2-40B4-BE49-F238E27FC236}">
                <a16:creationId xmlns:a16="http://schemas.microsoft.com/office/drawing/2014/main" id="{6D8288AE-A394-5E10-6F0D-7DB3362BF361}"/>
              </a:ext>
            </a:extLst>
          </p:cNvPr>
          <p:cNvSpPr txBox="1">
            <a:spLocks/>
          </p:cNvSpPr>
          <p:nvPr/>
        </p:nvSpPr>
        <p:spPr>
          <a:xfrm>
            <a:off x="830180" y="220647"/>
            <a:ext cx="9545692" cy="480131"/>
          </a:xfrm>
          <a:prstGeom prst="rect">
            <a:avLst/>
          </a:prstGeom>
        </p:spPr>
        <p:txBody>
          <a:bodyPr/>
          <a:lstStyle>
            <a:lvl1pPr algn="l" defTabSz="914400" rtl="0" eaLnBrk="1" latinLnBrk="0" hangingPunct="1">
              <a:lnSpc>
                <a:spcPct val="90000"/>
              </a:lnSpc>
              <a:spcBef>
                <a:spcPct val="0"/>
              </a:spcBef>
              <a:buNone/>
              <a:defRPr sz="4000" b="1" i="1" kern="1200">
                <a:solidFill>
                  <a:srgbClr val="948B86"/>
                </a:solidFill>
                <a:latin typeface="Helvetica Neue UltraLight"/>
                <a:ea typeface="+mj-ea"/>
                <a:cs typeface="+mj-cs"/>
              </a:defRPr>
            </a:lvl1pPr>
          </a:lstStyle>
          <a:p>
            <a:r>
              <a:rPr lang="fr-FR" sz="2800" dirty="0"/>
              <a:t>Parole de prestataires </a:t>
            </a:r>
          </a:p>
        </p:txBody>
      </p:sp>
      <p:sp>
        <p:nvSpPr>
          <p:cNvPr id="19" name="ZoneTexte 18">
            <a:extLst>
              <a:ext uri="{FF2B5EF4-FFF2-40B4-BE49-F238E27FC236}">
                <a16:creationId xmlns:a16="http://schemas.microsoft.com/office/drawing/2014/main" id="{D1F075BC-6569-63BE-937E-FFA63B2A7C1B}"/>
              </a:ext>
            </a:extLst>
          </p:cNvPr>
          <p:cNvSpPr txBox="1"/>
          <p:nvPr/>
        </p:nvSpPr>
        <p:spPr>
          <a:xfrm>
            <a:off x="0" y="6519446"/>
            <a:ext cx="6823494" cy="338554"/>
          </a:xfrm>
          <a:prstGeom prst="rect">
            <a:avLst/>
          </a:prstGeom>
          <a:noFill/>
        </p:spPr>
        <p:txBody>
          <a:bodyPr wrap="square">
            <a:spAutoFit/>
          </a:bodyPr>
          <a:lstStyle/>
          <a:p>
            <a:r>
              <a:rPr lang="fr-FR" sz="800" i="1" dirty="0">
                <a:solidFill>
                  <a:srgbClr val="948B86"/>
                </a:solidFill>
                <a:latin typeface="Helvetica Neue UltraLight"/>
              </a:rPr>
              <a:t>Q20 Quelles évolutions percevez-vous dans les demandes de vos clients </a:t>
            </a:r>
            <a:r>
              <a:rPr kumimoji="0" lang="fr-FR" sz="800" i="1" u="none" strike="noStrike" kern="1200" cap="none" spc="0" normalizeH="0" baseline="0" noProof="0" dirty="0">
                <a:ln>
                  <a:noFill/>
                </a:ln>
                <a:solidFill>
                  <a:srgbClr val="948B86"/>
                </a:solidFill>
                <a:effectLst/>
                <a:uLnTx/>
                <a:uFillTx/>
                <a:latin typeface="Helvetica Neue UltraLight"/>
              </a:rPr>
              <a:t>? </a:t>
            </a:r>
          </a:p>
          <a:p>
            <a:r>
              <a:rPr kumimoji="0" lang="fr-FR" sz="800" b="0" i="1" u="none" strike="noStrike" kern="1200" cap="none" spc="0" normalizeH="0" baseline="0" noProof="0" dirty="0">
                <a:ln>
                  <a:noFill/>
                </a:ln>
                <a:solidFill>
                  <a:srgbClr val="948B86"/>
                </a:solidFill>
                <a:effectLst/>
                <a:uLnTx/>
                <a:uFillTx/>
                <a:latin typeface="Helvetica Neue UltraLight"/>
              </a:rPr>
              <a:t>Base = prestataires 105 répondants</a:t>
            </a:r>
          </a:p>
        </p:txBody>
      </p:sp>
      <p:sp>
        <p:nvSpPr>
          <p:cNvPr id="20" name="ZoneTexte 19">
            <a:extLst>
              <a:ext uri="{FF2B5EF4-FFF2-40B4-BE49-F238E27FC236}">
                <a16:creationId xmlns:a16="http://schemas.microsoft.com/office/drawing/2014/main" id="{3E6E3AEB-0C7B-4FE6-CD20-6F6F9D7C2B80}"/>
              </a:ext>
            </a:extLst>
          </p:cNvPr>
          <p:cNvSpPr txBox="1"/>
          <p:nvPr/>
        </p:nvSpPr>
        <p:spPr>
          <a:xfrm>
            <a:off x="8375981" y="2296862"/>
            <a:ext cx="3703722" cy="1015663"/>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Plus d'engagements RSE,  plus de réactivité : la crise COVID a ralenti le secteur, du coup les clients qui avaient besoin de communiquer à ce moment-là se sont habitués à une grande réactivité... leurs exigences en sont sorties accrues. »</a:t>
            </a:r>
          </a:p>
        </p:txBody>
      </p:sp>
      <p:cxnSp>
        <p:nvCxnSpPr>
          <p:cNvPr id="21" name="Connecteur droit 20">
            <a:extLst>
              <a:ext uri="{FF2B5EF4-FFF2-40B4-BE49-F238E27FC236}">
                <a16:creationId xmlns:a16="http://schemas.microsoft.com/office/drawing/2014/main" id="{82DA50A6-0EE3-5414-8222-CEBAF5A5B878}"/>
              </a:ext>
            </a:extLst>
          </p:cNvPr>
          <p:cNvCxnSpPr>
            <a:cxnSpLocks/>
          </p:cNvCxnSpPr>
          <p:nvPr/>
        </p:nvCxnSpPr>
        <p:spPr>
          <a:xfrm>
            <a:off x="8291760" y="2296862"/>
            <a:ext cx="0" cy="101566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F2C410A-8ECD-21A7-E75F-CC3511626BC3}"/>
              </a:ext>
            </a:extLst>
          </p:cNvPr>
          <p:cNvCxnSpPr>
            <a:cxnSpLocks/>
          </p:cNvCxnSpPr>
          <p:nvPr/>
        </p:nvCxnSpPr>
        <p:spPr>
          <a:xfrm>
            <a:off x="992607" y="5094961"/>
            <a:ext cx="0" cy="95308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62EB5731-2C73-1720-BBDF-A5F33A2780B9}"/>
              </a:ext>
            </a:extLst>
          </p:cNvPr>
          <p:cNvSpPr txBox="1"/>
          <p:nvPr/>
        </p:nvSpPr>
        <p:spPr>
          <a:xfrm>
            <a:off x="3701921" y="4068632"/>
            <a:ext cx="6525921" cy="646331"/>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Un besoin de réactivité très fort, car les demandes sont souvent faites à la dernière minute.   On constate également que le budget devient l'un des critères de décision les plus importants, du fait de l'inflation et du contexte actuel. »</a:t>
            </a:r>
          </a:p>
        </p:txBody>
      </p:sp>
      <p:cxnSp>
        <p:nvCxnSpPr>
          <p:cNvPr id="25" name="Connecteur droit 24">
            <a:extLst>
              <a:ext uri="{FF2B5EF4-FFF2-40B4-BE49-F238E27FC236}">
                <a16:creationId xmlns:a16="http://schemas.microsoft.com/office/drawing/2014/main" id="{F0EFB708-8E98-0E1E-1248-34DE65D05746}"/>
              </a:ext>
            </a:extLst>
          </p:cNvPr>
          <p:cNvCxnSpPr>
            <a:cxnSpLocks/>
          </p:cNvCxnSpPr>
          <p:nvPr/>
        </p:nvCxnSpPr>
        <p:spPr>
          <a:xfrm>
            <a:off x="3612479" y="4114798"/>
            <a:ext cx="5221" cy="59890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5A319F94-F861-F790-EE48-3DC8EF8C3233}"/>
              </a:ext>
            </a:extLst>
          </p:cNvPr>
          <p:cNvSpPr txBox="1"/>
          <p:nvPr/>
        </p:nvSpPr>
        <p:spPr>
          <a:xfrm>
            <a:off x="1080629" y="5079590"/>
            <a:ext cx="6124072" cy="1015663"/>
          </a:xfrm>
          <a:prstGeom prst="rect">
            <a:avLst/>
          </a:prstGeom>
          <a:noFill/>
        </p:spPr>
        <p:txBody>
          <a:bodyPr wrap="square" rtlCol="0">
            <a:spAutoFit/>
          </a:bodyPr>
          <a:lstStyle>
            <a:defPPr>
              <a:defRPr lang="fr-FR"/>
            </a:defPPr>
            <a:lvl1pPr>
              <a:defRPr sz="1200" i="1">
                <a:solidFill>
                  <a:schemeClr val="bg1">
                    <a:lumMod val="50000"/>
                  </a:schemeClr>
                </a:solidFill>
                <a:latin typeface="Helvetica Neue UltraLight"/>
              </a:defRPr>
            </a:lvl1pPr>
          </a:lstStyle>
          <a:p>
            <a:r>
              <a:rPr lang="fr-FR" dirty="0"/>
              <a:t>« La chute globale des chiffres d’affaires de l'ensemble de nos clients poussent les annonceurs à mettre les deux pieds sur le frein de la communication. Les demandes de nos clients sont uniquement liées au trafic, au business et quasiment jamais sur l'image.  Les annonceurs ne peuvent plus financièrement travailler leur image pour générer du trafic. Ils veulent du trafic et du prix. »</a:t>
            </a:r>
          </a:p>
        </p:txBody>
      </p:sp>
    </p:spTree>
    <p:extLst>
      <p:ext uri="{BB962C8B-B14F-4D97-AF65-F5344CB8AC3E}">
        <p14:creationId xmlns:p14="http://schemas.microsoft.com/office/powerpoint/2010/main" val="15286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1681BD1F-DC66-405A-2470-1199FCBD2B60}"/>
              </a:ext>
            </a:extLst>
          </p:cNvPr>
          <p:cNvSpPr>
            <a:spLocks noGrp="1"/>
          </p:cNvSpPr>
          <p:nvPr>
            <p:ph type="body" sz="quarter" idx="13"/>
          </p:nvPr>
        </p:nvSpPr>
        <p:spPr>
          <a:xfrm>
            <a:off x="6619875" y="3677234"/>
            <a:ext cx="1847849" cy="480131"/>
          </a:xfrm>
        </p:spPr>
        <p:txBody>
          <a:bodyPr/>
          <a:lstStyle/>
          <a:p>
            <a:r>
              <a:rPr lang="fr-FR" dirty="0"/>
              <a:t>s.goasguen@cohda.fr</a:t>
            </a:r>
          </a:p>
        </p:txBody>
      </p:sp>
      <p:sp>
        <p:nvSpPr>
          <p:cNvPr id="6" name="Espace réservé du texte 5">
            <a:extLst>
              <a:ext uri="{FF2B5EF4-FFF2-40B4-BE49-F238E27FC236}">
                <a16:creationId xmlns:a16="http://schemas.microsoft.com/office/drawing/2014/main" id="{C20CA22C-6A61-3D82-DAAC-95B1241E5D30}"/>
              </a:ext>
            </a:extLst>
          </p:cNvPr>
          <p:cNvSpPr>
            <a:spLocks noGrp="1"/>
          </p:cNvSpPr>
          <p:nvPr>
            <p:ph type="body" sz="quarter" idx="12"/>
          </p:nvPr>
        </p:nvSpPr>
        <p:spPr>
          <a:xfrm>
            <a:off x="6619875" y="3432551"/>
            <a:ext cx="1847849" cy="341632"/>
          </a:xfrm>
        </p:spPr>
        <p:txBody>
          <a:bodyPr/>
          <a:lstStyle/>
          <a:p>
            <a:r>
              <a:rPr lang="fr-FR" sz="1800" dirty="0">
                <a:solidFill>
                  <a:srgbClr val="404040"/>
                </a:solidFill>
                <a:effectLst/>
                <a:latin typeface="Segoe UI Semilight" panose="020B0402040204020203" pitchFamily="34" charset="0"/>
                <a:ea typeface="Calibri" panose="020F0502020204030204" pitchFamily="34" charset="0"/>
              </a:rPr>
              <a:t>06 74 95 82 52</a:t>
            </a:r>
            <a:endParaRPr lang="fr-FR" sz="1800" dirty="0">
              <a:effectLst/>
              <a:latin typeface="Calibri" panose="020F0502020204030204" pitchFamily="34" charset="0"/>
              <a:ea typeface="Calibri" panose="020F0502020204030204" pitchFamily="34" charset="0"/>
            </a:endParaRPr>
          </a:p>
        </p:txBody>
      </p:sp>
      <p:sp>
        <p:nvSpPr>
          <p:cNvPr id="5" name="Espace réservé du texte 4">
            <a:extLst>
              <a:ext uri="{FF2B5EF4-FFF2-40B4-BE49-F238E27FC236}">
                <a16:creationId xmlns:a16="http://schemas.microsoft.com/office/drawing/2014/main" id="{310A6336-DDF3-7B90-E1E4-2FAB69D9AD4E}"/>
              </a:ext>
            </a:extLst>
          </p:cNvPr>
          <p:cNvSpPr>
            <a:spLocks noGrp="1"/>
          </p:cNvSpPr>
          <p:nvPr>
            <p:ph type="body" sz="quarter" idx="11"/>
          </p:nvPr>
        </p:nvSpPr>
        <p:spPr>
          <a:xfrm>
            <a:off x="6538823" y="2850219"/>
            <a:ext cx="1928902" cy="535531"/>
          </a:xfrm>
        </p:spPr>
        <p:txBody>
          <a:bodyPr/>
          <a:lstStyle/>
          <a:p>
            <a:r>
              <a:rPr lang="fr-FR" dirty="0"/>
              <a:t>Présidente fondatrice</a:t>
            </a:r>
          </a:p>
        </p:txBody>
      </p:sp>
      <p:sp>
        <p:nvSpPr>
          <p:cNvPr id="4" name="Espace réservé du texte 3">
            <a:extLst>
              <a:ext uri="{FF2B5EF4-FFF2-40B4-BE49-F238E27FC236}">
                <a16:creationId xmlns:a16="http://schemas.microsoft.com/office/drawing/2014/main" id="{0E71071F-4238-6D9E-4D79-6CF19AB0B613}"/>
              </a:ext>
            </a:extLst>
          </p:cNvPr>
          <p:cNvSpPr>
            <a:spLocks noGrp="1"/>
          </p:cNvSpPr>
          <p:nvPr>
            <p:ph type="body" sz="quarter" idx="10"/>
          </p:nvPr>
        </p:nvSpPr>
        <p:spPr>
          <a:xfrm>
            <a:off x="7065034" y="2347558"/>
            <a:ext cx="1402691" cy="590931"/>
          </a:xfrm>
        </p:spPr>
        <p:txBody>
          <a:bodyPr/>
          <a:lstStyle/>
          <a:p>
            <a:r>
              <a:rPr lang="fr-FR" dirty="0"/>
              <a:t>GOASGUEN</a:t>
            </a:r>
          </a:p>
        </p:txBody>
      </p:sp>
      <p:sp>
        <p:nvSpPr>
          <p:cNvPr id="3" name="Titre 2">
            <a:extLst>
              <a:ext uri="{FF2B5EF4-FFF2-40B4-BE49-F238E27FC236}">
                <a16:creationId xmlns:a16="http://schemas.microsoft.com/office/drawing/2014/main" id="{5BD305C9-887C-4AD6-CCDC-CC51A7D8E163}"/>
              </a:ext>
            </a:extLst>
          </p:cNvPr>
          <p:cNvSpPr>
            <a:spLocks noGrp="1"/>
          </p:cNvSpPr>
          <p:nvPr>
            <p:ph type="title"/>
          </p:nvPr>
        </p:nvSpPr>
        <p:spPr/>
        <p:txBody>
          <a:bodyPr/>
          <a:lstStyle/>
          <a:p>
            <a:r>
              <a:rPr lang="fr-FR" dirty="0"/>
              <a:t>Séverine</a:t>
            </a:r>
          </a:p>
        </p:txBody>
      </p:sp>
      <p:sp>
        <p:nvSpPr>
          <p:cNvPr id="8" name="Espace réservé du texte 7">
            <a:extLst>
              <a:ext uri="{FF2B5EF4-FFF2-40B4-BE49-F238E27FC236}">
                <a16:creationId xmlns:a16="http://schemas.microsoft.com/office/drawing/2014/main" id="{7A5EA8AB-9347-0524-286F-EDE30DDDEE40}"/>
              </a:ext>
            </a:extLst>
          </p:cNvPr>
          <p:cNvSpPr>
            <a:spLocks noGrp="1"/>
          </p:cNvSpPr>
          <p:nvPr>
            <p:ph type="body" sz="quarter" idx="14"/>
          </p:nvPr>
        </p:nvSpPr>
        <p:spPr>
          <a:xfrm>
            <a:off x="10029826" y="4763686"/>
            <a:ext cx="1838324" cy="480131"/>
          </a:xfrm>
        </p:spPr>
        <p:txBody>
          <a:bodyPr/>
          <a:lstStyle/>
          <a:p>
            <a:r>
              <a:rPr lang="fr-FR" dirty="0"/>
              <a:t>m.breton@cohda.fr</a:t>
            </a:r>
          </a:p>
        </p:txBody>
      </p:sp>
      <p:sp>
        <p:nvSpPr>
          <p:cNvPr id="9" name="Espace réservé du texte 8">
            <a:extLst>
              <a:ext uri="{FF2B5EF4-FFF2-40B4-BE49-F238E27FC236}">
                <a16:creationId xmlns:a16="http://schemas.microsoft.com/office/drawing/2014/main" id="{48955AC4-A2A3-B90C-38E5-6B97DABC8E04}"/>
              </a:ext>
            </a:extLst>
          </p:cNvPr>
          <p:cNvSpPr>
            <a:spLocks noGrp="1"/>
          </p:cNvSpPr>
          <p:nvPr>
            <p:ph type="body" sz="quarter" idx="15"/>
          </p:nvPr>
        </p:nvSpPr>
        <p:spPr>
          <a:xfrm>
            <a:off x="10020300" y="4519002"/>
            <a:ext cx="1847849" cy="341632"/>
          </a:xfrm>
        </p:spPr>
        <p:txBody>
          <a:bodyPr/>
          <a:lstStyle/>
          <a:p>
            <a:r>
              <a:rPr lang="fr-FR" sz="1800" dirty="0">
                <a:effectLst/>
                <a:latin typeface="Segoe UI Semilight" panose="020B0402040204020203" pitchFamily="34" charset="0"/>
                <a:ea typeface="Calibri" panose="020F0502020204030204" pitchFamily="34" charset="0"/>
              </a:rPr>
              <a:t>05 16 57 07 44</a:t>
            </a:r>
            <a:endParaRPr lang="fr-FR" dirty="0"/>
          </a:p>
        </p:txBody>
      </p:sp>
      <p:sp>
        <p:nvSpPr>
          <p:cNvPr id="10" name="Espace réservé du texte 9">
            <a:extLst>
              <a:ext uri="{FF2B5EF4-FFF2-40B4-BE49-F238E27FC236}">
                <a16:creationId xmlns:a16="http://schemas.microsoft.com/office/drawing/2014/main" id="{326E1876-9CF0-E408-FAC4-149B265FF3DD}"/>
              </a:ext>
            </a:extLst>
          </p:cNvPr>
          <p:cNvSpPr>
            <a:spLocks noGrp="1"/>
          </p:cNvSpPr>
          <p:nvPr>
            <p:ph type="body" sz="quarter" idx="16"/>
          </p:nvPr>
        </p:nvSpPr>
        <p:spPr>
          <a:xfrm>
            <a:off x="9859992" y="3825873"/>
            <a:ext cx="2008158" cy="757130"/>
          </a:xfrm>
        </p:spPr>
        <p:txBody>
          <a:bodyPr/>
          <a:lstStyle/>
          <a:p>
            <a:r>
              <a:rPr lang="fr-FR" dirty="0"/>
              <a:t>Chargée d’Etudes Senior</a:t>
            </a:r>
          </a:p>
        </p:txBody>
      </p:sp>
      <p:sp>
        <p:nvSpPr>
          <p:cNvPr id="11" name="Espace réservé du texte 10">
            <a:extLst>
              <a:ext uri="{FF2B5EF4-FFF2-40B4-BE49-F238E27FC236}">
                <a16:creationId xmlns:a16="http://schemas.microsoft.com/office/drawing/2014/main" id="{658374E6-E279-0C38-7650-EB47D6DB5799}"/>
              </a:ext>
            </a:extLst>
          </p:cNvPr>
          <p:cNvSpPr>
            <a:spLocks noGrp="1"/>
          </p:cNvSpPr>
          <p:nvPr>
            <p:ph type="body" sz="quarter" idx="17"/>
          </p:nvPr>
        </p:nvSpPr>
        <p:spPr>
          <a:xfrm>
            <a:off x="10772774" y="3434010"/>
            <a:ext cx="1095376" cy="590931"/>
          </a:xfrm>
        </p:spPr>
        <p:txBody>
          <a:bodyPr/>
          <a:lstStyle/>
          <a:p>
            <a:r>
              <a:rPr lang="fr-FR" dirty="0"/>
              <a:t>BRETON</a:t>
            </a:r>
          </a:p>
        </p:txBody>
      </p:sp>
      <p:sp>
        <p:nvSpPr>
          <p:cNvPr id="12" name="Espace réservé du texte 11">
            <a:extLst>
              <a:ext uri="{FF2B5EF4-FFF2-40B4-BE49-F238E27FC236}">
                <a16:creationId xmlns:a16="http://schemas.microsoft.com/office/drawing/2014/main" id="{DE0C09FE-7BD3-4E4C-7EA1-68B80F854FBD}"/>
              </a:ext>
            </a:extLst>
          </p:cNvPr>
          <p:cNvSpPr>
            <a:spLocks noGrp="1"/>
          </p:cNvSpPr>
          <p:nvPr>
            <p:ph type="body" sz="quarter" idx="18"/>
          </p:nvPr>
        </p:nvSpPr>
        <p:spPr/>
        <p:txBody>
          <a:bodyPr/>
          <a:lstStyle/>
          <a:p>
            <a:r>
              <a:rPr lang="fr-FR" dirty="0"/>
              <a:t>Marina</a:t>
            </a:r>
          </a:p>
        </p:txBody>
      </p:sp>
      <p:pic>
        <p:nvPicPr>
          <p:cNvPr id="16" name="Image 15">
            <a:extLst>
              <a:ext uri="{FF2B5EF4-FFF2-40B4-BE49-F238E27FC236}">
                <a16:creationId xmlns:a16="http://schemas.microsoft.com/office/drawing/2014/main" id="{D27EAF42-F3E5-063B-33C2-C1D9FBB670B2}"/>
              </a:ext>
            </a:extLst>
          </p:cNvPr>
          <p:cNvPicPr>
            <a:picLocks noChangeAspect="1"/>
          </p:cNvPicPr>
          <p:nvPr/>
        </p:nvPicPr>
        <p:blipFill>
          <a:blip r:embed="rId2">
            <a:clrChange>
              <a:clrFrom>
                <a:srgbClr val="BCC5C4"/>
              </a:clrFrom>
              <a:clrTo>
                <a:srgbClr val="BCC5C4">
                  <a:alpha val="0"/>
                </a:srgbClr>
              </a:clrTo>
            </a:clrChange>
            <a:extLst>
              <a:ext uri="{28A0092B-C50C-407E-A947-70E740481C1C}">
                <a14:useLocalDpi xmlns:a14="http://schemas.microsoft.com/office/drawing/2010/main" val="0"/>
              </a:ext>
            </a:extLst>
          </a:blip>
          <a:stretch>
            <a:fillRect/>
          </a:stretch>
        </p:blipFill>
        <p:spPr>
          <a:xfrm>
            <a:off x="8647341" y="3029833"/>
            <a:ext cx="1102779" cy="1654167"/>
          </a:xfrm>
          <a:prstGeom prst="rect">
            <a:avLst/>
          </a:prstGeom>
        </p:spPr>
      </p:pic>
      <p:pic>
        <p:nvPicPr>
          <p:cNvPr id="18" name="Image 17">
            <a:extLst>
              <a:ext uri="{FF2B5EF4-FFF2-40B4-BE49-F238E27FC236}">
                <a16:creationId xmlns:a16="http://schemas.microsoft.com/office/drawing/2014/main" id="{2CDBC9F7-8AB7-528B-F303-3A5E70EF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428" y="1981143"/>
            <a:ext cx="1428008" cy="1428008"/>
          </a:xfrm>
          <a:prstGeom prst="rect">
            <a:avLst/>
          </a:prstGeom>
        </p:spPr>
      </p:pic>
    </p:spTree>
    <p:extLst>
      <p:ext uri="{BB962C8B-B14F-4D97-AF65-F5344CB8AC3E}">
        <p14:creationId xmlns:p14="http://schemas.microsoft.com/office/powerpoint/2010/main" val="301766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DC0C423-CBDE-7878-9BA0-6AE1D0D3E9CB}"/>
              </a:ext>
            </a:extLst>
          </p:cNvPr>
          <p:cNvSpPr>
            <a:spLocks noGrp="1"/>
          </p:cNvSpPr>
          <p:nvPr>
            <p:ph type="title"/>
          </p:nvPr>
        </p:nvSpPr>
        <p:spPr>
          <a:xfrm>
            <a:off x="2423746" y="3929463"/>
            <a:ext cx="6715125" cy="923330"/>
          </a:xfrm>
        </p:spPr>
        <p:txBody>
          <a:bodyPr/>
          <a:lstStyle/>
          <a:p>
            <a:r>
              <a:rPr lang="fr-FR" cap="none" dirty="0">
                <a:solidFill>
                  <a:schemeClr val="bg1">
                    <a:lumMod val="50000"/>
                  </a:schemeClr>
                </a:solidFill>
                <a:latin typeface="Helvetica Neue UltraLight"/>
              </a:rPr>
              <a:t>A retenir …</a:t>
            </a:r>
          </a:p>
        </p:txBody>
      </p:sp>
      <p:sp>
        <p:nvSpPr>
          <p:cNvPr id="3" name="Titre 5">
            <a:extLst>
              <a:ext uri="{FF2B5EF4-FFF2-40B4-BE49-F238E27FC236}">
                <a16:creationId xmlns:a16="http://schemas.microsoft.com/office/drawing/2014/main" id="{A1391AD3-BF9D-8AD4-66C8-7CCE16ED824B}"/>
              </a:ext>
            </a:extLst>
          </p:cNvPr>
          <p:cNvSpPr txBox="1">
            <a:spLocks/>
          </p:cNvSpPr>
          <p:nvPr/>
        </p:nvSpPr>
        <p:spPr>
          <a:xfrm>
            <a:off x="134871" y="795198"/>
            <a:ext cx="6715125" cy="9233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lang="fr-FR" sz="6000" b="1" i="1" kern="1200" cap="small" baseline="0">
                <a:solidFill>
                  <a:srgbClr val="948B86"/>
                </a:solidFill>
                <a:latin typeface="Helvetica Neue UltraLight"/>
                <a:ea typeface="+mj-ea"/>
                <a:cs typeface="+mj-cs"/>
              </a:defRPr>
            </a:lvl1pPr>
          </a:lstStyle>
          <a:p>
            <a:r>
              <a:rPr lang="fr-FR" dirty="0">
                <a:solidFill>
                  <a:srgbClr val="00B0F0"/>
                </a:solidFill>
              </a:rPr>
              <a:t>Synthèse </a:t>
            </a:r>
          </a:p>
        </p:txBody>
      </p:sp>
    </p:spTree>
    <p:extLst>
      <p:ext uri="{BB962C8B-B14F-4D97-AF65-F5344CB8AC3E}">
        <p14:creationId xmlns:p14="http://schemas.microsoft.com/office/powerpoint/2010/main" val="61722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67210" y="125756"/>
            <a:ext cx="7561395" cy="480131"/>
          </a:xfrm>
        </p:spPr>
        <p:txBody>
          <a:bodyPr/>
          <a:lstStyle/>
          <a:p>
            <a:r>
              <a:rPr lang="fr-FR" sz="2800" b="1" dirty="0"/>
              <a:t>Le profil des communicants</a:t>
            </a:r>
            <a:r>
              <a:rPr lang="fr-FR" sz="2800" b="1" i="1" cap="small" dirty="0"/>
              <a:t>  </a:t>
            </a:r>
          </a:p>
        </p:txBody>
      </p:sp>
      <p:sp>
        <p:nvSpPr>
          <p:cNvPr id="2" name="Titre 5">
            <a:extLst>
              <a:ext uri="{FF2B5EF4-FFF2-40B4-BE49-F238E27FC236}">
                <a16:creationId xmlns:a16="http://schemas.microsoft.com/office/drawing/2014/main" id="{053AD893-0371-0641-ED22-1EE1EA7E1AC8}"/>
              </a:ext>
            </a:extLst>
          </p:cNvPr>
          <p:cNvSpPr txBox="1">
            <a:spLocks/>
          </p:cNvSpPr>
          <p:nvPr/>
        </p:nvSpPr>
        <p:spPr>
          <a:xfrm>
            <a:off x="307928" y="762948"/>
            <a:ext cx="5358827"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Un métier plutôt féminin et des acteurs plutôt jeunes : </a:t>
            </a:r>
          </a:p>
        </p:txBody>
      </p:sp>
      <p:grpSp>
        <p:nvGrpSpPr>
          <p:cNvPr id="22" name="Groupe 21">
            <a:extLst>
              <a:ext uri="{FF2B5EF4-FFF2-40B4-BE49-F238E27FC236}">
                <a16:creationId xmlns:a16="http://schemas.microsoft.com/office/drawing/2014/main" id="{CAA08CA8-79BB-2F09-BF00-6823631DAF61}"/>
              </a:ext>
            </a:extLst>
          </p:cNvPr>
          <p:cNvGrpSpPr/>
          <p:nvPr/>
        </p:nvGrpSpPr>
        <p:grpSpPr>
          <a:xfrm>
            <a:off x="5445639" y="605887"/>
            <a:ext cx="3817056" cy="1827697"/>
            <a:chOff x="6211019" y="526811"/>
            <a:chExt cx="3817056" cy="1827697"/>
          </a:xfrm>
        </p:grpSpPr>
        <p:sp>
          <p:nvSpPr>
            <p:cNvPr id="12" name="Rectangle 11">
              <a:extLst>
                <a:ext uri="{FF2B5EF4-FFF2-40B4-BE49-F238E27FC236}">
                  <a16:creationId xmlns:a16="http://schemas.microsoft.com/office/drawing/2014/main" id="{FCA4618F-EFA5-D388-3162-208E4F185E4F}"/>
                </a:ext>
              </a:extLst>
            </p:cNvPr>
            <p:cNvSpPr/>
            <p:nvPr/>
          </p:nvSpPr>
          <p:spPr>
            <a:xfrm>
              <a:off x="6349879" y="526811"/>
              <a:ext cx="3678196" cy="1827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B3FF983-4AD5-83AD-A875-D6A7163F06C8}"/>
                </a:ext>
              </a:extLst>
            </p:cNvPr>
            <p:cNvPicPr>
              <a:picLocks noChangeAspect="1"/>
            </p:cNvPicPr>
            <p:nvPr/>
          </p:nvPicPr>
          <p:blipFill>
            <a:blip r:embed="rId3">
              <a:duotone>
                <a:prstClr val="black"/>
                <a:schemeClr val="accent3">
                  <a:tint val="45000"/>
                  <a:satMod val="400000"/>
                </a:schemeClr>
              </a:duotone>
            </a:blip>
            <a:stretch>
              <a:fillRect/>
            </a:stretch>
          </p:blipFill>
          <p:spPr>
            <a:xfrm>
              <a:off x="6646126" y="611088"/>
              <a:ext cx="1075428" cy="1075428"/>
            </a:xfrm>
            <a:prstGeom prst="rect">
              <a:avLst/>
            </a:prstGeom>
          </p:spPr>
        </p:pic>
        <p:sp>
          <p:nvSpPr>
            <p:cNvPr id="4" name="Titre 5">
              <a:extLst>
                <a:ext uri="{FF2B5EF4-FFF2-40B4-BE49-F238E27FC236}">
                  <a16:creationId xmlns:a16="http://schemas.microsoft.com/office/drawing/2014/main" id="{5357E5B3-B857-9240-CE27-1E581870F11D}"/>
                </a:ext>
              </a:extLst>
            </p:cNvPr>
            <p:cNvSpPr txBox="1">
              <a:spLocks/>
            </p:cNvSpPr>
            <p:nvPr/>
          </p:nvSpPr>
          <p:spPr>
            <a:xfrm>
              <a:off x="6211019" y="1850833"/>
              <a:ext cx="1945642"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67% </a:t>
              </a:r>
              <a:r>
                <a:rPr lang="fr-FR" sz="1600" i="0" dirty="0">
                  <a:solidFill>
                    <a:schemeClr val="bg1">
                      <a:lumMod val="50000"/>
                    </a:schemeClr>
                  </a:solidFill>
                </a:rPr>
                <a:t>femmes</a:t>
              </a:r>
              <a:endParaRPr lang="fr-FR" sz="1400" i="0" dirty="0">
                <a:solidFill>
                  <a:schemeClr val="bg1">
                    <a:lumMod val="50000"/>
                  </a:schemeClr>
                </a:solidFill>
              </a:endParaRPr>
            </a:p>
          </p:txBody>
        </p:sp>
        <p:pic>
          <p:nvPicPr>
            <p:cNvPr id="5" name="Image 4">
              <a:extLst>
                <a:ext uri="{FF2B5EF4-FFF2-40B4-BE49-F238E27FC236}">
                  <a16:creationId xmlns:a16="http://schemas.microsoft.com/office/drawing/2014/main" id="{A667B7F2-4D79-3081-FE11-C92CAE702F15}"/>
                </a:ext>
              </a:extLst>
            </p:cNvPr>
            <p:cNvPicPr>
              <a:picLocks noChangeAspect="1"/>
            </p:cNvPicPr>
            <p:nvPr/>
          </p:nvPicPr>
          <p:blipFill>
            <a:blip r:embed="rId4">
              <a:duotone>
                <a:schemeClr val="accent3">
                  <a:shade val="45000"/>
                  <a:satMod val="135000"/>
                </a:schemeClr>
                <a:prstClr val="white"/>
              </a:duotone>
            </a:blip>
            <a:stretch>
              <a:fillRect/>
            </a:stretch>
          </p:blipFill>
          <p:spPr>
            <a:xfrm>
              <a:off x="8495069" y="778229"/>
              <a:ext cx="879674" cy="879674"/>
            </a:xfrm>
            <a:prstGeom prst="rect">
              <a:avLst/>
            </a:prstGeom>
          </p:spPr>
        </p:pic>
        <p:sp>
          <p:nvSpPr>
            <p:cNvPr id="6" name="Titre 5">
              <a:extLst>
                <a:ext uri="{FF2B5EF4-FFF2-40B4-BE49-F238E27FC236}">
                  <a16:creationId xmlns:a16="http://schemas.microsoft.com/office/drawing/2014/main" id="{B9463DC4-7D97-C191-C955-8963ECCEF34B}"/>
                </a:ext>
              </a:extLst>
            </p:cNvPr>
            <p:cNvSpPr txBox="1">
              <a:spLocks/>
            </p:cNvSpPr>
            <p:nvPr/>
          </p:nvSpPr>
          <p:spPr>
            <a:xfrm>
              <a:off x="7962085" y="1830245"/>
              <a:ext cx="1945642"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55% </a:t>
              </a:r>
              <a:r>
                <a:rPr lang="fr-FR" sz="1600" i="0" dirty="0">
                  <a:solidFill>
                    <a:schemeClr val="bg1">
                      <a:lumMod val="50000"/>
                    </a:schemeClr>
                  </a:solidFill>
                </a:rPr>
                <a:t>&lt; 45 ans</a:t>
              </a:r>
              <a:endParaRPr lang="fr-FR" sz="1400" i="0" dirty="0">
                <a:solidFill>
                  <a:schemeClr val="bg1">
                    <a:lumMod val="50000"/>
                  </a:schemeClr>
                </a:solidFill>
              </a:endParaRPr>
            </a:p>
          </p:txBody>
        </p:sp>
      </p:grpSp>
      <p:sp>
        <p:nvSpPr>
          <p:cNvPr id="7" name="Titre 5">
            <a:extLst>
              <a:ext uri="{FF2B5EF4-FFF2-40B4-BE49-F238E27FC236}">
                <a16:creationId xmlns:a16="http://schemas.microsoft.com/office/drawing/2014/main" id="{FB3E196E-284C-6C64-C6BE-3F8557E5BD69}"/>
              </a:ext>
            </a:extLst>
          </p:cNvPr>
          <p:cNvSpPr txBox="1">
            <a:spLocks/>
          </p:cNvSpPr>
          <p:nvPr/>
        </p:nvSpPr>
        <p:spPr>
          <a:xfrm>
            <a:off x="5200840" y="2805069"/>
            <a:ext cx="4827235" cy="8402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Des acteurs qualifiés, </a:t>
            </a:r>
          </a:p>
          <a:p>
            <a:r>
              <a:rPr lang="fr-FR" sz="1800" b="1" i="0" dirty="0">
                <a:solidFill>
                  <a:srgbClr val="009DE0"/>
                </a:solidFill>
              </a:rPr>
              <a:t>formés en communication ou marketing </a:t>
            </a:r>
          </a:p>
          <a:p>
            <a:r>
              <a:rPr lang="fr-FR" sz="1800" b="1" i="0" dirty="0">
                <a:solidFill>
                  <a:srgbClr val="009DE0"/>
                </a:solidFill>
              </a:rPr>
              <a:t>à l’université ou dans les grandes écoles.</a:t>
            </a:r>
          </a:p>
        </p:txBody>
      </p:sp>
      <p:grpSp>
        <p:nvGrpSpPr>
          <p:cNvPr id="23" name="Groupe 22">
            <a:extLst>
              <a:ext uri="{FF2B5EF4-FFF2-40B4-BE49-F238E27FC236}">
                <a16:creationId xmlns:a16="http://schemas.microsoft.com/office/drawing/2014/main" id="{7B9CBB2B-A4D2-7EB6-0776-871E709AF7A9}"/>
              </a:ext>
            </a:extLst>
          </p:cNvPr>
          <p:cNvGrpSpPr/>
          <p:nvPr/>
        </p:nvGrpSpPr>
        <p:grpSpPr>
          <a:xfrm>
            <a:off x="96461" y="2035499"/>
            <a:ext cx="4976209" cy="2254138"/>
            <a:chOff x="96461" y="2035499"/>
            <a:chExt cx="4976209" cy="2254138"/>
          </a:xfrm>
        </p:grpSpPr>
        <p:sp>
          <p:nvSpPr>
            <p:cNvPr id="13" name="Rectangle 12">
              <a:extLst>
                <a:ext uri="{FF2B5EF4-FFF2-40B4-BE49-F238E27FC236}">
                  <a16:creationId xmlns:a16="http://schemas.microsoft.com/office/drawing/2014/main" id="{47004DE5-3588-B379-8B41-0B83722F4E5F}"/>
                </a:ext>
              </a:extLst>
            </p:cNvPr>
            <p:cNvSpPr/>
            <p:nvPr/>
          </p:nvSpPr>
          <p:spPr>
            <a:xfrm>
              <a:off x="137103" y="2035499"/>
              <a:ext cx="4935567" cy="2254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96FB41AC-EC09-40A1-2C5C-7D2C27DDC329}"/>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58211" y="2526888"/>
              <a:ext cx="1175160" cy="724620"/>
            </a:xfrm>
            <a:prstGeom prst="rect">
              <a:avLst/>
            </a:prstGeom>
          </p:spPr>
        </p:pic>
        <p:pic>
          <p:nvPicPr>
            <p:cNvPr id="9" name="Image 8">
              <a:extLst>
                <a:ext uri="{FF2B5EF4-FFF2-40B4-BE49-F238E27FC236}">
                  <a16:creationId xmlns:a16="http://schemas.microsoft.com/office/drawing/2014/main" id="{555FA727-96A1-BD09-EB44-33062B0B4915}"/>
                </a:ext>
              </a:extLst>
            </p:cNvPr>
            <p:cNvPicPr>
              <a:picLocks noChangeAspect="1"/>
            </p:cNvPicPr>
            <p:nvPr/>
          </p:nvPicPr>
          <p:blipFill>
            <a:blip r:embed="rId6">
              <a:duotone>
                <a:schemeClr val="accent3">
                  <a:shade val="45000"/>
                  <a:satMod val="135000"/>
                </a:schemeClr>
                <a:prstClr val="white"/>
              </a:duotone>
            </a:blip>
            <a:stretch>
              <a:fillRect/>
            </a:stretch>
          </p:blipFill>
          <p:spPr>
            <a:xfrm>
              <a:off x="2163925" y="2318631"/>
              <a:ext cx="932877" cy="932877"/>
            </a:xfrm>
            <a:prstGeom prst="rect">
              <a:avLst/>
            </a:prstGeom>
          </p:spPr>
        </p:pic>
        <p:pic>
          <p:nvPicPr>
            <p:cNvPr id="10" name="Image 9">
              <a:extLst>
                <a:ext uri="{FF2B5EF4-FFF2-40B4-BE49-F238E27FC236}">
                  <a16:creationId xmlns:a16="http://schemas.microsoft.com/office/drawing/2014/main" id="{0212AD85-D26D-6DC6-EE51-71FF0941E126}"/>
                </a:ext>
              </a:extLst>
            </p:cNvPr>
            <p:cNvPicPr>
              <a:picLocks noChangeAspect="1"/>
            </p:cNvPicPr>
            <p:nvPr/>
          </p:nvPicPr>
          <p:blipFill>
            <a:blip r:embed="rId7">
              <a:duotone>
                <a:schemeClr val="accent3">
                  <a:shade val="45000"/>
                  <a:satMod val="135000"/>
                </a:schemeClr>
                <a:prstClr val="white"/>
              </a:duotone>
            </a:blip>
            <a:stretch>
              <a:fillRect/>
            </a:stretch>
          </p:blipFill>
          <p:spPr>
            <a:xfrm>
              <a:off x="3583561" y="2354508"/>
              <a:ext cx="932877" cy="932877"/>
            </a:xfrm>
            <a:prstGeom prst="rect">
              <a:avLst/>
            </a:prstGeom>
          </p:spPr>
        </p:pic>
        <p:sp>
          <p:nvSpPr>
            <p:cNvPr id="14" name="Titre 5">
              <a:extLst>
                <a:ext uri="{FF2B5EF4-FFF2-40B4-BE49-F238E27FC236}">
                  <a16:creationId xmlns:a16="http://schemas.microsoft.com/office/drawing/2014/main" id="{4AA53BA4-95EC-C620-9E4A-8D7CB32E5503}"/>
                </a:ext>
              </a:extLst>
            </p:cNvPr>
            <p:cNvSpPr txBox="1">
              <a:spLocks/>
            </p:cNvSpPr>
            <p:nvPr/>
          </p:nvSpPr>
          <p:spPr>
            <a:xfrm>
              <a:off x="96461" y="3502322"/>
              <a:ext cx="1620196"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75% </a:t>
              </a:r>
              <a:r>
                <a:rPr lang="fr-FR" sz="1600" i="0" dirty="0">
                  <a:solidFill>
                    <a:schemeClr val="bg1">
                      <a:lumMod val="50000"/>
                    </a:schemeClr>
                  </a:solidFill>
                </a:rPr>
                <a:t>≥ bac +4</a:t>
              </a:r>
              <a:endParaRPr lang="fr-FR" sz="1400" i="0" dirty="0">
                <a:solidFill>
                  <a:schemeClr val="bg1">
                    <a:lumMod val="50000"/>
                  </a:schemeClr>
                </a:solidFill>
              </a:endParaRPr>
            </a:p>
          </p:txBody>
        </p:sp>
        <p:sp>
          <p:nvSpPr>
            <p:cNvPr id="15" name="Titre 5">
              <a:extLst>
                <a:ext uri="{FF2B5EF4-FFF2-40B4-BE49-F238E27FC236}">
                  <a16:creationId xmlns:a16="http://schemas.microsoft.com/office/drawing/2014/main" id="{24EB08B3-E122-011E-310D-8A18224365C5}"/>
                </a:ext>
              </a:extLst>
            </p:cNvPr>
            <p:cNvSpPr txBox="1">
              <a:spLocks/>
            </p:cNvSpPr>
            <p:nvPr/>
          </p:nvSpPr>
          <p:spPr>
            <a:xfrm>
              <a:off x="2095137" y="3382246"/>
              <a:ext cx="2752165" cy="8125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68% </a:t>
              </a:r>
              <a:r>
                <a:rPr lang="fr-FR" sz="1600" i="0" dirty="0">
                  <a:solidFill>
                    <a:schemeClr val="bg1">
                      <a:lumMod val="50000"/>
                    </a:schemeClr>
                  </a:solidFill>
                </a:rPr>
                <a:t>issus d’une formation en communication ou marketing</a:t>
              </a:r>
              <a:endParaRPr lang="fr-FR" sz="1400" i="0" dirty="0">
                <a:solidFill>
                  <a:schemeClr val="bg1">
                    <a:lumMod val="50000"/>
                  </a:schemeClr>
                </a:solidFill>
              </a:endParaRPr>
            </a:p>
          </p:txBody>
        </p:sp>
      </p:grpSp>
      <p:grpSp>
        <p:nvGrpSpPr>
          <p:cNvPr id="24" name="Groupe 23">
            <a:extLst>
              <a:ext uri="{FF2B5EF4-FFF2-40B4-BE49-F238E27FC236}">
                <a16:creationId xmlns:a16="http://schemas.microsoft.com/office/drawing/2014/main" id="{459DF884-0643-E878-2FC6-35CEA21D9BC0}"/>
              </a:ext>
            </a:extLst>
          </p:cNvPr>
          <p:cNvGrpSpPr/>
          <p:nvPr/>
        </p:nvGrpSpPr>
        <p:grpSpPr>
          <a:xfrm>
            <a:off x="6550323" y="4306354"/>
            <a:ext cx="2967487" cy="2254138"/>
            <a:chOff x="6550323" y="4306354"/>
            <a:chExt cx="2967487" cy="2254138"/>
          </a:xfrm>
        </p:grpSpPr>
        <p:sp>
          <p:nvSpPr>
            <p:cNvPr id="19" name="Rectangle 18">
              <a:extLst>
                <a:ext uri="{FF2B5EF4-FFF2-40B4-BE49-F238E27FC236}">
                  <a16:creationId xmlns:a16="http://schemas.microsoft.com/office/drawing/2014/main" id="{EEF57061-844D-6BFC-4428-A16AF6E2E7F8}"/>
                </a:ext>
              </a:extLst>
            </p:cNvPr>
            <p:cNvSpPr/>
            <p:nvPr/>
          </p:nvSpPr>
          <p:spPr>
            <a:xfrm>
              <a:off x="6550323" y="4306354"/>
              <a:ext cx="2967487" cy="2254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6B885CB7-C93A-F16D-CBB2-57D6E1FD0862}"/>
                </a:ext>
              </a:extLst>
            </p:cNvPr>
            <p:cNvPicPr>
              <a:picLocks noChangeAspect="1"/>
            </p:cNvPicPr>
            <p:nvPr/>
          </p:nvPicPr>
          <p:blipFill>
            <a:blip r:embed="rId8">
              <a:duotone>
                <a:prstClr val="black"/>
                <a:schemeClr val="accent3">
                  <a:tint val="45000"/>
                  <a:satMod val="400000"/>
                </a:schemeClr>
              </a:duotone>
            </a:blip>
            <a:stretch>
              <a:fillRect/>
            </a:stretch>
          </p:blipFill>
          <p:spPr>
            <a:xfrm>
              <a:off x="7227057" y="4506097"/>
              <a:ext cx="1464306" cy="1464306"/>
            </a:xfrm>
            <a:prstGeom prst="rect">
              <a:avLst/>
            </a:prstGeom>
          </p:spPr>
        </p:pic>
        <p:sp>
          <p:nvSpPr>
            <p:cNvPr id="20" name="Titre 5">
              <a:extLst>
                <a:ext uri="{FF2B5EF4-FFF2-40B4-BE49-F238E27FC236}">
                  <a16:creationId xmlns:a16="http://schemas.microsoft.com/office/drawing/2014/main" id="{C4641BBD-3C8B-F03A-42C6-DEDD963BC6CC}"/>
                </a:ext>
              </a:extLst>
            </p:cNvPr>
            <p:cNvSpPr txBox="1">
              <a:spLocks/>
            </p:cNvSpPr>
            <p:nvPr/>
          </p:nvSpPr>
          <p:spPr>
            <a:xfrm>
              <a:off x="6889049" y="5886040"/>
              <a:ext cx="2253298" cy="6463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42% </a:t>
              </a:r>
              <a:r>
                <a:rPr lang="fr-FR" sz="1600" i="0" dirty="0">
                  <a:solidFill>
                    <a:schemeClr val="bg1">
                      <a:lumMod val="50000"/>
                    </a:schemeClr>
                  </a:solidFill>
                </a:rPr>
                <a:t>salaire 25-39 K€</a:t>
              </a:r>
            </a:p>
            <a:p>
              <a:pPr algn="ctr"/>
              <a:r>
                <a:rPr lang="fr-FR" b="1" i="0" dirty="0">
                  <a:solidFill>
                    <a:schemeClr val="bg1">
                      <a:lumMod val="50000"/>
                    </a:schemeClr>
                  </a:solidFill>
                </a:rPr>
                <a:t>27% </a:t>
              </a:r>
              <a:r>
                <a:rPr lang="fr-FR" sz="1600" i="0" dirty="0">
                  <a:solidFill>
                    <a:schemeClr val="bg1">
                      <a:lumMod val="50000"/>
                    </a:schemeClr>
                  </a:solidFill>
                </a:rPr>
                <a:t>salaire 40-59K€</a:t>
              </a:r>
              <a:endParaRPr lang="fr-FR" sz="1400" i="0" dirty="0">
                <a:solidFill>
                  <a:schemeClr val="bg1">
                    <a:lumMod val="50000"/>
                  </a:schemeClr>
                </a:solidFill>
              </a:endParaRPr>
            </a:p>
          </p:txBody>
        </p:sp>
      </p:grpSp>
      <p:sp>
        <p:nvSpPr>
          <p:cNvPr id="21" name="Titre 5">
            <a:extLst>
              <a:ext uri="{FF2B5EF4-FFF2-40B4-BE49-F238E27FC236}">
                <a16:creationId xmlns:a16="http://schemas.microsoft.com/office/drawing/2014/main" id="{3E4BF9B9-7756-5F86-8B28-FC21FD593253}"/>
              </a:ext>
            </a:extLst>
          </p:cNvPr>
          <p:cNvSpPr txBox="1">
            <a:spLocks/>
          </p:cNvSpPr>
          <p:nvPr/>
        </p:nvSpPr>
        <p:spPr>
          <a:xfrm>
            <a:off x="307928" y="4821135"/>
            <a:ext cx="6092682"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Un salaire qui augmente avec l’âge et l’expérience (ancienneté métier).</a:t>
            </a:r>
          </a:p>
        </p:txBody>
      </p:sp>
    </p:spTree>
    <p:extLst>
      <p:ext uri="{BB962C8B-B14F-4D97-AF65-F5344CB8AC3E}">
        <p14:creationId xmlns:p14="http://schemas.microsoft.com/office/powerpoint/2010/main" val="339205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5">
            <a:extLst>
              <a:ext uri="{FF2B5EF4-FFF2-40B4-BE49-F238E27FC236}">
                <a16:creationId xmlns:a16="http://schemas.microsoft.com/office/drawing/2014/main" id="{3A2E979E-C296-9B6B-1A21-48F4345BF0A3}"/>
              </a:ext>
            </a:extLst>
          </p:cNvPr>
          <p:cNvSpPr>
            <a:spLocks noGrp="1"/>
          </p:cNvSpPr>
          <p:nvPr>
            <p:ph type="title"/>
          </p:nvPr>
        </p:nvSpPr>
        <p:spPr>
          <a:xfrm>
            <a:off x="942819" y="42646"/>
            <a:ext cx="7433815" cy="757130"/>
          </a:xfrm>
        </p:spPr>
        <p:txBody>
          <a:bodyPr/>
          <a:lstStyle/>
          <a:p>
            <a:r>
              <a:rPr lang="fr-FR" sz="2800" b="1" dirty="0"/>
              <a:t>Une place dédiée à la communication</a:t>
            </a:r>
            <a:br>
              <a:rPr lang="fr-FR" sz="2800" b="1" dirty="0"/>
            </a:br>
            <a:r>
              <a:rPr lang="fr-FR" dirty="0"/>
              <a:t>chez les annonceurs</a:t>
            </a:r>
            <a:endParaRPr lang="fr-FR" sz="2800" i="1" cap="small" dirty="0"/>
          </a:p>
        </p:txBody>
      </p:sp>
      <p:sp>
        <p:nvSpPr>
          <p:cNvPr id="2" name="Titre 5">
            <a:extLst>
              <a:ext uri="{FF2B5EF4-FFF2-40B4-BE49-F238E27FC236}">
                <a16:creationId xmlns:a16="http://schemas.microsoft.com/office/drawing/2014/main" id="{A7D9515D-0496-D1CF-8456-982F037B289F}"/>
              </a:ext>
            </a:extLst>
          </p:cNvPr>
          <p:cNvSpPr txBox="1">
            <a:spLocks/>
          </p:cNvSpPr>
          <p:nvPr/>
        </p:nvSpPr>
        <p:spPr>
          <a:xfrm>
            <a:off x="385484" y="940875"/>
            <a:ext cx="4478934" cy="8402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Une fonction avec une personne ou un service dédié, quand la taille de l’entreprise le permet.</a:t>
            </a:r>
          </a:p>
        </p:txBody>
      </p:sp>
      <p:grpSp>
        <p:nvGrpSpPr>
          <p:cNvPr id="27" name="Groupe 26">
            <a:extLst>
              <a:ext uri="{FF2B5EF4-FFF2-40B4-BE49-F238E27FC236}">
                <a16:creationId xmlns:a16="http://schemas.microsoft.com/office/drawing/2014/main" id="{DBFDD0F2-A9FD-77AF-A92E-DD38F0FA6F95}"/>
              </a:ext>
            </a:extLst>
          </p:cNvPr>
          <p:cNvGrpSpPr/>
          <p:nvPr/>
        </p:nvGrpSpPr>
        <p:grpSpPr>
          <a:xfrm>
            <a:off x="5080958" y="940875"/>
            <a:ext cx="4960189" cy="1655673"/>
            <a:chOff x="5080958" y="828735"/>
            <a:chExt cx="4960189" cy="1655673"/>
          </a:xfrm>
        </p:grpSpPr>
        <p:sp>
          <p:nvSpPr>
            <p:cNvPr id="5" name="Rectangle 4">
              <a:extLst>
                <a:ext uri="{FF2B5EF4-FFF2-40B4-BE49-F238E27FC236}">
                  <a16:creationId xmlns:a16="http://schemas.microsoft.com/office/drawing/2014/main" id="{A3EBC6E7-F7A0-4F4A-BF55-BB57D862E4F7}"/>
                </a:ext>
              </a:extLst>
            </p:cNvPr>
            <p:cNvSpPr/>
            <p:nvPr/>
          </p:nvSpPr>
          <p:spPr>
            <a:xfrm>
              <a:off x="5080958" y="828735"/>
              <a:ext cx="4960189" cy="1655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5">
              <a:extLst>
                <a:ext uri="{FF2B5EF4-FFF2-40B4-BE49-F238E27FC236}">
                  <a16:creationId xmlns:a16="http://schemas.microsoft.com/office/drawing/2014/main" id="{507BD3F9-7A68-319C-C893-68076FCDD7DA}"/>
                </a:ext>
              </a:extLst>
            </p:cNvPr>
            <p:cNvSpPr txBox="1">
              <a:spLocks/>
            </p:cNvSpPr>
            <p:nvPr/>
          </p:nvSpPr>
          <p:spPr>
            <a:xfrm>
              <a:off x="6908706" y="1655295"/>
              <a:ext cx="2935857"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72% </a:t>
              </a:r>
              <a:r>
                <a:rPr lang="fr-FR" sz="1600" i="0" dirty="0">
                  <a:solidFill>
                    <a:schemeClr val="bg1">
                      <a:lumMod val="50000"/>
                    </a:schemeClr>
                  </a:solidFill>
                </a:rPr>
                <a:t>des entreprises ont une personne ou un service dédié</a:t>
              </a:r>
              <a:endParaRPr lang="fr-FR" sz="1400" i="0" dirty="0">
                <a:solidFill>
                  <a:schemeClr val="bg1">
                    <a:lumMod val="50000"/>
                  </a:schemeClr>
                </a:solidFill>
              </a:endParaRPr>
            </a:p>
          </p:txBody>
        </p:sp>
        <p:pic>
          <p:nvPicPr>
            <p:cNvPr id="4" name="Image 3">
              <a:extLst>
                <a:ext uri="{FF2B5EF4-FFF2-40B4-BE49-F238E27FC236}">
                  <a16:creationId xmlns:a16="http://schemas.microsoft.com/office/drawing/2014/main" id="{B984CC30-567E-4EC9-9F7D-BEC4F6787F33}"/>
                </a:ext>
              </a:extLst>
            </p:cNvPr>
            <p:cNvPicPr>
              <a:picLocks noChangeAspect="1"/>
            </p:cNvPicPr>
            <p:nvPr/>
          </p:nvPicPr>
          <p:blipFill>
            <a:blip r:embed="rId2">
              <a:duotone>
                <a:schemeClr val="accent3">
                  <a:shade val="45000"/>
                  <a:satMod val="135000"/>
                </a:schemeClr>
                <a:prstClr val="white"/>
              </a:duotone>
            </a:blip>
            <a:stretch>
              <a:fillRect/>
            </a:stretch>
          </p:blipFill>
          <p:spPr>
            <a:xfrm>
              <a:off x="5457645" y="969516"/>
              <a:ext cx="1276710" cy="1276710"/>
            </a:xfrm>
            <a:prstGeom prst="rect">
              <a:avLst/>
            </a:prstGeom>
          </p:spPr>
        </p:pic>
      </p:grpSp>
      <p:sp>
        <p:nvSpPr>
          <p:cNvPr id="6" name="Titre 5">
            <a:extLst>
              <a:ext uri="{FF2B5EF4-FFF2-40B4-BE49-F238E27FC236}">
                <a16:creationId xmlns:a16="http://schemas.microsoft.com/office/drawing/2014/main" id="{EB17C00E-5A40-93E8-C74A-57C2F210022B}"/>
              </a:ext>
            </a:extLst>
          </p:cNvPr>
          <p:cNvSpPr txBox="1">
            <a:spLocks/>
          </p:cNvSpPr>
          <p:nvPr/>
        </p:nvSpPr>
        <p:spPr>
          <a:xfrm>
            <a:off x="4400367" y="2998277"/>
            <a:ext cx="6632818"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marL="285750" indent="-285750">
              <a:buFont typeface="Arial" panose="020B0604020202020204" pitchFamily="34" charset="0"/>
              <a:buChar char="•"/>
            </a:pPr>
            <a:r>
              <a:rPr lang="fr-FR" sz="1800" b="1" i="0" dirty="0">
                <a:solidFill>
                  <a:srgbClr val="009DE0"/>
                </a:solidFill>
              </a:rPr>
              <a:t>Une fonction stratégique, renforcée par la crise Covid, avec un budget généralement stable sur 2022 …</a:t>
            </a:r>
          </a:p>
        </p:txBody>
      </p:sp>
      <p:sp>
        <p:nvSpPr>
          <p:cNvPr id="12" name="Titre 5">
            <a:extLst>
              <a:ext uri="{FF2B5EF4-FFF2-40B4-BE49-F238E27FC236}">
                <a16:creationId xmlns:a16="http://schemas.microsoft.com/office/drawing/2014/main" id="{56D64344-0929-AA07-7A69-B486DF17100E}"/>
              </a:ext>
            </a:extLst>
          </p:cNvPr>
          <p:cNvSpPr txBox="1">
            <a:spLocks/>
          </p:cNvSpPr>
          <p:nvPr/>
        </p:nvSpPr>
        <p:spPr>
          <a:xfrm>
            <a:off x="5080959" y="4174482"/>
            <a:ext cx="5512280"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r>
              <a:rPr lang="fr-FR" sz="1800" b="1" i="0" dirty="0">
                <a:solidFill>
                  <a:srgbClr val="009DE0"/>
                </a:solidFill>
              </a:rPr>
              <a:t>… dont l’efficacité des actions est mesurée, principalement via l’</a:t>
            </a:r>
            <a:r>
              <a:rPr lang="fr-FR" sz="1800" b="1" i="0" dirty="0" err="1">
                <a:solidFill>
                  <a:srgbClr val="009DE0"/>
                </a:solidFill>
              </a:rPr>
              <a:t>analytic</a:t>
            </a:r>
            <a:r>
              <a:rPr lang="fr-FR" sz="1800" b="1" i="0" dirty="0">
                <a:solidFill>
                  <a:srgbClr val="009DE0"/>
                </a:solidFill>
              </a:rPr>
              <a:t> digital.</a:t>
            </a:r>
          </a:p>
        </p:txBody>
      </p:sp>
      <p:grpSp>
        <p:nvGrpSpPr>
          <p:cNvPr id="28" name="Groupe 27">
            <a:extLst>
              <a:ext uri="{FF2B5EF4-FFF2-40B4-BE49-F238E27FC236}">
                <a16:creationId xmlns:a16="http://schemas.microsoft.com/office/drawing/2014/main" id="{D4193550-91F4-359F-2BC6-D0206683E4A4}"/>
              </a:ext>
            </a:extLst>
          </p:cNvPr>
          <p:cNvGrpSpPr/>
          <p:nvPr/>
        </p:nvGrpSpPr>
        <p:grpSpPr>
          <a:xfrm>
            <a:off x="0" y="2664491"/>
            <a:ext cx="4327337" cy="3650045"/>
            <a:chOff x="0" y="2664491"/>
            <a:chExt cx="4327337" cy="3650045"/>
          </a:xfrm>
        </p:grpSpPr>
        <p:sp>
          <p:nvSpPr>
            <p:cNvPr id="10" name="Rectangle 9">
              <a:extLst>
                <a:ext uri="{FF2B5EF4-FFF2-40B4-BE49-F238E27FC236}">
                  <a16:creationId xmlns:a16="http://schemas.microsoft.com/office/drawing/2014/main" id="{2C21EFC4-B4C3-D1B7-240F-4ED05CEC53F8}"/>
                </a:ext>
              </a:extLst>
            </p:cNvPr>
            <p:cNvSpPr/>
            <p:nvPr/>
          </p:nvSpPr>
          <p:spPr>
            <a:xfrm>
              <a:off x="130446" y="2664491"/>
              <a:ext cx="4196891" cy="3650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D99142B-7099-7BCA-F069-B6637C8C8D9B}"/>
                </a:ext>
              </a:extLst>
            </p:cNvPr>
            <p:cNvPicPr>
              <a:picLocks noChangeAspect="1"/>
            </p:cNvPicPr>
            <p:nvPr/>
          </p:nvPicPr>
          <p:blipFill>
            <a:blip r:embed="rId3">
              <a:duotone>
                <a:schemeClr val="accent3">
                  <a:shade val="45000"/>
                  <a:satMod val="135000"/>
                </a:schemeClr>
                <a:prstClr val="white"/>
              </a:duotone>
            </a:blip>
            <a:stretch>
              <a:fillRect/>
            </a:stretch>
          </p:blipFill>
          <p:spPr>
            <a:xfrm>
              <a:off x="378263" y="2751231"/>
              <a:ext cx="1043796" cy="1043796"/>
            </a:xfrm>
            <a:prstGeom prst="rect">
              <a:avLst/>
            </a:prstGeom>
          </p:spPr>
        </p:pic>
        <p:sp>
          <p:nvSpPr>
            <p:cNvPr id="8" name="Titre 5">
              <a:extLst>
                <a:ext uri="{FF2B5EF4-FFF2-40B4-BE49-F238E27FC236}">
                  <a16:creationId xmlns:a16="http://schemas.microsoft.com/office/drawing/2014/main" id="{9C59C6D7-F4C0-E28F-51C8-A50B9C6910B9}"/>
                </a:ext>
              </a:extLst>
            </p:cNvPr>
            <p:cNvSpPr txBox="1">
              <a:spLocks/>
            </p:cNvSpPr>
            <p:nvPr/>
          </p:nvSpPr>
          <p:spPr>
            <a:xfrm>
              <a:off x="0" y="3870460"/>
              <a:ext cx="2462455"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66% </a:t>
              </a:r>
              <a:r>
                <a:rPr lang="fr-FR" sz="1600" i="0" dirty="0">
                  <a:solidFill>
                    <a:schemeClr val="bg1">
                      <a:lumMod val="50000"/>
                    </a:schemeClr>
                  </a:solidFill>
                </a:rPr>
                <a:t>fonction inclue dans le Codir ou Comex</a:t>
              </a:r>
              <a:endParaRPr lang="fr-FR" sz="1400" i="0" dirty="0">
                <a:solidFill>
                  <a:schemeClr val="bg1">
                    <a:lumMod val="50000"/>
                  </a:schemeClr>
                </a:solidFill>
              </a:endParaRPr>
            </a:p>
          </p:txBody>
        </p:sp>
        <p:sp>
          <p:nvSpPr>
            <p:cNvPr id="9" name="Titre 5">
              <a:extLst>
                <a:ext uri="{FF2B5EF4-FFF2-40B4-BE49-F238E27FC236}">
                  <a16:creationId xmlns:a16="http://schemas.microsoft.com/office/drawing/2014/main" id="{A20AFC3A-33AC-3CBF-93FF-1F228712C252}"/>
                </a:ext>
              </a:extLst>
            </p:cNvPr>
            <p:cNvSpPr txBox="1">
              <a:spLocks/>
            </p:cNvSpPr>
            <p:nvPr/>
          </p:nvSpPr>
          <p:spPr>
            <a:xfrm>
              <a:off x="1167021" y="5498068"/>
              <a:ext cx="2462455" cy="36933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54% </a:t>
              </a:r>
              <a:r>
                <a:rPr lang="fr-FR" sz="1600" i="0" dirty="0">
                  <a:solidFill>
                    <a:schemeClr val="bg1">
                      <a:lumMod val="50000"/>
                    </a:schemeClr>
                  </a:solidFill>
                </a:rPr>
                <a:t>budget &lt; 100 K€</a:t>
              </a:r>
              <a:endParaRPr lang="fr-FR" sz="1400" i="0" dirty="0">
                <a:solidFill>
                  <a:schemeClr val="bg1">
                    <a:lumMod val="50000"/>
                  </a:schemeClr>
                </a:solidFill>
              </a:endParaRPr>
            </a:p>
          </p:txBody>
        </p:sp>
        <p:sp>
          <p:nvSpPr>
            <p:cNvPr id="13" name="Titre 5">
              <a:extLst>
                <a:ext uri="{FF2B5EF4-FFF2-40B4-BE49-F238E27FC236}">
                  <a16:creationId xmlns:a16="http://schemas.microsoft.com/office/drawing/2014/main" id="{42333B79-55BD-FB03-D7E6-3C65B1FA44D4}"/>
                </a:ext>
              </a:extLst>
            </p:cNvPr>
            <p:cNvSpPr txBox="1">
              <a:spLocks/>
            </p:cNvSpPr>
            <p:nvPr/>
          </p:nvSpPr>
          <p:spPr>
            <a:xfrm>
              <a:off x="1488720" y="2778412"/>
              <a:ext cx="2838617" cy="1034129"/>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74% </a:t>
              </a:r>
              <a:r>
                <a:rPr lang="fr-FR" sz="1600" i="0" dirty="0">
                  <a:solidFill>
                    <a:schemeClr val="bg1">
                      <a:lumMod val="50000"/>
                    </a:schemeClr>
                  </a:solidFill>
                </a:rPr>
                <a:t>une importance stratégique reconnue au niveau de la direction dans la gestion de la crise Covid-19</a:t>
              </a:r>
              <a:endParaRPr lang="fr-FR" sz="1400" i="0" dirty="0">
                <a:solidFill>
                  <a:schemeClr val="bg1">
                    <a:lumMod val="50000"/>
                  </a:schemeClr>
                </a:solidFill>
              </a:endParaRPr>
            </a:p>
          </p:txBody>
        </p:sp>
        <p:pic>
          <p:nvPicPr>
            <p:cNvPr id="17" name="Image 16">
              <a:extLst>
                <a:ext uri="{FF2B5EF4-FFF2-40B4-BE49-F238E27FC236}">
                  <a16:creationId xmlns:a16="http://schemas.microsoft.com/office/drawing/2014/main" id="{C87CE9B7-531E-BB10-9767-4561E9A32CEB}"/>
                </a:ext>
              </a:extLst>
            </p:cNvPr>
            <p:cNvPicPr>
              <a:picLocks noChangeAspect="1"/>
            </p:cNvPicPr>
            <p:nvPr/>
          </p:nvPicPr>
          <p:blipFill>
            <a:blip r:embed="rId4">
              <a:duotone>
                <a:schemeClr val="accent3">
                  <a:shade val="45000"/>
                  <a:satMod val="135000"/>
                </a:schemeClr>
                <a:prstClr val="white"/>
              </a:duotone>
            </a:blip>
            <a:stretch>
              <a:fillRect/>
            </a:stretch>
          </p:blipFill>
          <p:spPr>
            <a:xfrm>
              <a:off x="385484" y="5085863"/>
              <a:ext cx="781537" cy="781537"/>
            </a:xfrm>
            <a:prstGeom prst="rect">
              <a:avLst/>
            </a:prstGeom>
          </p:spPr>
        </p:pic>
        <p:sp>
          <p:nvSpPr>
            <p:cNvPr id="19" name="Titre 5">
              <a:extLst>
                <a:ext uri="{FF2B5EF4-FFF2-40B4-BE49-F238E27FC236}">
                  <a16:creationId xmlns:a16="http://schemas.microsoft.com/office/drawing/2014/main" id="{4228D5D8-5C8A-42B8-3204-E4DAFECB9925}"/>
                </a:ext>
              </a:extLst>
            </p:cNvPr>
            <p:cNvSpPr txBox="1">
              <a:spLocks/>
            </p:cNvSpPr>
            <p:nvPr/>
          </p:nvSpPr>
          <p:spPr>
            <a:xfrm>
              <a:off x="1966823" y="4607368"/>
              <a:ext cx="2293853" cy="812530"/>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83% </a:t>
              </a:r>
              <a:r>
                <a:rPr lang="fr-FR" sz="1600" i="0" dirty="0">
                  <a:solidFill>
                    <a:schemeClr val="bg1">
                      <a:lumMod val="50000"/>
                    </a:schemeClr>
                  </a:solidFill>
                </a:rPr>
                <a:t>suivent une stratégie de communication</a:t>
              </a:r>
              <a:endParaRPr lang="fr-FR" sz="1400" i="0" dirty="0">
                <a:solidFill>
                  <a:schemeClr val="bg1">
                    <a:lumMod val="50000"/>
                  </a:schemeClr>
                </a:solidFill>
              </a:endParaRPr>
            </a:p>
          </p:txBody>
        </p:sp>
        <p:pic>
          <p:nvPicPr>
            <p:cNvPr id="20" name="Image 19">
              <a:extLst>
                <a:ext uri="{FF2B5EF4-FFF2-40B4-BE49-F238E27FC236}">
                  <a16:creationId xmlns:a16="http://schemas.microsoft.com/office/drawing/2014/main" id="{A6928767-77E7-41D7-937F-5DC66CC54FEE}"/>
                </a:ext>
              </a:extLst>
            </p:cNvPr>
            <p:cNvPicPr>
              <a:picLocks noChangeAspect="1"/>
            </p:cNvPicPr>
            <p:nvPr/>
          </p:nvPicPr>
          <p:blipFill>
            <a:blip r:embed="rId5">
              <a:duotone>
                <a:schemeClr val="accent3">
                  <a:shade val="45000"/>
                  <a:satMod val="135000"/>
                </a:schemeClr>
                <a:prstClr val="white"/>
              </a:duotone>
            </a:blip>
            <a:stretch>
              <a:fillRect/>
            </a:stretch>
          </p:blipFill>
          <p:spPr>
            <a:xfrm>
              <a:off x="2885738" y="3885029"/>
              <a:ext cx="780897" cy="780897"/>
            </a:xfrm>
            <a:prstGeom prst="rect">
              <a:avLst/>
            </a:prstGeom>
          </p:spPr>
        </p:pic>
      </p:grpSp>
      <p:grpSp>
        <p:nvGrpSpPr>
          <p:cNvPr id="29" name="Groupe 28">
            <a:extLst>
              <a:ext uri="{FF2B5EF4-FFF2-40B4-BE49-F238E27FC236}">
                <a16:creationId xmlns:a16="http://schemas.microsoft.com/office/drawing/2014/main" id="{3158D4E8-D239-CEB1-20D1-A489A42148CF}"/>
              </a:ext>
            </a:extLst>
          </p:cNvPr>
          <p:cNvGrpSpPr/>
          <p:nvPr/>
        </p:nvGrpSpPr>
        <p:grpSpPr>
          <a:xfrm>
            <a:off x="4906849" y="4804375"/>
            <a:ext cx="6005566" cy="1520355"/>
            <a:chOff x="4906849" y="4804375"/>
            <a:chExt cx="6005566" cy="1520355"/>
          </a:xfrm>
        </p:grpSpPr>
        <p:sp>
          <p:nvSpPr>
            <p:cNvPr id="14" name="Rectangle 13">
              <a:extLst>
                <a:ext uri="{FF2B5EF4-FFF2-40B4-BE49-F238E27FC236}">
                  <a16:creationId xmlns:a16="http://schemas.microsoft.com/office/drawing/2014/main" id="{CF6D4FE5-28E8-4AB4-75F2-DC48F3A67E61}"/>
                </a:ext>
              </a:extLst>
            </p:cNvPr>
            <p:cNvSpPr/>
            <p:nvPr/>
          </p:nvSpPr>
          <p:spPr>
            <a:xfrm>
              <a:off x="4906849" y="4840856"/>
              <a:ext cx="6005566" cy="1473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5">
              <a:extLst>
                <a:ext uri="{FF2B5EF4-FFF2-40B4-BE49-F238E27FC236}">
                  <a16:creationId xmlns:a16="http://schemas.microsoft.com/office/drawing/2014/main" id="{ACC71B6A-0F43-A273-48DC-7548680FB955}"/>
                </a:ext>
              </a:extLst>
            </p:cNvPr>
            <p:cNvSpPr txBox="1">
              <a:spLocks/>
            </p:cNvSpPr>
            <p:nvPr/>
          </p:nvSpPr>
          <p:spPr>
            <a:xfrm>
              <a:off x="4906849" y="5723605"/>
              <a:ext cx="2993843"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95% </a:t>
              </a:r>
              <a:r>
                <a:rPr lang="fr-FR" sz="1600" i="0" dirty="0">
                  <a:solidFill>
                    <a:schemeClr val="bg1">
                      <a:lumMod val="50000"/>
                    </a:schemeClr>
                  </a:solidFill>
                </a:rPr>
                <a:t>mesurent l’efficacité des actions de communication</a:t>
              </a:r>
              <a:endParaRPr lang="fr-FR" sz="1400" i="0" dirty="0">
                <a:solidFill>
                  <a:schemeClr val="bg1">
                    <a:lumMod val="50000"/>
                  </a:schemeClr>
                </a:solidFill>
              </a:endParaRPr>
            </a:p>
          </p:txBody>
        </p:sp>
        <p:sp>
          <p:nvSpPr>
            <p:cNvPr id="16" name="Titre 5">
              <a:extLst>
                <a:ext uri="{FF2B5EF4-FFF2-40B4-BE49-F238E27FC236}">
                  <a16:creationId xmlns:a16="http://schemas.microsoft.com/office/drawing/2014/main" id="{8C02AAA4-6A23-5E7B-BC24-1E2C5A758BFC}"/>
                </a:ext>
              </a:extLst>
            </p:cNvPr>
            <p:cNvSpPr txBox="1">
              <a:spLocks/>
            </p:cNvSpPr>
            <p:nvPr/>
          </p:nvSpPr>
          <p:spPr>
            <a:xfrm>
              <a:off x="7694762" y="5733799"/>
              <a:ext cx="3122763" cy="5909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000" b="0" i="1" kern="1200">
                  <a:solidFill>
                    <a:srgbClr val="948B86"/>
                  </a:solidFill>
                  <a:latin typeface="Helvetica Neue UltraLight"/>
                  <a:ea typeface="+mj-ea"/>
                  <a:cs typeface="+mj-cs"/>
                </a:defRPr>
              </a:lvl1pPr>
            </a:lstStyle>
            <a:p>
              <a:pPr algn="ctr"/>
              <a:r>
                <a:rPr lang="fr-FR" b="1" i="0" dirty="0">
                  <a:solidFill>
                    <a:schemeClr val="bg1">
                      <a:lumMod val="50000"/>
                    </a:schemeClr>
                  </a:solidFill>
                </a:rPr>
                <a:t>83% </a:t>
              </a:r>
              <a:r>
                <a:rPr lang="fr-FR" sz="1600" i="0" dirty="0">
                  <a:solidFill>
                    <a:schemeClr val="bg1">
                      <a:lumMod val="50000"/>
                    </a:schemeClr>
                  </a:solidFill>
                </a:rPr>
                <a:t>via les statistiques des sites internet et réseaux sociaux</a:t>
              </a:r>
              <a:endParaRPr lang="fr-FR" sz="1400" i="0" dirty="0">
                <a:solidFill>
                  <a:schemeClr val="bg1">
                    <a:lumMod val="50000"/>
                  </a:schemeClr>
                </a:solidFill>
              </a:endParaRPr>
            </a:p>
          </p:txBody>
        </p:sp>
        <p:pic>
          <p:nvPicPr>
            <p:cNvPr id="22" name="Image 21">
              <a:extLst>
                <a:ext uri="{FF2B5EF4-FFF2-40B4-BE49-F238E27FC236}">
                  <a16:creationId xmlns:a16="http://schemas.microsoft.com/office/drawing/2014/main" id="{215B5B5F-BFE9-D766-5D29-3A9F70E161C1}"/>
                </a:ext>
              </a:extLst>
            </p:cNvPr>
            <p:cNvPicPr>
              <a:picLocks noChangeAspect="1"/>
            </p:cNvPicPr>
            <p:nvPr/>
          </p:nvPicPr>
          <p:blipFill>
            <a:blip r:embed="rId6">
              <a:duotone>
                <a:schemeClr val="accent3">
                  <a:shade val="45000"/>
                  <a:satMod val="135000"/>
                </a:schemeClr>
                <a:prstClr val="white"/>
              </a:duotone>
            </a:blip>
            <a:stretch>
              <a:fillRect/>
            </a:stretch>
          </p:blipFill>
          <p:spPr>
            <a:xfrm>
              <a:off x="5572518" y="4966112"/>
              <a:ext cx="722040" cy="722040"/>
            </a:xfrm>
            <a:prstGeom prst="rect">
              <a:avLst/>
            </a:prstGeom>
          </p:spPr>
        </p:pic>
        <p:pic>
          <p:nvPicPr>
            <p:cNvPr id="26" name="Image 25">
              <a:extLst>
                <a:ext uri="{FF2B5EF4-FFF2-40B4-BE49-F238E27FC236}">
                  <a16:creationId xmlns:a16="http://schemas.microsoft.com/office/drawing/2014/main" id="{005CB94E-F441-4064-1DD8-27D2A123FC26}"/>
                </a:ext>
              </a:extLst>
            </p:cNvPr>
            <p:cNvPicPr>
              <a:picLocks noChangeAspect="1"/>
            </p:cNvPicPr>
            <p:nvPr/>
          </p:nvPicPr>
          <p:blipFill>
            <a:blip r:embed="rId7">
              <a:clrChange>
                <a:clrFrom>
                  <a:srgbClr val="FFFFFF"/>
                </a:clrFrom>
                <a:clrTo>
                  <a:srgbClr val="FFFFFF">
                    <a:alpha val="0"/>
                  </a:srgbClr>
                </a:clrTo>
              </a:clrChange>
              <a:duotone>
                <a:schemeClr val="accent3">
                  <a:shade val="45000"/>
                  <a:satMod val="135000"/>
                </a:schemeClr>
                <a:prstClr val="white"/>
              </a:duotone>
            </a:blip>
            <a:stretch>
              <a:fillRect/>
            </a:stretch>
          </p:blipFill>
          <p:spPr>
            <a:xfrm>
              <a:off x="8553735" y="4804375"/>
              <a:ext cx="1045513" cy="1045513"/>
            </a:xfrm>
            <a:prstGeom prst="rect">
              <a:avLst/>
            </a:prstGeom>
          </p:spPr>
        </p:pic>
      </p:grpSp>
    </p:spTree>
    <p:extLst>
      <p:ext uri="{BB962C8B-B14F-4D97-AF65-F5344CB8AC3E}">
        <p14:creationId xmlns:p14="http://schemas.microsoft.com/office/powerpoint/2010/main" val="2631666195"/>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44546A"/>
      </a:dk2>
      <a:lt2>
        <a:srgbClr val="E7E6E6"/>
      </a:lt2>
      <a:accent1>
        <a:srgbClr val="1D2262"/>
      </a:accent1>
      <a:accent2>
        <a:srgbClr val="C99757"/>
      </a:accent2>
      <a:accent3>
        <a:srgbClr val="EEECFB"/>
      </a:accent3>
      <a:accent4>
        <a:srgbClr val="CF161A"/>
      </a:accent4>
      <a:accent5>
        <a:srgbClr val="FEF4E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800" b="1" dirty="0">
            <a:solidFill>
              <a:srgbClr val="002060"/>
            </a:solidFill>
            <a:latin typeface="Montserrat ExtraBold" panose="00000900000000000000" pitchFamily="50" charset="0"/>
            <a:ea typeface="Roboto Slab"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Personnalisé 1">
      <a:dk1>
        <a:sysClr val="windowText" lastClr="000000"/>
      </a:dk1>
      <a:lt1>
        <a:sysClr val="window" lastClr="FFFFFF"/>
      </a:lt1>
      <a:dk2>
        <a:srgbClr val="44546A"/>
      </a:dk2>
      <a:lt2>
        <a:srgbClr val="E7E6E6"/>
      </a:lt2>
      <a:accent1>
        <a:srgbClr val="1D2262"/>
      </a:accent1>
      <a:accent2>
        <a:srgbClr val="C99757"/>
      </a:accent2>
      <a:accent3>
        <a:srgbClr val="EEECFB"/>
      </a:accent3>
      <a:accent4>
        <a:srgbClr val="CF161A"/>
      </a:accent4>
      <a:accent5>
        <a:srgbClr val="FEF4E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3729</TotalTime>
  <Words>7382</Words>
  <Application>Microsoft Office PowerPoint</Application>
  <PresentationFormat>Grand écran</PresentationFormat>
  <Paragraphs>1133</Paragraphs>
  <Slides>63</Slides>
  <Notes>10</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63</vt:i4>
      </vt:variant>
    </vt:vector>
  </HeadingPairs>
  <TitlesOfParts>
    <vt:vector size="77" baseType="lpstr">
      <vt:lpstr>Arial</vt:lpstr>
      <vt:lpstr>Arial Black</vt:lpstr>
      <vt:lpstr>Calibri</vt:lpstr>
      <vt:lpstr>Calibri Light</vt:lpstr>
      <vt:lpstr>Circular Std Black</vt:lpstr>
      <vt:lpstr>Helvetica Neue UltraLight</vt:lpstr>
      <vt:lpstr>Impact</vt:lpstr>
      <vt:lpstr>Montserrat ExtraBold</vt:lpstr>
      <vt:lpstr>Segoe UI Semilight</vt:lpstr>
      <vt:lpstr>Wingdings</vt:lpstr>
      <vt:lpstr>Thème Office</vt:lpstr>
      <vt:lpstr>1_Conception personnalisée</vt:lpstr>
      <vt:lpstr>3_Conception personnalisée</vt:lpstr>
      <vt:lpstr>Conception personnalisée</vt:lpstr>
      <vt:lpstr>Présentation PowerPoint</vt:lpstr>
      <vt:lpstr>Sommaire</vt:lpstr>
      <vt:lpstr>Fiche signalétique de l’étude</vt:lpstr>
      <vt:lpstr>Note méthodologique</vt:lpstr>
      <vt:lpstr>Présentation PowerPoint</vt:lpstr>
      <vt:lpstr>Annonceurs (27%)</vt:lpstr>
      <vt:lpstr>A retenir …</vt:lpstr>
      <vt:lpstr>Le profil des communicants  </vt:lpstr>
      <vt:lpstr>Une place dédiée à la communication chez les annonceurs</vt:lpstr>
      <vt:lpstr>Périmètres de la communication chez les annonceurs</vt:lpstr>
      <vt:lpstr>Externalisation de la communication chez les annonceurs</vt:lpstr>
      <vt:lpstr>RSE : démarche, engagement et importance</vt:lpstr>
      <vt:lpstr>La communication post Covid-19</vt:lpstr>
      <vt:lpstr>La filière communication</vt:lpstr>
      <vt:lpstr>La filière, principalement tirée par la région Ile de France, se porte bien en Nouvelle Aquitaine, avec un poids national en progression (2% vs 1% en 2019) qui la place devant la région Occitanie.</vt:lpstr>
      <vt:lpstr>La Gironde génère le plus gros chiffres d’affaires au sein de la région Nouvelle Aquitaine qui progresse au global de plus de 9 points.</vt:lpstr>
      <vt:lpstr>Présentation PowerPoint</vt:lpstr>
      <vt:lpstr>Des annonceurs issus principalement de 3 secteurs d’activité,  travaillant dans des moyennes voire grosses structures pour la plupart.</vt:lpstr>
      <vt:lpstr>Plus d’1 prestataire sur 3 exerce en tant qu’indépendant,  et dans plus de 9 cas sur 10 les non-indépendants exercent dans des structures &lt; 50 salariés.</vt:lpstr>
      <vt:lpstr>Des chiffres d’affaires disparates selon le statut et la taille de la structure …</vt:lpstr>
      <vt:lpstr>… mais dont la tendance est similaire sur 2022 : ~ la moitié indique une augmentation du chiffre d’affaires. </vt:lpstr>
      <vt:lpstr>Présentation PowerPoint</vt:lpstr>
      <vt:lpstr>Des femmes dans plus de 2/3 des cas au global, plus encore chez les annonceurs, et des professionnels âgés de 35 à 55 ans pour la grande majorité.</vt:lpstr>
      <vt:lpstr>Un niveau d’études élevé pour la majorité, issue d’une formation communication  ou marketing principalement.</vt:lpstr>
      <vt:lpstr>Le salaire des communicants est inférieur à 40 K€ dans plus d’1 cas sur 2,  et a tendance à augmenter chez les prestataires.</vt:lpstr>
      <vt:lpstr>Des professionnels avec une longue expérience du métier pour la plupart :  près de 17 ans en moyenne au global, notamment chez les prestataires indépendants.</vt:lpstr>
      <vt:lpstr>Chez la plupart des annonceurs, la communication a une place dédiée et incarnée par une personne ou un service ; dans le cas inverse, c’est parce que la structure est trop petite.</vt:lpstr>
      <vt:lpstr>La responsabilité de la communication des annonceurs incombe généralement au Directeur ou Responsable du service communication. </vt:lpstr>
      <vt:lpstr>Un service communication comptabilisant en général moins de 5 personnes ;  et dont l’ équipe grossit avec la taille de l’entreprise.</vt:lpstr>
      <vt:lpstr>Une fonction souvent inclue dans le comité de direction ou exécutif, et faisant partie de la stratégie d’entreprise.</vt:lpstr>
      <vt:lpstr>Présentation PowerPoint</vt:lpstr>
      <vt:lpstr>Chez les annonceurs, les 2 principaux périmètres d’intervention de la fonction sont : la communication institutionnelle et la communication interne ...</vt:lpstr>
      <vt:lpstr>… avec des actions locales la plupart du temps, mais aussi nationales dans près d’1 cas sur 2.</vt:lpstr>
      <vt:lpstr>Les réseaux sociaux et les sites internet sont utilisés par quasiment tous,  avec une place importante laissée à l’édition de supports et les relations presse. </vt:lpstr>
      <vt:lpstr>Linked-in apparait aujourd’hui comme le réseau social incontournable ; les grosses structures se montrant particulièrement friandes de ces outils digitaux.</vt:lpstr>
      <vt:lpstr>La démarche RSE structurée est plus souvent conduite par les annonceurs, avec 3 engagements principaux.</vt:lpstr>
      <vt:lpstr>L’authenticité et la véracité des messages est le critère principal considéré pour les actions de communication des annonceurs.</vt:lpstr>
      <vt:lpstr>Présentation PowerPoint</vt:lpstr>
      <vt:lpstr>En moyenne, le budget 2021 alloué aux actions de communication/marketing a été &lt; 100 K€ chez plus d’1 annonceur sur 2 …</vt:lpstr>
      <vt:lpstr>… et reste globalement stable sur 2022 pour la majorité. </vt:lpstr>
      <vt:lpstr>La mesure de l’efficacité de actions de communication est une pratique très courante, et les statistiques online sont la 1ère mesure pour en juger.</vt:lpstr>
      <vt:lpstr>Présentation PowerPoint</vt:lpstr>
      <vt:lpstr>Le recours aux prestataires est courant chez les annonceurs, un peu plus auprès d’agences que d’indépendants.</vt:lpstr>
      <vt:lpstr>La création graphique, la vidéo et le digital sont les principales compétences recherchées par les annonceurs, le plus souvent chez des prestataires locaux.</vt:lpstr>
      <vt:lpstr>La créativité, la réactivité et le prix sont les 3 principaux critères de choix d’un prestataire, dont la notoriété importe peu.</vt:lpstr>
      <vt:lpstr>Présentation PowerPoint</vt:lpstr>
      <vt:lpstr>Dans plus d’1 cas sur 2, le client de l’agence prestataire est située en région.</vt:lpstr>
      <vt:lpstr>Les actions des prestataires tournent principalement autour de la communication institutionnelle, sur la marque ou le produit …</vt:lpstr>
      <vt:lpstr>… avec des prestations variées : le digital, la création graphique et la communication globale sont en tête de liste. </vt:lpstr>
      <vt:lpstr>Des prestations souvent conduites en collaboration avec d’autres acteurs indépendants ou au sein d’agences. </vt:lpstr>
      <vt:lpstr>Présentation PowerPoint</vt:lpstr>
      <vt:lpstr>Dans près de 9 cas sur 10, la crise Covid-19 a impacté la communication, apportant des changements qui persistent encore aujourd’hui pour 75% des acteurs au global.</vt:lpstr>
      <vt:lpstr>Ce sont les relations de travail et la communication interne qui ont été le plus impactés par la crise : 46% des acteurs indiquent un changement important à ce sujet …</vt:lpstr>
      <vt:lpstr>… alors que le budget et les moyens humains alloués à la communication ont été moins impactés.</vt:lpstr>
      <vt:lpstr>Et spontanément, c’est la marque employeur / RH qui ressort le plus comme un autre domaine affecté par la crise, suivi par des changements dans l’organisation du travail, notamment avec l’essor du télétravail et des échanges en visio internes et externes.</vt:lpstr>
      <vt:lpstr>Le lien social entre collaborateurs et l’attention qui leur est portée font consensus. L’importance stratégique de la communication est aussi fortement reconnue. Les prestataires constatant plus d’effets de la crise que les annonceurs.</vt:lpstr>
      <vt:lpstr>Présentation PowerPoint</vt:lpstr>
      <vt:lpstr>Les projets en lien avec le digital sont les prochaines actions prévues des annonceurs … </vt:lpstr>
      <vt:lpstr>… les outils numériques et digitaux concentrant les principales évolutions pour leur métier, suivie par la communication responsable en lien avec la RSE et probablement associée à une prise de recul pour redonner du sens.</vt:lpstr>
      <vt:lpstr>Présentation PowerPoint</vt:lpstr>
      <vt:lpstr>Du côté des prestataires, la RSE et la communication responsable qui en découle est la principale évolution retenue, suivie par la pression sur les prix et les délais, ainsi que davantage de demandes clients en lien avec le digital.</vt:lpstr>
      <vt:lpstr>Présentation PowerPoint</vt:lpstr>
      <vt:lpstr>Séverine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BRETON Marina</dc:creator>
  <cp:lastModifiedBy>Marina BRETON</cp:lastModifiedBy>
  <cp:revision>605</cp:revision>
  <cp:lastPrinted>2022-12-19T16:35:12Z</cp:lastPrinted>
  <dcterms:created xsi:type="dcterms:W3CDTF">2022-09-19T08:00:53Z</dcterms:created>
  <dcterms:modified xsi:type="dcterms:W3CDTF">2023-03-21T15:09:35Z</dcterms:modified>
</cp:coreProperties>
</file>